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2918400" cy="21945600"/>
  <p:notesSz cx="6858000" cy="9144000"/>
  <p:defaultTextStyle>
    <a:defPPr>
      <a:defRPr lang="en-US"/>
    </a:defPPr>
    <a:lvl1pPr marL="0" algn="l" defTabSz="2633156" rtl="0" eaLnBrk="1" latinLnBrk="0" hangingPunct="1">
      <a:defRPr sz="5184" kern="1200">
        <a:solidFill>
          <a:schemeClr val="tx1"/>
        </a:solidFill>
        <a:latin typeface="+mn-lt"/>
        <a:ea typeface="+mn-ea"/>
        <a:cs typeface="+mn-cs"/>
      </a:defRPr>
    </a:lvl1pPr>
    <a:lvl2pPr marL="1316578" algn="l" defTabSz="2633156" rtl="0" eaLnBrk="1" latinLnBrk="0" hangingPunct="1">
      <a:defRPr sz="5184" kern="1200">
        <a:solidFill>
          <a:schemeClr val="tx1"/>
        </a:solidFill>
        <a:latin typeface="+mn-lt"/>
        <a:ea typeface="+mn-ea"/>
        <a:cs typeface="+mn-cs"/>
      </a:defRPr>
    </a:lvl2pPr>
    <a:lvl3pPr marL="2633156" algn="l" defTabSz="2633156" rtl="0" eaLnBrk="1" latinLnBrk="0" hangingPunct="1">
      <a:defRPr sz="5184" kern="1200">
        <a:solidFill>
          <a:schemeClr val="tx1"/>
        </a:solidFill>
        <a:latin typeface="+mn-lt"/>
        <a:ea typeface="+mn-ea"/>
        <a:cs typeface="+mn-cs"/>
      </a:defRPr>
    </a:lvl3pPr>
    <a:lvl4pPr marL="3949734" algn="l" defTabSz="2633156" rtl="0" eaLnBrk="1" latinLnBrk="0" hangingPunct="1">
      <a:defRPr sz="5184" kern="1200">
        <a:solidFill>
          <a:schemeClr val="tx1"/>
        </a:solidFill>
        <a:latin typeface="+mn-lt"/>
        <a:ea typeface="+mn-ea"/>
        <a:cs typeface="+mn-cs"/>
      </a:defRPr>
    </a:lvl4pPr>
    <a:lvl5pPr marL="5266312" algn="l" defTabSz="2633156" rtl="0" eaLnBrk="1" latinLnBrk="0" hangingPunct="1">
      <a:defRPr sz="5184" kern="1200">
        <a:solidFill>
          <a:schemeClr val="tx1"/>
        </a:solidFill>
        <a:latin typeface="+mn-lt"/>
        <a:ea typeface="+mn-ea"/>
        <a:cs typeface="+mn-cs"/>
      </a:defRPr>
    </a:lvl5pPr>
    <a:lvl6pPr marL="6582890" algn="l" defTabSz="2633156" rtl="0" eaLnBrk="1" latinLnBrk="0" hangingPunct="1">
      <a:defRPr sz="5184" kern="1200">
        <a:solidFill>
          <a:schemeClr val="tx1"/>
        </a:solidFill>
        <a:latin typeface="+mn-lt"/>
        <a:ea typeface="+mn-ea"/>
        <a:cs typeface="+mn-cs"/>
      </a:defRPr>
    </a:lvl6pPr>
    <a:lvl7pPr marL="7899468" algn="l" defTabSz="2633156" rtl="0" eaLnBrk="1" latinLnBrk="0" hangingPunct="1">
      <a:defRPr sz="5184" kern="1200">
        <a:solidFill>
          <a:schemeClr val="tx1"/>
        </a:solidFill>
        <a:latin typeface="+mn-lt"/>
        <a:ea typeface="+mn-ea"/>
        <a:cs typeface="+mn-cs"/>
      </a:defRPr>
    </a:lvl7pPr>
    <a:lvl8pPr marL="9216046" algn="l" defTabSz="2633156" rtl="0" eaLnBrk="1" latinLnBrk="0" hangingPunct="1">
      <a:defRPr sz="5184" kern="1200">
        <a:solidFill>
          <a:schemeClr val="tx1"/>
        </a:solidFill>
        <a:latin typeface="+mn-lt"/>
        <a:ea typeface="+mn-ea"/>
        <a:cs typeface="+mn-cs"/>
      </a:defRPr>
    </a:lvl8pPr>
    <a:lvl9pPr marL="10532624" algn="l" defTabSz="2633156"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558"/>
  </p:normalViewPr>
  <p:slideViewPr>
    <p:cSldViewPr snapToGrid="0" snapToObjects="1">
      <p:cViewPr varScale="1">
        <p:scale>
          <a:sx n="34" d="100"/>
          <a:sy n="34" d="100"/>
        </p:scale>
        <p:origin x="15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45A-5D4D-95CB-73CD97318C6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45A-5D4D-95CB-73CD97318C6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45A-5D4D-95CB-73CD97318C62}"/>
            </c:ext>
          </c:extLst>
        </c:ser>
        <c:dLbls>
          <c:showLegendKey val="0"/>
          <c:showVal val="0"/>
          <c:showCatName val="0"/>
          <c:showSerName val="0"/>
          <c:showPercent val="0"/>
          <c:showBubbleSize val="0"/>
        </c:dLbls>
        <c:gapWidth val="219"/>
        <c:overlap val="-27"/>
        <c:axId val="1586652735"/>
        <c:axId val="1586654431"/>
      </c:barChart>
      <c:catAx>
        <c:axId val="158665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4431"/>
        <c:crosses val="autoZero"/>
        <c:auto val="1"/>
        <c:lblAlgn val="ctr"/>
        <c:lblOffset val="100"/>
        <c:noMultiLvlLbl val="0"/>
      </c:catAx>
      <c:valAx>
        <c:axId val="158665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9D-FB44-850F-A1F234391B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9D-FB44-850F-A1F234391B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9D-FB44-850F-A1F234391B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9D-FB44-850F-A1F234391B6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49D-FB44-850F-A1F234391B6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12-F843-8AB0-D44D78F97C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12-F843-8AB0-D44D78F97C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12-F843-8AB0-D44D78F97C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12-F843-8AB0-D44D78F97CF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212-F843-8AB0-D44D78F97CF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87D7-8340-99A3-44E022018A79}"/>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87D7-8340-99A3-44E022018A79}"/>
            </c:ext>
          </c:extLst>
        </c:ser>
        <c:dLbls>
          <c:showLegendKey val="0"/>
          <c:showVal val="0"/>
          <c:showCatName val="0"/>
          <c:showSerName val="0"/>
          <c:showPercent val="0"/>
          <c:showBubbleSize val="0"/>
        </c:dLbls>
        <c:axId val="1505937279"/>
        <c:axId val="1506784463"/>
      </c:areaChart>
      <c:dateAx>
        <c:axId val="150593727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784463"/>
        <c:crosses val="autoZero"/>
        <c:auto val="1"/>
        <c:lblOffset val="100"/>
        <c:baseTimeUnit val="days"/>
      </c:dateAx>
      <c:valAx>
        <c:axId val="150678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59372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1E1F-CF43-BF41-8BD65DB41BF1}"/>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E1F-CF43-BF41-8BD65DB41BF1}"/>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E1F-CF43-BF41-8BD65DB41BF1}"/>
            </c:ext>
          </c:extLst>
        </c:ser>
        <c:dLbls>
          <c:showLegendKey val="0"/>
          <c:showVal val="0"/>
          <c:showCatName val="0"/>
          <c:showSerName val="0"/>
          <c:showPercent val="0"/>
          <c:showBubbleSize val="0"/>
        </c:dLbls>
        <c:marker val="1"/>
        <c:smooth val="0"/>
        <c:axId val="1472142911"/>
        <c:axId val="1082354815"/>
      </c:lineChart>
      <c:catAx>
        <c:axId val="14721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354815"/>
        <c:crosses val="autoZero"/>
        <c:auto val="1"/>
        <c:lblAlgn val="ctr"/>
        <c:lblOffset val="100"/>
        <c:noMultiLvlLbl val="0"/>
      </c:catAx>
      <c:valAx>
        <c:axId val="108235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1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FA667-0E8E-A547-A73A-44045B305E2A}" type="datetimeFigureOut">
              <a:rPr lang="en-US" smtClean="0"/>
              <a:t>3/20/2024</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F4CB-51C0-F94A-B0A3-4BE6302B4D8E}" type="slidenum">
              <a:rPr lang="en-US" smtClean="0"/>
              <a:t>‹#›</a:t>
            </a:fld>
            <a:endParaRPr lang="en-US"/>
          </a:p>
        </p:txBody>
      </p:sp>
    </p:spTree>
    <p:extLst>
      <p:ext uri="{BB962C8B-B14F-4D97-AF65-F5344CB8AC3E}">
        <p14:creationId xmlns:p14="http://schemas.microsoft.com/office/powerpoint/2010/main" val="4055760784"/>
      </p:ext>
    </p:extLst>
  </p:cSld>
  <p:clrMap bg1="lt1" tx1="dk1" bg2="lt2" tx2="dk2" accent1="accent1" accent2="accent2" accent3="accent3" accent4="accent4" accent5="accent5" accent6="accent6" hlink="hlink" folHlink="folHlink"/>
  <p:notesStyle>
    <a:lvl1pPr marL="0" algn="l" defTabSz="2633156" rtl="0" eaLnBrk="1" latinLnBrk="0" hangingPunct="1">
      <a:defRPr sz="3455" kern="1200">
        <a:solidFill>
          <a:schemeClr val="tx1"/>
        </a:solidFill>
        <a:latin typeface="+mn-lt"/>
        <a:ea typeface="+mn-ea"/>
        <a:cs typeface="+mn-cs"/>
      </a:defRPr>
    </a:lvl1pPr>
    <a:lvl2pPr marL="1316578" algn="l" defTabSz="2633156" rtl="0" eaLnBrk="1" latinLnBrk="0" hangingPunct="1">
      <a:defRPr sz="3455" kern="1200">
        <a:solidFill>
          <a:schemeClr val="tx1"/>
        </a:solidFill>
        <a:latin typeface="+mn-lt"/>
        <a:ea typeface="+mn-ea"/>
        <a:cs typeface="+mn-cs"/>
      </a:defRPr>
    </a:lvl2pPr>
    <a:lvl3pPr marL="2633156" algn="l" defTabSz="2633156" rtl="0" eaLnBrk="1" latinLnBrk="0" hangingPunct="1">
      <a:defRPr sz="3455" kern="1200">
        <a:solidFill>
          <a:schemeClr val="tx1"/>
        </a:solidFill>
        <a:latin typeface="+mn-lt"/>
        <a:ea typeface="+mn-ea"/>
        <a:cs typeface="+mn-cs"/>
      </a:defRPr>
    </a:lvl3pPr>
    <a:lvl4pPr marL="3949734" algn="l" defTabSz="2633156" rtl="0" eaLnBrk="1" latinLnBrk="0" hangingPunct="1">
      <a:defRPr sz="3455" kern="1200">
        <a:solidFill>
          <a:schemeClr val="tx1"/>
        </a:solidFill>
        <a:latin typeface="+mn-lt"/>
        <a:ea typeface="+mn-ea"/>
        <a:cs typeface="+mn-cs"/>
      </a:defRPr>
    </a:lvl4pPr>
    <a:lvl5pPr marL="5266312" algn="l" defTabSz="2633156" rtl="0" eaLnBrk="1" latinLnBrk="0" hangingPunct="1">
      <a:defRPr sz="3455" kern="1200">
        <a:solidFill>
          <a:schemeClr val="tx1"/>
        </a:solidFill>
        <a:latin typeface="+mn-lt"/>
        <a:ea typeface="+mn-ea"/>
        <a:cs typeface="+mn-cs"/>
      </a:defRPr>
    </a:lvl5pPr>
    <a:lvl6pPr marL="6582890" algn="l" defTabSz="2633156" rtl="0" eaLnBrk="1" latinLnBrk="0" hangingPunct="1">
      <a:defRPr sz="3455" kern="1200">
        <a:solidFill>
          <a:schemeClr val="tx1"/>
        </a:solidFill>
        <a:latin typeface="+mn-lt"/>
        <a:ea typeface="+mn-ea"/>
        <a:cs typeface="+mn-cs"/>
      </a:defRPr>
    </a:lvl6pPr>
    <a:lvl7pPr marL="7899468" algn="l" defTabSz="2633156" rtl="0" eaLnBrk="1" latinLnBrk="0" hangingPunct="1">
      <a:defRPr sz="3455" kern="1200">
        <a:solidFill>
          <a:schemeClr val="tx1"/>
        </a:solidFill>
        <a:latin typeface="+mn-lt"/>
        <a:ea typeface="+mn-ea"/>
        <a:cs typeface="+mn-cs"/>
      </a:defRPr>
    </a:lvl7pPr>
    <a:lvl8pPr marL="9216046" algn="l" defTabSz="2633156" rtl="0" eaLnBrk="1" latinLnBrk="0" hangingPunct="1">
      <a:defRPr sz="3455" kern="1200">
        <a:solidFill>
          <a:schemeClr val="tx1"/>
        </a:solidFill>
        <a:latin typeface="+mn-lt"/>
        <a:ea typeface="+mn-ea"/>
        <a:cs typeface="+mn-cs"/>
      </a:defRPr>
    </a:lvl8pPr>
    <a:lvl9pPr marL="10532624" algn="l" defTabSz="2633156" rtl="0" eaLnBrk="1" latinLnBrk="0" hangingPunct="1">
      <a:defRPr sz="3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CF4CB-51C0-F94A-B0A3-4BE6302B4D8E}" type="slidenum">
              <a:rPr lang="en-US" smtClean="0"/>
              <a:t>1</a:t>
            </a:fld>
            <a:endParaRPr lang="en-US"/>
          </a:p>
        </p:txBody>
      </p:sp>
    </p:spTree>
    <p:extLst>
      <p:ext uri="{BB962C8B-B14F-4D97-AF65-F5344CB8AC3E}">
        <p14:creationId xmlns:p14="http://schemas.microsoft.com/office/powerpoint/2010/main" val="68290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FA930-536D-134B-B709-05C63AF306B7}"/>
              </a:ext>
            </a:extLst>
          </p:cNvPr>
          <p:cNvSpPr txBox="1"/>
          <p:nvPr userDrawn="1"/>
        </p:nvSpPr>
        <p:spPr>
          <a:xfrm>
            <a:off x="2247900" y="4865915"/>
            <a:ext cx="28407360" cy="913199"/>
          </a:xfrm>
          <a:prstGeom prst="rect">
            <a:avLst/>
          </a:prstGeom>
          <a:noFill/>
        </p:spPr>
        <p:txBody>
          <a:bodyPr wrap="square" rtlCol="0">
            <a:spAutoFit/>
          </a:bodyPr>
          <a:lstStyle/>
          <a:p>
            <a:endParaRPr lang="en-US" sz="5334" dirty="0"/>
          </a:p>
        </p:txBody>
      </p:sp>
    </p:spTree>
    <p:extLst>
      <p:ext uri="{BB962C8B-B14F-4D97-AF65-F5344CB8AC3E}">
        <p14:creationId xmlns:p14="http://schemas.microsoft.com/office/powerpoint/2010/main" val="35380195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39829-2F6E-4949-9282-D23460182D58}"/>
              </a:ext>
            </a:extLst>
          </p:cNvPr>
          <p:cNvSpPr/>
          <p:nvPr userDrawn="1"/>
        </p:nvSpPr>
        <p:spPr>
          <a:xfrm>
            <a:off x="0" y="-11269"/>
            <a:ext cx="32918400" cy="3125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65"/>
          </a:p>
        </p:txBody>
      </p:sp>
      <p:cxnSp>
        <p:nvCxnSpPr>
          <p:cNvPr id="7" name="Straight Connector 6">
            <a:extLst>
              <a:ext uri="{FF2B5EF4-FFF2-40B4-BE49-F238E27FC236}">
                <a16:creationId xmlns:a16="http://schemas.microsoft.com/office/drawing/2014/main" id="{55280A1F-F2B0-6546-AD44-321F20074799}"/>
              </a:ext>
            </a:extLst>
          </p:cNvPr>
          <p:cNvCxnSpPr>
            <a:cxnSpLocks/>
          </p:cNvCxnSpPr>
          <p:nvPr userDrawn="1"/>
        </p:nvCxnSpPr>
        <p:spPr>
          <a:xfrm>
            <a:off x="0" y="3114713"/>
            <a:ext cx="32918400" cy="0"/>
          </a:xfrm>
          <a:prstGeom prst="line">
            <a:avLst/>
          </a:prstGeom>
          <a:ln w="1524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F545327-0EA5-B248-A332-2734BFD5FCEF}"/>
              </a:ext>
            </a:extLst>
          </p:cNvPr>
          <p:cNvCxnSpPr>
            <a:cxnSpLocks/>
          </p:cNvCxnSpPr>
          <p:nvPr userDrawn="1"/>
        </p:nvCxnSpPr>
        <p:spPr>
          <a:xfrm>
            <a:off x="0" y="3276600"/>
            <a:ext cx="32918400" cy="0"/>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A26682FF-9312-0646-89FC-27ACC9949FB6}"/>
              </a:ext>
            </a:extLst>
          </p:cNvPr>
          <p:cNvCxnSpPr>
            <a:cxnSpLocks/>
          </p:cNvCxnSpPr>
          <p:nvPr userDrawn="1"/>
        </p:nvCxnSpPr>
        <p:spPr>
          <a:xfrm flipH="1" flipV="1">
            <a:off x="16131932"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6028DF0-0D44-274F-82E3-A87B0597C87B}"/>
              </a:ext>
            </a:extLst>
          </p:cNvPr>
          <p:cNvCxnSpPr>
            <a:cxnSpLocks/>
          </p:cNvCxnSpPr>
          <p:nvPr userDrawn="1"/>
        </p:nvCxnSpPr>
        <p:spPr>
          <a:xfrm flipH="1" flipV="1">
            <a:off x="9028856"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454727-5766-9349-89E4-B5CD33EDC9B5}"/>
              </a:ext>
            </a:extLst>
          </p:cNvPr>
          <p:cNvCxnSpPr>
            <a:cxnSpLocks/>
          </p:cNvCxnSpPr>
          <p:nvPr userDrawn="1"/>
        </p:nvCxnSpPr>
        <p:spPr>
          <a:xfrm flipH="1" flipV="1">
            <a:off x="23194775"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1C035072-FDC5-A741-AA60-2CB86045A4EE}"/>
              </a:ext>
            </a:extLst>
          </p:cNvPr>
          <p:cNvPicPr>
            <a:picLocks noChangeAspect="1"/>
          </p:cNvPicPr>
          <p:nvPr userDrawn="1"/>
        </p:nvPicPr>
        <p:blipFill>
          <a:blip r:embed="rId4"/>
          <a:stretch>
            <a:fillRect/>
          </a:stretch>
        </p:blipFill>
        <p:spPr>
          <a:xfrm>
            <a:off x="1697355" y="954676"/>
            <a:ext cx="7381403" cy="1133856"/>
          </a:xfrm>
          <a:prstGeom prst="rect">
            <a:avLst/>
          </a:prstGeom>
        </p:spPr>
      </p:pic>
    </p:spTree>
    <p:extLst>
      <p:ext uri="{BB962C8B-B14F-4D97-AF65-F5344CB8AC3E}">
        <p14:creationId xmlns:p14="http://schemas.microsoft.com/office/powerpoint/2010/main" val="218246598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194615" rtl="0" eaLnBrk="1" latinLnBrk="0" hangingPunct="1">
        <a:lnSpc>
          <a:spcPct val="90000"/>
        </a:lnSpc>
        <a:spcBef>
          <a:spcPct val="0"/>
        </a:spcBef>
        <a:buNone/>
        <a:defRPr sz="10561" b="0" i="0" kern="1200">
          <a:solidFill>
            <a:schemeClr val="accent2"/>
          </a:solidFill>
          <a:latin typeface="+mj-lt"/>
          <a:ea typeface="+mj-ea"/>
          <a:cs typeface="+mj-cs"/>
        </a:defRPr>
      </a:lvl1pPr>
    </p:titleStyle>
    <p:bodyStyle>
      <a:lvl1pPr marL="548653" indent="-548653" algn="l" defTabSz="2194615" rtl="0" eaLnBrk="1" latinLnBrk="0" hangingPunct="1">
        <a:lnSpc>
          <a:spcPct val="90000"/>
        </a:lnSpc>
        <a:spcBef>
          <a:spcPts val="2400"/>
        </a:spcBef>
        <a:buFont typeface="Arial" panose="020B0604020202020204" pitchFamily="34" charset="0"/>
        <a:buChar char="•"/>
        <a:defRPr sz="6720" b="0" i="0" kern="1200" baseline="0">
          <a:solidFill>
            <a:schemeClr val="tx1"/>
          </a:solidFill>
          <a:latin typeface="Montserrat Regular" panose="02000505000000020004" pitchFamily="2" charset="77"/>
          <a:ea typeface="+mn-ea"/>
          <a:cs typeface="+mn-cs"/>
        </a:defRPr>
      </a:lvl1pPr>
      <a:lvl2pPr marL="1645961" indent="-548653" algn="l" defTabSz="2194615" rtl="0" eaLnBrk="1" latinLnBrk="0" hangingPunct="1">
        <a:lnSpc>
          <a:spcPct val="90000"/>
        </a:lnSpc>
        <a:spcBef>
          <a:spcPts val="1200"/>
        </a:spcBef>
        <a:buFont typeface="Arial" panose="020B0604020202020204" pitchFamily="34" charset="0"/>
        <a:buChar char="•"/>
        <a:defRPr sz="5760" b="0" i="0" kern="1200" baseline="0">
          <a:solidFill>
            <a:schemeClr val="tx1"/>
          </a:solidFill>
          <a:latin typeface="Montserrat Regular" panose="02000505000000020004" pitchFamily="2" charset="77"/>
          <a:ea typeface="+mn-ea"/>
          <a:cs typeface="+mn-cs"/>
        </a:defRPr>
      </a:lvl2pPr>
      <a:lvl3pPr marL="2743268" indent="-548653" algn="l" defTabSz="2194615" rtl="0" eaLnBrk="1" latinLnBrk="0" hangingPunct="1">
        <a:lnSpc>
          <a:spcPct val="90000"/>
        </a:lnSpc>
        <a:spcBef>
          <a:spcPts val="1200"/>
        </a:spcBef>
        <a:buFont typeface="Arial" panose="020B0604020202020204" pitchFamily="34" charset="0"/>
        <a:buChar char="•"/>
        <a:defRPr sz="4800" b="0" i="0" kern="1200" baseline="0">
          <a:solidFill>
            <a:schemeClr val="tx1"/>
          </a:solidFill>
          <a:latin typeface="Montserrat Regular" panose="02000505000000020004" pitchFamily="2" charset="77"/>
          <a:ea typeface="+mn-ea"/>
          <a:cs typeface="+mn-cs"/>
        </a:defRPr>
      </a:lvl3pPr>
      <a:lvl4pPr marL="3840576" indent="-548653" algn="l" defTabSz="2194615" rtl="0" eaLnBrk="1" latinLnBrk="0" hangingPunct="1">
        <a:lnSpc>
          <a:spcPct val="90000"/>
        </a:lnSpc>
        <a:spcBef>
          <a:spcPts val="12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4pPr>
      <a:lvl5pPr marL="4937884" indent="-548653" algn="l" defTabSz="2194615" rtl="0" eaLnBrk="1" latinLnBrk="0" hangingPunct="1">
        <a:lnSpc>
          <a:spcPct val="90000"/>
        </a:lnSpc>
        <a:spcBef>
          <a:spcPts val="12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5pPr>
      <a:lvl6pPr marL="6035191"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499"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805"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7113"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615" rtl="0" eaLnBrk="1" latinLnBrk="0" hangingPunct="1">
        <a:defRPr sz="4320" kern="1200">
          <a:solidFill>
            <a:schemeClr val="tx1"/>
          </a:solidFill>
          <a:latin typeface="+mn-lt"/>
          <a:ea typeface="+mn-ea"/>
          <a:cs typeface="+mn-cs"/>
        </a:defRPr>
      </a:lvl1pPr>
      <a:lvl2pPr marL="1097308" algn="l" defTabSz="2194615" rtl="0" eaLnBrk="1" latinLnBrk="0" hangingPunct="1">
        <a:defRPr sz="4320" kern="1200">
          <a:solidFill>
            <a:schemeClr val="tx1"/>
          </a:solidFill>
          <a:latin typeface="+mn-lt"/>
          <a:ea typeface="+mn-ea"/>
          <a:cs typeface="+mn-cs"/>
        </a:defRPr>
      </a:lvl2pPr>
      <a:lvl3pPr marL="2194615" algn="l" defTabSz="2194615" rtl="0" eaLnBrk="1" latinLnBrk="0" hangingPunct="1">
        <a:defRPr sz="4320" kern="1200">
          <a:solidFill>
            <a:schemeClr val="tx1"/>
          </a:solidFill>
          <a:latin typeface="+mn-lt"/>
          <a:ea typeface="+mn-ea"/>
          <a:cs typeface="+mn-cs"/>
        </a:defRPr>
      </a:lvl3pPr>
      <a:lvl4pPr marL="3291923" algn="l" defTabSz="2194615" rtl="0" eaLnBrk="1" latinLnBrk="0" hangingPunct="1">
        <a:defRPr sz="4320" kern="1200">
          <a:solidFill>
            <a:schemeClr val="tx1"/>
          </a:solidFill>
          <a:latin typeface="+mn-lt"/>
          <a:ea typeface="+mn-ea"/>
          <a:cs typeface="+mn-cs"/>
        </a:defRPr>
      </a:lvl4pPr>
      <a:lvl5pPr marL="4389229" algn="l" defTabSz="2194615" rtl="0" eaLnBrk="1" latinLnBrk="0" hangingPunct="1">
        <a:defRPr sz="4320" kern="1200">
          <a:solidFill>
            <a:schemeClr val="tx1"/>
          </a:solidFill>
          <a:latin typeface="+mn-lt"/>
          <a:ea typeface="+mn-ea"/>
          <a:cs typeface="+mn-cs"/>
        </a:defRPr>
      </a:lvl5pPr>
      <a:lvl6pPr marL="5486537" algn="l" defTabSz="2194615" rtl="0" eaLnBrk="1" latinLnBrk="0" hangingPunct="1">
        <a:defRPr sz="4320" kern="1200">
          <a:solidFill>
            <a:schemeClr val="tx1"/>
          </a:solidFill>
          <a:latin typeface="+mn-lt"/>
          <a:ea typeface="+mn-ea"/>
          <a:cs typeface="+mn-cs"/>
        </a:defRPr>
      </a:lvl6pPr>
      <a:lvl7pPr marL="6583845" algn="l" defTabSz="2194615" rtl="0" eaLnBrk="1" latinLnBrk="0" hangingPunct="1">
        <a:defRPr sz="4320" kern="1200">
          <a:solidFill>
            <a:schemeClr val="tx1"/>
          </a:solidFill>
          <a:latin typeface="+mn-lt"/>
          <a:ea typeface="+mn-ea"/>
          <a:cs typeface="+mn-cs"/>
        </a:defRPr>
      </a:lvl7pPr>
      <a:lvl8pPr marL="7681152" algn="l" defTabSz="2194615" rtl="0" eaLnBrk="1" latinLnBrk="0" hangingPunct="1">
        <a:defRPr sz="4320" kern="1200">
          <a:solidFill>
            <a:schemeClr val="tx1"/>
          </a:solidFill>
          <a:latin typeface="+mn-lt"/>
          <a:ea typeface="+mn-ea"/>
          <a:cs typeface="+mn-cs"/>
        </a:defRPr>
      </a:lvl8pPr>
      <a:lvl9pPr marL="8778460" algn="l" defTabSz="2194615" rtl="0" eaLnBrk="1" latinLnBrk="0" hangingPunct="1">
        <a:defRPr sz="43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pos="18984" userDrawn="1">
          <p15:clr>
            <a:srgbClr val="F26B43"/>
          </p15:clr>
        </p15:guide>
        <p15:guide id="3" pos="1416" userDrawn="1">
          <p15:clr>
            <a:srgbClr val="F26B43"/>
          </p15:clr>
        </p15:guide>
        <p15:guide id="4" orient="horz" pos="2880" userDrawn="1">
          <p15:clr>
            <a:srgbClr val="F26B43"/>
          </p15:clr>
        </p15:guide>
        <p15:guide id="5" orient="horz" pos="13104" userDrawn="1">
          <p15:clr>
            <a:srgbClr val="F26B43"/>
          </p15:clr>
        </p15:guide>
        <p15:guide id="6" pos="5880" userDrawn="1">
          <p15:clr>
            <a:srgbClr val="F26B43"/>
          </p15:clr>
        </p15:guide>
        <p15:guide id="7" pos="14832" userDrawn="1">
          <p15:clr>
            <a:srgbClr val="F26B43"/>
          </p15:clr>
        </p15:guide>
        <p15:guide id="8" pos="10368" userDrawn="1">
          <p15:clr>
            <a:srgbClr val="F26B43"/>
          </p15:clr>
        </p15:guide>
        <p15:guide id="9" pos="5472" userDrawn="1">
          <p15:clr>
            <a:srgbClr val="F26B43"/>
          </p15:clr>
        </p15:guide>
        <p15:guide id="10" pos="9936" userDrawn="1">
          <p15:clr>
            <a:srgbClr val="F26B43"/>
          </p15:clr>
        </p15:guide>
        <p15:guide id="11" pos="14400" userDrawn="1">
          <p15:clr>
            <a:srgbClr val="F26B43"/>
          </p15:clr>
        </p15:guide>
        <p15:guide id="12" pos="194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98267790-AF95-3044-9891-7DDE490959FA}"/>
              </a:ext>
            </a:extLst>
          </p:cNvPr>
          <p:cNvSpPr txBox="1">
            <a:spLocks/>
          </p:cNvSpPr>
          <p:nvPr/>
        </p:nvSpPr>
        <p:spPr>
          <a:xfrm>
            <a:off x="2054855" y="4373946"/>
            <a:ext cx="18928080" cy="1194173"/>
          </a:xfrm>
          <a:prstGeom prst="rect">
            <a:avLst/>
          </a:prstGeom>
        </p:spPr>
        <p:txBody>
          <a:bodyPr wrap="square" lIns="228600" tIns="152400" rIns="231648" bIns="152400">
            <a:spAutoFit/>
          </a:bodyPr>
          <a:lstStyle>
            <a:lvl1pPr algn="l" defTabSz="3291758" rtl="0" eaLnBrk="1" latinLnBrk="0" hangingPunct="1">
              <a:lnSpc>
                <a:spcPct val="90000"/>
              </a:lnSpc>
              <a:spcBef>
                <a:spcPct val="0"/>
              </a:spcBef>
              <a:buNone/>
              <a:defRPr sz="15840" b="0" i="0" kern="1200">
                <a:solidFill>
                  <a:schemeClr val="accent2"/>
                </a:solidFill>
                <a:latin typeface="+mj-lt"/>
                <a:ea typeface="+mj-ea"/>
                <a:cs typeface="+mj-cs"/>
              </a:defRPr>
            </a:lvl1pPr>
          </a:lstStyle>
          <a:p>
            <a:r>
              <a:rPr lang="en-US" sz="6400"/>
              <a:t>Academic Research Poster Template</a:t>
            </a:r>
            <a:endParaRPr lang="en-US" sz="6400" dirty="0"/>
          </a:p>
        </p:txBody>
      </p:sp>
      <p:sp>
        <p:nvSpPr>
          <p:cNvPr id="38" name="Subtitle 2">
            <a:extLst>
              <a:ext uri="{FF2B5EF4-FFF2-40B4-BE49-F238E27FC236}">
                <a16:creationId xmlns:a16="http://schemas.microsoft.com/office/drawing/2014/main" id="{25CC2C55-4B56-4348-9011-20A7A49C2DCD}"/>
              </a:ext>
            </a:extLst>
          </p:cNvPr>
          <p:cNvSpPr txBox="1">
            <a:spLocks/>
          </p:cNvSpPr>
          <p:nvPr/>
        </p:nvSpPr>
        <p:spPr>
          <a:xfrm>
            <a:off x="2054855" y="5376575"/>
            <a:ext cx="18928080" cy="861774"/>
          </a:xfrm>
          <a:prstGeom prst="rect">
            <a:avLst/>
          </a:prstGeom>
        </p:spPr>
        <p:txBody>
          <a:bodyPr wrap="square" lIns="228600" tIns="152400" rIns="231648" bIns="152400">
            <a:spAutoFit/>
          </a:bodyPr>
          <a:lstStyle>
            <a:lvl1pPr marL="822939" indent="-822939" algn="l" defTabSz="3291758" rtl="0" eaLnBrk="1" latinLnBrk="0" hangingPunct="1">
              <a:lnSpc>
                <a:spcPct val="90000"/>
              </a:lnSpc>
              <a:spcBef>
                <a:spcPts val="3600"/>
              </a:spcBef>
              <a:buFont typeface="Arial" panose="020B0604020202020204" pitchFamily="34" charset="0"/>
              <a:buChar char="•"/>
              <a:defRPr sz="10080" b="0" i="0" kern="1200" baseline="0">
                <a:solidFill>
                  <a:schemeClr val="tx1"/>
                </a:solidFill>
                <a:latin typeface="Montserrat Regular" panose="02000505000000020004" pitchFamily="2" charset="77"/>
                <a:ea typeface="+mn-ea"/>
                <a:cs typeface="+mn-cs"/>
              </a:defRPr>
            </a:lvl1pPr>
            <a:lvl2pPr marL="2468818" indent="-822939" algn="l" defTabSz="3291758" rtl="0" eaLnBrk="1" latinLnBrk="0" hangingPunct="1">
              <a:lnSpc>
                <a:spcPct val="90000"/>
              </a:lnSpc>
              <a:spcBef>
                <a:spcPts val="1800"/>
              </a:spcBef>
              <a:buFont typeface="Arial" panose="020B0604020202020204" pitchFamily="34" charset="0"/>
              <a:buChar char="•"/>
              <a:defRPr sz="8640" b="0" i="0" kern="1200" baseline="0">
                <a:solidFill>
                  <a:schemeClr val="tx1"/>
                </a:solidFill>
                <a:latin typeface="Montserrat Regular" panose="02000505000000020004" pitchFamily="2" charset="77"/>
                <a:ea typeface="+mn-ea"/>
                <a:cs typeface="+mn-cs"/>
              </a:defRPr>
            </a:lvl2pPr>
            <a:lvl3pPr marL="4114697" indent="-822939" algn="l" defTabSz="3291758" rtl="0" eaLnBrk="1" latinLnBrk="0" hangingPunct="1">
              <a:lnSpc>
                <a:spcPct val="90000"/>
              </a:lnSpc>
              <a:spcBef>
                <a:spcPts val="1800"/>
              </a:spcBef>
              <a:buFont typeface="Arial" panose="020B0604020202020204" pitchFamily="34" charset="0"/>
              <a:buChar char="•"/>
              <a:defRPr sz="7200" b="0" i="0" kern="1200" baseline="0">
                <a:solidFill>
                  <a:schemeClr val="tx1"/>
                </a:solidFill>
                <a:latin typeface="Montserrat Regular" panose="02000505000000020004" pitchFamily="2" charset="77"/>
                <a:ea typeface="+mn-ea"/>
                <a:cs typeface="+mn-cs"/>
              </a:defRPr>
            </a:lvl3pPr>
            <a:lvl4pPr marL="5760576"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4pPr>
            <a:lvl5pPr marL="7406455"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5pPr>
            <a:lvl6pPr marL="9052334"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3"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1"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0"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US" sz="4000" dirty="0">
                <a:latin typeface="+mn-lt"/>
              </a:rPr>
              <a:t>Subtitle for Academic Research Poster (36x24 inches)</a:t>
            </a:r>
          </a:p>
        </p:txBody>
      </p:sp>
      <p:sp>
        <p:nvSpPr>
          <p:cNvPr id="39" name="Subtitle 2">
            <a:extLst>
              <a:ext uri="{FF2B5EF4-FFF2-40B4-BE49-F238E27FC236}">
                <a16:creationId xmlns:a16="http://schemas.microsoft.com/office/drawing/2014/main" id="{C3FD218F-F7BA-5A46-9314-FBACCBFAD51C}"/>
              </a:ext>
            </a:extLst>
          </p:cNvPr>
          <p:cNvSpPr txBox="1">
            <a:spLocks/>
          </p:cNvSpPr>
          <p:nvPr/>
        </p:nvSpPr>
        <p:spPr>
          <a:xfrm>
            <a:off x="2054855" y="6250510"/>
            <a:ext cx="18928080" cy="640175"/>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dirty="0">
                <a:solidFill>
                  <a:schemeClr val="accent3"/>
                </a:solidFill>
                <a:latin typeface="+mn-lt"/>
              </a:rPr>
              <a:t>Your names and the names of the people who contributed to this presentation.</a:t>
            </a:r>
          </a:p>
        </p:txBody>
      </p:sp>
      <p:sp>
        <p:nvSpPr>
          <p:cNvPr id="40" name="TextBox 39">
            <a:extLst>
              <a:ext uri="{FF2B5EF4-FFF2-40B4-BE49-F238E27FC236}">
                <a16:creationId xmlns:a16="http://schemas.microsoft.com/office/drawing/2014/main" id="{2B9A67BB-158D-E248-9289-7AE60F089897}"/>
              </a:ext>
            </a:extLst>
          </p:cNvPr>
          <p:cNvSpPr txBox="1"/>
          <p:nvPr/>
        </p:nvSpPr>
        <p:spPr>
          <a:xfrm>
            <a:off x="2054855" y="7670799"/>
            <a:ext cx="6639224" cy="923330"/>
          </a:xfrm>
          <a:prstGeom prst="rect">
            <a:avLst/>
          </a:prstGeom>
          <a:noFill/>
        </p:spPr>
        <p:txBody>
          <a:bodyPr wrap="square" lIns="228600" tIns="152400" rIns="231648" bIns="152400" rtlCol="0">
            <a:spAutoFit/>
          </a:bodyPr>
          <a:lstStyle/>
          <a:p>
            <a:r>
              <a:rPr lang="en-US" sz="4000" b="1" dirty="0">
                <a:solidFill>
                  <a:schemeClr val="accent2"/>
                </a:solidFill>
              </a:rPr>
              <a:t>Introduction</a:t>
            </a:r>
          </a:p>
        </p:txBody>
      </p:sp>
      <p:sp>
        <p:nvSpPr>
          <p:cNvPr id="41" name="TextBox 40">
            <a:extLst>
              <a:ext uri="{FF2B5EF4-FFF2-40B4-BE49-F238E27FC236}">
                <a16:creationId xmlns:a16="http://schemas.microsoft.com/office/drawing/2014/main" id="{D5B2F369-5661-2747-B82A-9B9D01C8B7D5}"/>
              </a:ext>
            </a:extLst>
          </p:cNvPr>
          <p:cNvSpPr txBox="1"/>
          <p:nvPr/>
        </p:nvSpPr>
        <p:spPr>
          <a:xfrm>
            <a:off x="2054855" y="8572082"/>
            <a:ext cx="6647174"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As part of the branding research that began in April 2017, survey results revealed a consensus that the current KGI logo ‚which includes the three nuclei‚ showed room for improvement.</a:t>
            </a:r>
          </a:p>
        </p:txBody>
      </p:sp>
      <p:sp>
        <p:nvSpPr>
          <p:cNvPr id="42" name="TextBox 41">
            <a:extLst>
              <a:ext uri="{FF2B5EF4-FFF2-40B4-BE49-F238E27FC236}">
                <a16:creationId xmlns:a16="http://schemas.microsoft.com/office/drawing/2014/main" id="{5FC91999-73D2-2146-A64D-31D2C2E8FD3A}"/>
              </a:ext>
            </a:extLst>
          </p:cNvPr>
          <p:cNvSpPr txBox="1"/>
          <p:nvPr/>
        </p:nvSpPr>
        <p:spPr>
          <a:xfrm>
            <a:off x="2054856" y="12297952"/>
            <a:ext cx="6647174" cy="4616648"/>
          </a:xfrm>
          <a:prstGeom prst="rect">
            <a:avLst/>
          </a:prstGeom>
          <a:noFill/>
        </p:spPr>
        <p:txBody>
          <a:bodyPr wrap="square" lIns="228600" tIns="152400" rIns="231648" bIns="152400" rtlCol="0">
            <a:spAutoFit/>
          </a:bodyPr>
          <a:lstStyle/>
          <a:p>
            <a:pPr>
              <a:spcBef>
                <a:spcPts val="800"/>
              </a:spcBef>
              <a:spcAft>
                <a:spcPts val="800"/>
              </a:spcAft>
            </a:pPr>
            <a:r>
              <a:rPr lang="en-US" sz="2800" dirty="0"/>
              <a:t>Once logo concepts were developed, the KGI marketing team hosted several town hall sessions on campus to gather feedback from students, faculty, and staff, while also collecting surveys from prospective students and alumni. In total, 19 logo concepts were considered and feedback was collected from September through December.</a:t>
            </a:r>
          </a:p>
        </p:txBody>
      </p:sp>
      <p:sp>
        <p:nvSpPr>
          <p:cNvPr id="43" name="TextBox 42">
            <a:extLst>
              <a:ext uri="{FF2B5EF4-FFF2-40B4-BE49-F238E27FC236}">
                <a16:creationId xmlns:a16="http://schemas.microsoft.com/office/drawing/2014/main" id="{F2832020-CF70-AD4B-8472-E12FA9BD0834}"/>
              </a:ext>
            </a:extLst>
          </p:cNvPr>
          <p:cNvSpPr txBox="1"/>
          <p:nvPr/>
        </p:nvSpPr>
        <p:spPr>
          <a:xfrm>
            <a:off x="9137466" y="8572082"/>
            <a:ext cx="6627251" cy="3323987"/>
          </a:xfrm>
          <a:prstGeom prst="rect">
            <a:avLst/>
          </a:prstGeom>
          <a:noFill/>
        </p:spPr>
        <p:txBody>
          <a:bodyPr wrap="square" lIns="228600" tIns="152400" rIns="231648" bIns="152400" rtlCol="0">
            <a:spAutoFit/>
          </a:bodyPr>
          <a:lstStyle/>
          <a:p>
            <a:pPr>
              <a:spcBef>
                <a:spcPts val="800"/>
              </a:spcBef>
              <a:spcAft>
                <a:spcPts val="800"/>
              </a:spcAft>
            </a:pPr>
            <a:r>
              <a:rPr lang="en-US" sz="2800" dirty="0"/>
              <a:t>We are thrilled to announce a new logo and brand identity that will launch on August 23, 2018! With simplicity and versatility, the new logo has been developed to stand the test of time as we continue to attract the best and brightest students.</a:t>
            </a:r>
          </a:p>
        </p:txBody>
      </p:sp>
      <p:sp>
        <p:nvSpPr>
          <p:cNvPr id="44" name="TextBox 43">
            <a:extLst>
              <a:ext uri="{FF2B5EF4-FFF2-40B4-BE49-F238E27FC236}">
                <a16:creationId xmlns:a16="http://schemas.microsoft.com/office/drawing/2014/main" id="{48721A68-21DE-824B-8DBE-87E5A53E8C52}"/>
              </a:ext>
            </a:extLst>
          </p:cNvPr>
          <p:cNvSpPr txBox="1"/>
          <p:nvPr/>
        </p:nvSpPr>
        <p:spPr>
          <a:xfrm>
            <a:off x="16243562" y="8438881"/>
            <a:ext cx="6616438"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What does the KGI Hexagon represent? Connecting innovation and collaboration to create career pathways within applied life sciences and healthcare.</a:t>
            </a:r>
          </a:p>
        </p:txBody>
      </p:sp>
      <p:sp>
        <p:nvSpPr>
          <p:cNvPr id="45" name="TextBox 44">
            <a:extLst>
              <a:ext uri="{FF2B5EF4-FFF2-40B4-BE49-F238E27FC236}">
                <a16:creationId xmlns:a16="http://schemas.microsoft.com/office/drawing/2014/main" id="{4C2049D9-5770-FE4D-BF67-FF6394EAD05E}"/>
              </a:ext>
            </a:extLst>
          </p:cNvPr>
          <p:cNvSpPr txBox="1"/>
          <p:nvPr/>
        </p:nvSpPr>
        <p:spPr>
          <a:xfrm>
            <a:off x="2054854" y="11438928"/>
            <a:ext cx="6639225"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sp>
        <p:nvSpPr>
          <p:cNvPr id="46" name="TextBox 45">
            <a:extLst>
              <a:ext uri="{FF2B5EF4-FFF2-40B4-BE49-F238E27FC236}">
                <a16:creationId xmlns:a16="http://schemas.microsoft.com/office/drawing/2014/main" id="{E8093E33-E444-304E-BBA5-7B0D67D2670F}"/>
              </a:ext>
            </a:extLst>
          </p:cNvPr>
          <p:cNvSpPr txBox="1"/>
          <p:nvPr/>
        </p:nvSpPr>
        <p:spPr>
          <a:xfrm>
            <a:off x="9069245" y="11935591"/>
            <a:ext cx="6727911" cy="738664"/>
          </a:xfrm>
          <a:prstGeom prst="rect">
            <a:avLst/>
          </a:prstGeom>
          <a:noFill/>
        </p:spPr>
        <p:txBody>
          <a:bodyPr wrap="square" lIns="228600" tIns="152400" rIns="231648" bIns="152400" rtlCol="0">
            <a:spAutoFit/>
          </a:bodyPr>
          <a:lstStyle/>
          <a:p>
            <a:r>
              <a:rPr lang="en-US" sz="2800" b="1" dirty="0">
                <a:solidFill>
                  <a:schemeClr val="accent2"/>
                </a:solidFill>
              </a:rPr>
              <a:t>Paragraph Subheads</a:t>
            </a:r>
          </a:p>
        </p:txBody>
      </p:sp>
      <p:sp>
        <p:nvSpPr>
          <p:cNvPr id="47" name="TextBox 46">
            <a:extLst>
              <a:ext uri="{FF2B5EF4-FFF2-40B4-BE49-F238E27FC236}">
                <a16:creationId xmlns:a16="http://schemas.microsoft.com/office/drawing/2014/main" id="{74ACAB59-70B8-184A-890E-3E44037BE9B9}"/>
              </a:ext>
            </a:extLst>
          </p:cNvPr>
          <p:cNvSpPr txBox="1"/>
          <p:nvPr/>
        </p:nvSpPr>
        <p:spPr>
          <a:xfrm>
            <a:off x="9069246" y="12674255"/>
            <a:ext cx="6727910" cy="1805623"/>
          </a:xfrm>
          <a:prstGeom prst="rect">
            <a:avLst/>
          </a:prstGeom>
          <a:noFill/>
        </p:spPr>
        <p:txBody>
          <a:bodyPr wrap="square" lIns="228600" tIns="152400" rIns="231648" bIns="152400" rtlCol="0">
            <a:spAutoFit/>
          </a:bodyPr>
          <a:lstStyle/>
          <a:p>
            <a:pPr marL="381019" indent="-381019">
              <a:spcBef>
                <a:spcPts val="800"/>
              </a:spcBef>
              <a:spcAft>
                <a:spcPts val="800"/>
              </a:spcAft>
              <a:buClr>
                <a:schemeClr val="tx2"/>
              </a:buClr>
              <a:buFont typeface="Arial" panose="020B0604020202020204" pitchFamily="34" charset="0"/>
              <a:buChar char="•"/>
            </a:pPr>
            <a:r>
              <a:rPr lang="en-US" sz="2800" dirty="0"/>
              <a:t>Logo concepts </a:t>
            </a:r>
          </a:p>
          <a:p>
            <a:pPr marL="381019" indent="-381019">
              <a:spcBef>
                <a:spcPts val="800"/>
              </a:spcBef>
              <a:spcAft>
                <a:spcPts val="800"/>
              </a:spcAft>
              <a:buClr>
                <a:schemeClr val="tx2"/>
              </a:buClr>
              <a:buFont typeface="Arial" panose="020B0604020202020204" pitchFamily="34" charset="0"/>
              <a:buChar char="•"/>
            </a:pPr>
            <a:r>
              <a:rPr lang="en-US" sz="2800" dirty="0"/>
              <a:t>The KGI team hosted several town hall marketing sessions </a:t>
            </a:r>
          </a:p>
        </p:txBody>
      </p:sp>
      <p:sp>
        <p:nvSpPr>
          <p:cNvPr id="48" name="Subtitle 2">
            <a:extLst>
              <a:ext uri="{FF2B5EF4-FFF2-40B4-BE49-F238E27FC236}">
                <a16:creationId xmlns:a16="http://schemas.microsoft.com/office/drawing/2014/main" id="{2D82130E-4951-6947-AAFB-0453241BA345}"/>
              </a:ext>
            </a:extLst>
          </p:cNvPr>
          <p:cNvSpPr txBox="1">
            <a:spLocks/>
          </p:cNvSpPr>
          <p:nvPr/>
        </p:nvSpPr>
        <p:spPr>
          <a:xfrm>
            <a:off x="2018318" y="20488510"/>
            <a:ext cx="6675762"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
        <p:nvSpPr>
          <p:cNvPr id="49" name="TextBox 48">
            <a:extLst>
              <a:ext uri="{FF2B5EF4-FFF2-40B4-BE49-F238E27FC236}">
                <a16:creationId xmlns:a16="http://schemas.microsoft.com/office/drawing/2014/main" id="{64D24569-0ECF-C44C-AEF0-B3A3F3BFEB5C}"/>
              </a:ext>
            </a:extLst>
          </p:cNvPr>
          <p:cNvSpPr txBox="1"/>
          <p:nvPr/>
        </p:nvSpPr>
        <p:spPr>
          <a:xfrm>
            <a:off x="9137466" y="7670799"/>
            <a:ext cx="6600219"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graphicFrame>
        <p:nvGraphicFramePr>
          <p:cNvPr id="50" name="Chart 49">
            <a:extLst>
              <a:ext uri="{FF2B5EF4-FFF2-40B4-BE49-F238E27FC236}">
                <a16:creationId xmlns:a16="http://schemas.microsoft.com/office/drawing/2014/main" id="{B6072B95-1256-7649-AC58-DF41349D6224}"/>
              </a:ext>
            </a:extLst>
          </p:cNvPr>
          <p:cNvGraphicFramePr/>
          <p:nvPr>
            <p:extLst>
              <p:ext uri="{D42A27DB-BD31-4B8C-83A1-F6EECF244321}">
                <p14:modId xmlns:p14="http://schemas.microsoft.com/office/powerpoint/2010/main" val="1773578098"/>
              </p:ext>
            </p:extLst>
          </p:nvPr>
        </p:nvGraphicFramePr>
        <p:xfrm>
          <a:off x="9205683" y="14479878"/>
          <a:ext cx="6591473" cy="2848298"/>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a:extLst>
              <a:ext uri="{FF2B5EF4-FFF2-40B4-BE49-F238E27FC236}">
                <a16:creationId xmlns:a16="http://schemas.microsoft.com/office/drawing/2014/main" id="{95F348B2-E545-9F49-95AB-0DEFF847B14A}"/>
              </a:ext>
            </a:extLst>
          </p:cNvPr>
          <p:cNvGrpSpPr/>
          <p:nvPr/>
        </p:nvGrpSpPr>
        <p:grpSpPr>
          <a:xfrm>
            <a:off x="9003934" y="17328176"/>
            <a:ext cx="6793222" cy="3457611"/>
            <a:chOff x="11908974" y="24920070"/>
            <a:chExt cx="9305108" cy="4029688"/>
          </a:xfrm>
        </p:grpSpPr>
        <p:cxnSp>
          <p:nvCxnSpPr>
            <p:cNvPr id="52" name="Straight Connector 51">
              <a:extLst>
                <a:ext uri="{FF2B5EF4-FFF2-40B4-BE49-F238E27FC236}">
                  <a16:creationId xmlns:a16="http://schemas.microsoft.com/office/drawing/2014/main" id="{E59C3BDE-3AAD-8649-B3DD-2271A662789D}"/>
                </a:ext>
              </a:extLst>
            </p:cNvPr>
            <p:cNvCxnSpPr/>
            <p:nvPr/>
          </p:nvCxnSpPr>
          <p:spPr>
            <a:xfrm>
              <a:off x="12109270" y="24920070"/>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8C54824A-E606-0F46-BFEB-C70AB80A5EAD}"/>
                </a:ext>
              </a:extLst>
            </p:cNvPr>
            <p:cNvGrpSpPr/>
            <p:nvPr/>
          </p:nvGrpSpPr>
          <p:grpSpPr>
            <a:xfrm>
              <a:off x="11908974" y="25458321"/>
              <a:ext cx="9305108" cy="2953186"/>
              <a:chOff x="11739153" y="25372641"/>
              <a:chExt cx="9305108" cy="2953186"/>
            </a:xfrm>
          </p:grpSpPr>
          <p:graphicFrame>
            <p:nvGraphicFramePr>
              <p:cNvPr id="55" name="Chart 54">
                <a:extLst>
                  <a:ext uri="{FF2B5EF4-FFF2-40B4-BE49-F238E27FC236}">
                    <a16:creationId xmlns:a16="http://schemas.microsoft.com/office/drawing/2014/main" id="{04D0C16E-6E5C-D24E-BD55-914B8260C40D}"/>
                  </a:ext>
                </a:extLst>
              </p:cNvPr>
              <p:cNvGraphicFramePr/>
              <p:nvPr>
                <p:extLst>
                  <p:ext uri="{D42A27DB-BD31-4B8C-83A1-F6EECF244321}">
                    <p14:modId xmlns:p14="http://schemas.microsoft.com/office/powerpoint/2010/main" val="2509101929"/>
                  </p:ext>
                </p:extLst>
              </p:nvPr>
            </p:nvGraphicFramePr>
            <p:xfrm>
              <a:off x="11739153" y="25372641"/>
              <a:ext cx="4429779" cy="2953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B5548A59-E9EB-D343-83F0-FDA45E9DEA5D}"/>
                  </a:ext>
                </a:extLst>
              </p:cNvPr>
              <p:cNvGraphicFramePr/>
              <p:nvPr>
                <p:extLst>
                  <p:ext uri="{D42A27DB-BD31-4B8C-83A1-F6EECF244321}">
                    <p14:modId xmlns:p14="http://schemas.microsoft.com/office/powerpoint/2010/main" val="2859811605"/>
                  </p:ext>
                </p:extLst>
              </p:nvPr>
            </p:nvGraphicFramePr>
            <p:xfrm>
              <a:off x="16614482" y="25372641"/>
              <a:ext cx="4429779" cy="2953186"/>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FB302E88-3471-7248-9D6C-670F6C2B2BB9}"/>
                  </a:ext>
                </a:extLst>
              </p:cNvPr>
              <p:cNvCxnSpPr>
                <a:cxnSpLocks/>
              </p:cNvCxnSpPr>
              <p:nvPr/>
            </p:nvCxnSpPr>
            <p:spPr>
              <a:xfrm flipV="1">
                <a:off x="16391706" y="25372642"/>
                <a:ext cx="1" cy="2953185"/>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1EC11B39-8E6A-3A4D-B574-2C23DCE6B2E6}"/>
                </a:ext>
              </a:extLst>
            </p:cNvPr>
            <p:cNvCxnSpPr/>
            <p:nvPr/>
          </p:nvCxnSpPr>
          <p:spPr>
            <a:xfrm>
              <a:off x="12109270" y="28949758"/>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58" name="Chart 57">
            <a:extLst>
              <a:ext uri="{FF2B5EF4-FFF2-40B4-BE49-F238E27FC236}">
                <a16:creationId xmlns:a16="http://schemas.microsoft.com/office/drawing/2014/main" id="{C4E4EF1B-7999-D34D-BABA-13C478B95F8F}"/>
              </a:ext>
            </a:extLst>
          </p:cNvPr>
          <p:cNvGraphicFramePr/>
          <p:nvPr>
            <p:extLst>
              <p:ext uri="{D42A27DB-BD31-4B8C-83A1-F6EECF244321}">
                <p14:modId xmlns:p14="http://schemas.microsoft.com/office/powerpoint/2010/main" val="1698951789"/>
              </p:ext>
            </p:extLst>
          </p:nvPr>
        </p:nvGraphicFramePr>
        <p:xfrm>
          <a:off x="16401744" y="11005602"/>
          <a:ext cx="6458256" cy="3155349"/>
        </p:xfrm>
        <a:graphic>
          <a:graphicData uri="http://schemas.openxmlformats.org/drawingml/2006/chart">
            <c:chart xmlns:c="http://schemas.openxmlformats.org/drawingml/2006/chart" xmlns:r="http://schemas.openxmlformats.org/officeDocument/2006/relationships" r:id="rId6"/>
          </a:graphicData>
        </a:graphic>
      </p:graphicFrame>
      <p:sp>
        <p:nvSpPr>
          <p:cNvPr id="59" name="TextBox 58">
            <a:extLst>
              <a:ext uri="{FF2B5EF4-FFF2-40B4-BE49-F238E27FC236}">
                <a16:creationId xmlns:a16="http://schemas.microsoft.com/office/drawing/2014/main" id="{42F2915C-683F-6542-AED9-E1B3B3DE4697}"/>
              </a:ext>
            </a:extLst>
          </p:cNvPr>
          <p:cNvSpPr txBox="1"/>
          <p:nvPr/>
        </p:nvSpPr>
        <p:spPr>
          <a:xfrm>
            <a:off x="16224581" y="7700217"/>
            <a:ext cx="5663470" cy="738664"/>
          </a:xfrm>
          <a:prstGeom prst="rect">
            <a:avLst/>
          </a:prstGeom>
          <a:noFill/>
        </p:spPr>
        <p:txBody>
          <a:bodyPr wrap="square" lIns="228600" tIns="152400" rIns="231648" bIns="152400" rtlCol="0">
            <a:spAutoFit/>
          </a:bodyPr>
          <a:lstStyle/>
          <a:p>
            <a:r>
              <a:rPr lang="en-US" sz="2800" b="1" dirty="0">
                <a:solidFill>
                  <a:schemeClr val="accent2"/>
                </a:solidFill>
              </a:rPr>
              <a:t>Paragraph Subheads</a:t>
            </a:r>
          </a:p>
        </p:txBody>
      </p:sp>
      <p:sp>
        <p:nvSpPr>
          <p:cNvPr id="60" name="TextBox 59">
            <a:extLst>
              <a:ext uri="{FF2B5EF4-FFF2-40B4-BE49-F238E27FC236}">
                <a16:creationId xmlns:a16="http://schemas.microsoft.com/office/drawing/2014/main" id="{5FABAC8F-ACDD-6A46-92D6-1FA92D8A78E8}"/>
              </a:ext>
            </a:extLst>
          </p:cNvPr>
          <p:cNvSpPr txBox="1"/>
          <p:nvPr/>
        </p:nvSpPr>
        <p:spPr>
          <a:xfrm>
            <a:off x="16211008" y="14591939"/>
            <a:ext cx="5779586"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sp>
        <p:nvSpPr>
          <p:cNvPr id="61" name="TextBox 60">
            <a:extLst>
              <a:ext uri="{FF2B5EF4-FFF2-40B4-BE49-F238E27FC236}">
                <a16:creationId xmlns:a16="http://schemas.microsoft.com/office/drawing/2014/main" id="{9BAC8CE2-2A32-1D4F-9144-3FCF4AF5D0C6}"/>
              </a:ext>
            </a:extLst>
          </p:cNvPr>
          <p:cNvSpPr txBox="1"/>
          <p:nvPr/>
        </p:nvSpPr>
        <p:spPr>
          <a:xfrm>
            <a:off x="16229986" y="15493222"/>
            <a:ext cx="6630014"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Based on feedback through the process, navy is replacing teal as the primary color for the new logo. The combination of navy, aqua, and red produces a strong visual contrast.</a:t>
            </a:r>
          </a:p>
        </p:txBody>
      </p:sp>
      <p:graphicFrame>
        <p:nvGraphicFramePr>
          <p:cNvPr id="62" name="Table 61">
            <a:extLst>
              <a:ext uri="{FF2B5EF4-FFF2-40B4-BE49-F238E27FC236}">
                <a16:creationId xmlns:a16="http://schemas.microsoft.com/office/drawing/2014/main" id="{84D9A62D-7723-0644-A559-6D5573C33FE3}"/>
              </a:ext>
            </a:extLst>
          </p:cNvPr>
          <p:cNvGraphicFramePr>
            <a:graphicFrameLocks noGrp="1"/>
          </p:cNvGraphicFramePr>
          <p:nvPr>
            <p:extLst>
              <p:ext uri="{D42A27DB-BD31-4B8C-83A1-F6EECF244321}">
                <p14:modId xmlns:p14="http://schemas.microsoft.com/office/powerpoint/2010/main" val="2816620926"/>
              </p:ext>
            </p:extLst>
          </p:nvPr>
        </p:nvGraphicFramePr>
        <p:xfrm>
          <a:off x="16511240" y="18817309"/>
          <a:ext cx="6348760" cy="1668085"/>
        </p:xfrm>
        <a:graphic>
          <a:graphicData uri="http://schemas.openxmlformats.org/drawingml/2006/table">
            <a:tbl>
              <a:tblPr firstRow="1" bandRow="1">
                <a:tableStyleId>{5C22544A-7EE6-4342-B048-85BDC9FD1C3A}</a:tableStyleId>
              </a:tblPr>
              <a:tblGrid>
                <a:gridCol w="1587190">
                  <a:extLst>
                    <a:ext uri="{9D8B030D-6E8A-4147-A177-3AD203B41FA5}">
                      <a16:colId xmlns:a16="http://schemas.microsoft.com/office/drawing/2014/main" val="949716207"/>
                    </a:ext>
                  </a:extLst>
                </a:gridCol>
                <a:gridCol w="1587190">
                  <a:extLst>
                    <a:ext uri="{9D8B030D-6E8A-4147-A177-3AD203B41FA5}">
                      <a16:colId xmlns:a16="http://schemas.microsoft.com/office/drawing/2014/main" val="44392023"/>
                    </a:ext>
                  </a:extLst>
                </a:gridCol>
                <a:gridCol w="1587190">
                  <a:extLst>
                    <a:ext uri="{9D8B030D-6E8A-4147-A177-3AD203B41FA5}">
                      <a16:colId xmlns:a16="http://schemas.microsoft.com/office/drawing/2014/main" val="3863474445"/>
                    </a:ext>
                  </a:extLst>
                </a:gridCol>
                <a:gridCol w="1587190">
                  <a:extLst>
                    <a:ext uri="{9D8B030D-6E8A-4147-A177-3AD203B41FA5}">
                      <a16:colId xmlns:a16="http://schemas.microsoft.com/office/drawing/2014/main" val="3973965750"/>
                    </a:ext>
                  </a:extLst>
                </a:gridCol>
              </a:tblGrid>
              <a:tr h="408432">
                <a:tc gridSpan="4">
                  <a:txBody>
                    <a:bodyPr/>
                    <a:lstStyle/>
                    <a:p>
                      <a:pPr algn="ctr"/>
                      <a:r>
                        <a:rPr lang="en-US" sz="1500" dirty="0"/>
                        <a:t>Table Head</a:t>
                      </a:r>
                    </a:p>
                  </a:txBody>
                  <a:tcPr marT="91440" marB="91440"/>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extLst>
                  <a:ext uri="{0D108BD9-81ED-4DB2-BD59-A6C34878D82A}">
                    <a16:rowId xmlns:a16="http://schemas.microsoft.com/office/drawing/2014/main" val="432431434"/>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932715204"/>
                  </a:ext>
                </a:extLst>
              </a:tr>
              <a:tr h="251321">
                <a:tc>
                  <a:txBody>
                    <a:bodyPr/>
                    <a:lstStyle/>
                    <a:p>
                      <a:pPr algn="r"/>
                      <a:r>
                        <a:rPr lang="en-US" sz="1200" dirty="0">
                          <a:solidFill>
                            <a:schemeClr val="tx2"/>
                          </a:solidFill>
                        </a:rPr>
                        <a:t>0.00</a:t>
                      </a:r>
                    </a:p>
                  </a:txBody>
                  <a:tcPr marL="60960" marR="60960" marT="30480" marB="30480" anchor="ctr">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20354752"/>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700507233"/>
                  </a:ext>
                </a:extLst>
              </a:tr>
              <a:tr h="251321">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extLst>
                  <a:ext uri="{0D108BD9-81ED-4DB2-BD59-A6C34878D82A}">
                    <a16:rowId xmlns:a16="http://schemas.microsoft.com/office/drawing/2014/main" val="2321742463"/>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332786316"/>
                  </a:ext>
                </a:extLst>
              </a:tr>
            </a:tbl>
          </a:graphicData>
        </a:graphic>
      </p:graphicFrame>
      <p:sp>
        <p:nvSpPr>
          <p:cNvPr id="63" name="Subtitle 2">
            <a:extLst>
              <a:ext uri="{FF2B5EF4-FFF2-40B4-BE49-F238E27FC236}">
                <a16:creationId xmlns:a16="http://schemas.microsoft.com/office/drawing/2014/main" id="{795970FE-D819-5542-822E-73D1A7D1FA39}"/>
              </a:ext>
            </a:extLst>
          </p:cNvPr>
          <p:cNvSpPr txBox="1">
            <a:spLocks/>
          </p:cNvSpPr>
          <p:nvPr/>
        </p:nvSpPr>
        <p:spPr>
          <a:xfrm>
            <a:off x="16252542" y="20480309"/>
            <a:ext cx="5731687"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
        <p:nvSpPr>
          <p:cNvPr id="64" name="Subtitle 2">
            <a:extLst>
              <a:ext uri="{FF2B5EF4-FFF2-40B4-BE49-F238E27FC236}">
                <a16:creationId xmlns:a16="http://schemas.microsoft.com/office/drawing/2014/main" id="{ABB03F4D-AE21-7A47-B50F-DDA51DBBEBD3}"/>
              </a:ext>
            </a:extLst>
          </p:cNvPr>
          <p:cNvSpPr txBox="1">
            <a:spLocks/>
          </p:cNvSpPr>
          <p:nvPr/>
        </p:nvSpPr>
        <p:spPr>
          <a:xfrm>
            <a:off x="16255304" y="14062563"/>
            <a:ext cx="5731687"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rPr>
              <a:t>Sample caption.</a:t>
            </a:r>
          </a:p>
        </p:txBody>
      </p:sp>
      <p:graphicFrame>
        <p:nvGraphicFramePr>
          <p:cNvPr id="65" name="Chart 64">
            <a:extLst>
              <a:ext uri="{FF2B5EF4-FFF2-40B4-BE49-F238E27FC236}">
                <a16:creationId xmlns:a16="http://schemas.microsoft.com/office/drawing/2014/main" id="{BBC92B9E-D63C-AD42-AD5B-F396E454A6DD}"/>
              </a:ext>
            </a:extLst>
          </p:cNvPr>
          <p:cNvGraphicFramePr/>
          <p:nvPr>
            <p:extLst>
              <p:ext uri="{D42A27DB-BD31-4B8C-83A1-F6EECF244321}">
                <p14:modId xmlns:p14="http://schemas.microsoft.com/office/powerpoint/2010/main" val="2172790860"/>
              </p:ext>
            </p:extLst>
          </p:nvPr>
        </p:nvGraphicFramePr>
        <p:xfrm>
          <a:off x="2218550" y="17010732"/>
          <a:ext cx="6475530" cy="3608802"/>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B233BE2E-8919-C345-AA5A-248A11DB96FB}"/>
              </a:ext>
            </a:extLst>
          </p:cNvPr>
          <p:cNvSpPr txBox="1"/>
          <p:nvPr/>
        </p:nvSpPr>
        <p:spPr>
          <a:xfrm>
            <a:off x="23303314" y="7713100"/>
            <a:ext cx="6833786" cy="7181453"/>
          </a:xfrm>
          <a:prstGeom prst="rect">
            <a:avLst/>
          </a:prstGeom>
          <a:noFill/>
        </p:spPr>
        <p:txBody>
          <a:bodyPr wrap="square" lIns="228600" tIns="152400" rIns="231648" bIns="152400" rtlCol="0">
            <a:spAutoFit/>
          </a:bodyPr>
          <a:lstStyle/>
          <a:p>
            <a:pPr>
              <a:spcBef>
                <a:spcPts val="800"/>
              </a:spcBef>
              <a:spcAft>
                <a:spcPts val="800"/>
              </a:spcAft>
            </a:pPr>
            <a:r>
              <a:rPr lang="en-US" sz="2800" dirty="0"/>
              <a:t>To learn more about the logo and brand identity, visit </a:t>
            </a:r>
            <a:r>
              <a:rPr lang="en-US" sz="2800" dirty="0" err="1">
                <a:solidFill>
                  <a:schemeClr val="accent2"/>
                </a:solidFill>
              </a:rPr>
              <a:t>brand.kgi.edu</a:t>
            </a:r>
            <a:r>
              <a:rPr lang="en-US" sz="2800" dirty="0"/>
              <a:t>. You can also read the attached FAQ to learn more about the timeline leading up to August.</a:t>
            </a:r>
          </a:p>
          <a:p>
            <a:pPr>
              <a:spcBef>
                <a:spcPts val="800"/>
              </a:spcBef>
              <a:spcAft>
                <a:spcPts val="800"/>
              </a:spcAft>
            </a:pPr>
            <a:r>
              <a:rPr lang="en-US" sz="2800" dirty="0"/>
              <a:t>This week at the KGI Cafe from 11:30-1 on Tuesday and Thursday, please stop by the marketing table to pick up a giveaway that features the new logo. The official launch date of August 23 coincides with the week of orientation and the opening of the housing complex.</a:t>
            </a:r>
          </a:p>
          <a:p>
            <a:pPr>
              <a:spcBef>
                <a:spcPts val="800"/>
              </a:spcBef>
              <a:spcAft>
                <a:spcPts val="800"/>
              </a:spcAft>
            </a:pPr>
            <a:r>
              <a:rPr lang="en-US" sz="2800" dirty="0"/>
              <a:t>Questions or comments? Please email </a:t>
            </a:r>
            <a:r>
              <a:rPr lang="en-US" sz="2800" dirty="0" err="1">
                <a:solidFill>
                  <a:schemeClr val="accent2"/>
                </a:solidFill>
              </a:rPr>
              <a:t>brand@kgi.edu</a:t>
            </a:r>
            <a:r>
              <a:rPr lang="en-US" sz="2800" dirty="0"/>
              <a:t>.</a:t>
            </a:r>
          </a:p>
        </p:txBody>
      </p:sp>
      <p:pic>
        <p:nvPicPr>
          <p:cNvPr id="67" name="Picture 66">
            <a:extLst>
              <a:ext uri="{FF2B5EF4-FFF2-40B4-BE49-F238E27FC236}">
                <a16:creationId xmlns:a16="http://schemas.microsoft.com/office/drawing/2014/main" id="{B3F7F058-E32A-8A43-B010-73F7DA3C1C08}"/>
              </a:ext>
            </a:extLst>
          </p:cNvPr>
          <p:cNvPicPr>
            <a:picLocks noChangeAspect="1"/>
          </p:cNvPicPr>
          <p:nvPr/>
        </p:nvPicPr>
        <p:blipFill>
          <a:blip r:embed="rId8"/>
          <a:stretch>
            <a:fillRect/>
          </a:stretch>
        </p:blipFill>
        <p:spPr>
          <a:xfrm>
            <a:off x="23575506" y="15746687"/>
            <a:ext cx="6561594" cy="4681588"/>
          </a:xfrm>
          <a:prstGeom prst="rect">
            <a:avLst/>
          </a:prstGeom>
        </p:spPr>
      </p:pic>
      <p:sp>
        <p:nvSpPr>
          <p:cNvPr id="68" name="Subtitle 2">
            <a:extLst>
              <a:ext uri="{FF2B5EF4-FFF2-40B4-BE49-F238E27FC236}">
                <a16:creationId xmlns:a16="http://schemas.microsoft.com/office/drawing/2014/main" id="{90A21D24-392A-B641-A0DB-848571AD273D}"/>
              </a:ext>
            </a:extLst>
          </p:cNvPr>
          <p:cNvSpPr txBox="1">
            <a:spLocks/>
          </p:cNvSpPr>
          <p:nvPr/>
        </p:nvSpPr>
        <p:spPr>
          <a:xfrm>
            <a:off x="23326944" y="20493548"/>
            <a:ext cx="6833786"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Tree>
    <p:extLst>
      <p:ext uri="{BB962C8B-B14F-4D97-AF65-F5344CB8AC3E}">
        <p14:creationId xmlns:p14="http://schemas.microsoft.com/office/powerpoint/2010/main" val="2232229957"/>
      </p:ext>
    </p:extLst>
  </p:cSld>
  <p:clrMapOvr>
    <a:masterClrMapping/>
  </p:clrMapOvr>
</p:sld>
</file>

<file path=ppt/theme/theme1.xml><?xml version="1.0" encoding="utf-8"?>
<a:theme xmlns:a="http://schemas.openxmlformats.org/drawingml/2006/main" name="KGI Branded">
  <a:themeElements>
    <a:clrScheme name="KGI Branded">
      <a:dk1>
        <a:srgbClr val="333333"/>
      </a:dk1>
      <a:lt1>
        <a:srgbClr val="FFFFFF"/>
      </a:lt1>
      <a:dk2>
        <a:srgbClr val="7F7F7F"/>
      </a:dk2>
      <a:lt2>
        <a:srgbClr val="F7F7F7"/>
      </a:lt2>
      <a:accent1>
        <a:srgbClr val="12273A"/>
      </a:accent1>
      <a:accent2>
        <a:srgbClr val="008CA8"/>
      </a:accent2>
      <a:accent3>
        <a:srgbClr val="D9282F"/>
      </a:accent3>
      <a:accent4>
        <a:srgbClr val="7B5F6C"/>
      </a:accent4>
      <a:accent5>
        <a:srgbClr val="E2A8AD"/>
      </a:accent5>
      <a:accent6>
        <a:srgbClr val="00696F"/>
      </a:accent6>
      <a:hlink>
        <a:srgbClr val="003E61"/>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290040_ADM_Template_Student-Research_Poster_Riggs_Horizontal" id="{638B922A-B023-1347-8F4E-F01B97D58E9E}" vid="{6AA4FEE1-8BF2-4F42-828A-567F41C4A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4290040_ADM_Template_Student-Research_Poster_Riggs_Horizontal</Template>
  <TotalTime>0</TotalTime>
  <Words>384</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Montserrat Regular</vt:lpstr>
      <vt:lpstr>Roboto</vt:lpstr>
      <vt:lpstr>KGI Branded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Leah LaRosa</dc:creator>
  <cp:keywords/>
  <dc:description/>
  <cp:lastModifiedBy>Michelle Pilch</cp:lastModifiedBy>
  <cp:revision>1</cp:revision>
  <dcterms:created xsi:type="dcterms:W3CDTF">2020-02-15T00:17:16Z</dcterms:created>
  <dcterms:modified xsi:type="dcterms:W3CDTF">2024-03-20T22:45:01Z</dcterms:modified>
  <cp:category/>
</cp:coreProperties>
</file>