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219456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pos="6624" userDrawn="1">
          <p15:clr>
            <a:srgbClr val="A4A3A4"/>
          </p15:clr>
        </p15:guide>
        <p15:guide id="2" pos="7200" userDrawn="1">
          <p15:clr>
            <a:srgbClr val="A4A3A4"/>
          </p15:clr>
        </p15:guide>
        <p15:guide id="3"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24" d="100"/>
          <a:sy n="24" d="100"/>
        </p:scale>
        <p:origin x="4312" y="240"/>
      </p:cViewPr>
      <p:guideLst>
        <p:guide pos="6624"/>
        <p:guide pos="7200"/>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17-B841-8B0F-A3AC5A71C0A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17-B841-8B0F-A3AC5A71C0A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17-B841-8B0F-A3AC5A71C0A1}"/>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96-F84F-B119-52DC10C7FE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96-F84F-B119-52DC10C7FE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96-F84F-B119-52DC10C7FE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96-F84F-B119-52DC10C7FEF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596-F84F-B119-52DC10C7FEF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3A-1D4B-AA6B-5B6FBEFD73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3A-1D4B-AA6B-5B6FBEFD73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3A-1D4B-AA6B-5B6FBEFD73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3A-1D4B-AA6B-5B6FBEFD73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13A-1D4B-AA6B-5B6FBEFD737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EC1-194C-A380-86D2D69F2D3D}"/>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EC1-194C-A380-86D2D69F2D3D}"/>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BD2-6844-9035-2A37EC1CF225}"/>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BD2-6844-9035-2A37EC1CF225}"/>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BD2-6844-9035-2A37EC1CF225}"/>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9/24/19</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1498600" y="7298872"/>
            <a:ext cx="18938240" cy="707886"/>
          </a:xfrm>
          <a:prstGeom prst="rect">
            <a:avLst/>
          </a:prstGeom>
          <a:noFill/>
        </p:spPr>
        <p:txBody>
          <a:bodyPr wrap="square" rtlCol="0">
            <a:spAutoFit/>
          </a:bodyPr>
          <a:lstStyle/>
          <a:p>
            <a:endParaRPr lang="en-US" sz="4000"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
            <a:ext cx="21945600" cy="371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99"/>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714751"/>
            <a:ext cx="219456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886201"/>
            <a:ext cx="21945600" cy="0"/>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AEE76DFD-C8E6-9F4C-B890-77440E925CC2}"/>
              </a:ext>
            </a:extLst>
          </p:cNvPr>
          <p:cNvPicPr>
            <a:picLocks noChangeAspect="1"/>
          </p:cNvPicPr>
          <p:nvPr userDrawn="1"/>
        </p:nvPicPr>
        <p:blipFill>
          <a:blip r:embed="rId4"/>
          <a:stretch>
            <a:fillRect/>
          </a:stretch>
        </p:blipFill>
        <p:spPr>
          <a:xfrm>
            <a:off x="1131570" y="1432049"/>
            <a:ext cx="3817620" cy="960120"/>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645879" rtl="0" eaLnBrk="1" latinLnBrk="0" hangingPunct="1">
        <a:lnSpc>
          <a:spcPct val="90000"/>
        </a:lnSpc>
        <a:spcBef>
          <a:spcPct val="0"/>
        </a:spcBef>
        <a:buNone/>
        <a:defRPr sz="7920" b="0" i="0" kern="1200">
          <a:solidFill>
            <a:schemeClr val="accent2"/>
          </a:solidFill>
          <a:latin typeface="+mj-lt"/>
          <a:ea typeface="+mj-ea"/>
          <a:cs typeface="+mj-cs"/>
        </a:defRPr>
      </a:lvl1pPr>
    </p:titleStyle>
    <p:bodyStyle>
      <a:lvl1pPr marL="411470" indent="-411470" algn="l" defTabSz="1645879" rtl="0" eaLnBrk="1" latinLnBrk="0" hangingPunct="1">
        <a:lnSpc>
          <a:spcPct val="90000"/>
        </a:lnSpc>
        <a:spcBef>
          <a:spcPts val="1800"/>
        </a:spcBef>
        <a:buFont typeface="Arial" panose="020B0604020202020204" pitchFamily="34" charset="0"/>
        <a:buChar char="•"/>
        <a:defRPr sz="5040" b="0" i="0" kern="1200" baseline="0">
          <a:solidFill>
            <a:schemeClr val="tx1"/>
          </a:solidFill>
          <a:latin typeface="Montserrat Regular" panose="02000505000000020004" pitchFamily="2" charset="77"/>
          <a:ea typeface="+mn-ea"/>
          <a:cs typeface="+mn-cs"/>
        </a:defRPr>
      </a:lvl1pPr>
      <a:lvl2pPr marL="1234409" indent="-411470" algn="l" defTabSz="1645879" rtl="0" eaLnBrk="1" latinLnBrk="0" hangingPunct="1">
        <a:lnSpc>
          <a:spcPct val="90000"/>
        </a:lnSpc>
        <a:spcBef>
          <a:spcPts val="9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2pPr>
      <a:lvl3pPr marL="2057349" indent="-411470" algn="l" defTabSz="1645879" rtl="0" eaLnBrk="1" latinLnBrk="0" hangingPunct="1">
        <a:lnSpc>
          <a:spcPct val="90000"/>
        </a:lnSpc>
        <a:spcBef>
          <a:spcPts val="900"/>
        </a:spcBef>
        <a:buFont typeface="Arial" panose="020B0604020202020204" pitchFamily="34" charset="0"/>
        <a:buChar char="•"/>
        <a:defRPr sz="3600" b="0" i="0" kern="1200" baseline="0">
          <a:solidFill>
            <a:schemeClr val="tx1"/>
          </a:solidFill>
          <a:latin typeface="Montserrat Regular" panose="02000505000000020004" pitchFamily="2" charset="77"/>
          <a:ea typeface="+mn-ea"/>
          <a:cs typeface="+mn-cs"/>
        </a:defRPr>
      </a:lvl3pPr>
      <a:lvl4pPr marL="2880288" indent="-411470" algn="l" defTabSz="1645879" rtl="0" eaLnBrk="1" latinLnBrk="0" hangingPunct="1">
        <a:lnSpc>
          <a:spcPct val="90000"/>
        </a:lnSpc>
        <a:spcBef>
          <a:spcPts val="900"/>
        </a:spcBef>
        <a:buFont typeface="Arial" panose="020B0604020202020204" pitchFamily="34" charset="0"/>
        <a:buChar char="•"/>
        <a:defRPr sz="3240" b="0" i="0" kern="1200" baseline="0">
          <a:solidFill>
            <a:schemeClr val="tx1"/>
          </a:solidFill>
          <a:latin typeface="Montserrat Regular" panose="02000505000000020004" pitchFamily="2" charset="77"/>
          <a:ea typeface="+mn-ea"/>
          <a:cs typeface="+mn-cs"/>
        </a:defRPr>
      </a:lvl4pPr>
      <a:lvl5pPr marL="3703228" indent="-411470" algn="l" defTabSz="1645879" rtl="0" eaLnBrk="1" latinLnBrk="0" hangingPunct="1">
        <a:lnSpc>
          <a:spcPct val="90000"/>
        </a:lnSpc>
        <a:spcBef>
          <a:spcPts val="900"/>
        </a:spcBef>
        <a:buFont typeface="Arial" panose="020B0604020202020204" pitchFamily="34" charset="0"/>
        <a:buChar char="•"/>
        <a:defRPr sz="3240" b="0" i="0" kern="1200" baseline="0">
          <a:solidFill>
            <a:schemeClr val="tx1"/>
          </a:solidFill>
          <a:latin typeface="Montserrat Regular" panose="02000505000000020004" pitchFamily="2" charset="77"/>
          <a:ea typeface="+mn-ea"/>
          <a:cs typeface="+mn-cs"/>
        </a:defRPr>
      </a:lvl5pPr>
      <a:lvl6pPr marL="4526167"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6pPr>
      <a:lvl7pPr marL="5349107"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7pPr>
      <a:lvl8pPr marL="6172046"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8pPr>
      <a:lvl9pPr marL="6994985"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9pPr>
    </p:bodyStyle>
    <p:otherStyle>
      <a:defPPr>
        <a:defRPr lang="en-US"/>
      </a:defPPr>
      <a:lvl1pPr marL="0" algn="l" defTabSz="1645879" rtl="0" eaLnBrk="1" latinLnBrk="0" hangingPunct="1">
        <a:defRPr sz="3240" kern="1200">
          <a:solidFill>
            <a:schemeClr val="tx1"/>
          </a:solidFill>
          <a:latin typeface="+mn-lt"/>
          <a:ea typeface="+mn-ea"/>
          <a:cs typeface="+mn-cs"/>
        </a:defRPr>
      </a:lvl1pPr>
      <a:lvl2pPr marL="822940" algn="l" defTabSz="1645879" rtl="0" eaLnBrk="1" latinLnBrk="0" hangingPunct="1">
        <a:defRPr sz="3240" kern="1200">
          <a:solidFill>
            <a:schemeClr val="tx1"/>
          </a:solidFill>
          <a:latin typeface="+mn-lt"/>
          <a:ea typeface="+mn-ea"/>
          <a:cs typeface="+mn-cs"/>
        </a:defRPr>
      </a:lvl2pPr>
      <a:lvl3pPr marL="1645879" algn="l" defTabSz="1645879" rtl="0" eaLnBrk="1" latinLnBrk="0" hangingPunct="1">
        <a:defRPr sz="3240" kern="1200">
          <a:solidFill>
            <a:schemeClr val="tx1"/>
          </a:solidFill>
          <a:latin typeface="+mn-lt"/>
          <a:ea typeface="+mn-ea"/>
          <a:cs typeface="+mn-cs"/>
        </a:defRPr>
      </a:lvl3pPr>
      <a:lvl4pPr marL="2468819" algn="l" defTabSz="1645879" rtl="0" eaLnBrk="1" latinLnBrk="0" hangingPunct="1">
        <a:defRPr sz="3240" kern="1200">
          <a:solidFill>
            <a:schemeClr val="tx1"/>
          </a:solidFill>
          <a:latin typeface="+mn-lt"/>
          <a:ea typeface="+mn-ea"/>
          <a:cs typeface="+mn-cs"/>
        </a:defRPr>
      </a:lvl4pPr>
      <a:lvl5pPr marL="3291758" algn="l" defTabSz="1645879" rtl="0" eaLnBrk="1" latinLnBrk="0" hangingPunct="1">
        <a:defRPr sz="3240" kern="1200">
          <a:solidFill>
            <a:schemeClr val="tx1"/>
          </a:solidFill>
          <a:latin typeface="+mn-lt"/>
          <a:ea typeface="+mn-ea"/>
          <a:cs typeface="+mn-cs"/>
        </a:defRPr>
      </a:lvl5pPr>
      <a:lvl6pPr marL="4114697" algn="l" defTabSz="1645879" rtl="0" eaLnBrk="1" latinLnBrk="0" hangingPunct="1">
        <a:defRPr sz="3240" kern="1200">
          <a:solidFill>
            <a:schemeClr val="tx1"/>
          </a:solidFill>
          <a:latin typeface="+mn-lt"/>
          <a:ea typeface="+mn-ea"/>
          <a:cs typeface="+mn-cs"/>
        </a:defRPr>
      </a:lvl6pPr>
      <a:lvl7pPr marL="4937637" algn="l" defTabSz="1645879" rtl="0" eaLnBrk="1" latinLnBrk="0" hangingPunct="1">
        <a:defRPr sz="3240" kern="1200">
          <a:solidFill>
            <a:schemeClr val="tx1"/>
          </a:solidFill>
          <a:latin typeface="+mn-lt"/>
          <a:ea typeface="+mn-ea"/>
          <a:cs typeface="+mn-cs"/>
        </a:defRPr>
      </a:lvl7pPr>
      <a:lvl8pPr marL="5760576" algn="l" defTabSz="1645879" rtl="0" eaLnBrk="1" latinLnBrk="0" hangingPunct="1">
        <a:defRPr sz="3240" kern="1200">
          <a:solidFill>
            <a:schemeClr val="tx1"/>
          </a:solidFill>
          <a:latin typeface="+mn-lt"/>
          <a:ea typeface="+mn-ea"/>
          <a:cs typeface="+mn-cs"/>
        </a:defRPr>
      </a:lvl8pPr>
      <a:lvl9pPr marL="6583516" algn="l" defTabSz="1645879" rtl="0" eaLnBrk="1" latinLnBrk="0" hangingPunct="1">
        <a:defRPr sz="32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0" userDrawn="1">
          <p15:clr>
            <a:srgbClr val="F26B43"/>
          </p15:clr>
        </p15:guide>
        <p15:guide id="2" pos="12880" userDrawn="1">
          <p15:clr>
            <a:srgbClr val="F26B43"/>
          </p15:clr>
        </p15:guide>
        <p15:guide id="3" pos="944" userDrawn="1">
          <p15:clr>
            <a:srgbClr val="F26B43"/>
          </p15:clr>
        </p15:guide>
        <p15:guide id="4" orient="horz" pos="3360" userDrawn="1">
          <p15:clr>
            <a:srgbClr val="F26B43"/>
          </p15:clr>
        </p15:guide>
        <p15:guide id="5" orient="horz" pos="19872" userDrawn="1">
          <p15:clr>
            <a:srgbClr val="F26B43"/>
          </p15:clr>
        </p15:guide>
        <p15:guide id="7" pos="69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A5D89024-04C5-3546-8F15-703E010AE48E}"/>
              </a:ext>
            </a:extLst>
          </p:cNvPr>
          <p:cNvSpPr txBox="1">
            <a:spLocks/>
          </p:cNvSpPr>
          <p:nvPr/>
        </p:nvSpPr>
        <p:spPr>
          <a:xfrm>
            <a:off x="1345198" y="5333999"/>
            <a:ext cx="19135793" cy="1228028"/>
          </a:xfrm>
          <a:prstGeom prst="rect">
            <a:avLst/>
          </a:prstGeom>
        </p:spPr>
        <p:txBody>
          <a:bodyPr wrap="square" lIns="171450" tIns="114300" rIns="173736" bIns="1143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7200" dirty="0"/>
              <a:t>Academic Research Poster Template</a:t>
            </a:r>
          </a:p>
        </p:txBody>
      </p:sp>
      <p:sp>
        <p:nvSpPr>
          <p:cNvPr id="89" name="Subtitle 2">
            <a:extLst>
              <a:ext uri="{FF2B5EF4-FFF2-40B4-BE49-F238E27FC236}">
                <a16:creationId xmlns:a16="http://schemas.microsoft.com/office/drawing/2014/main" id="{735075E9-6414-0941-958E-E4B7B9BC6489}"/>
              </a:ext>
            </a:extLst>
          </p:cNvPr>
          <p:cNvSpPr txBox="1">
            <a:spLocks/>
          </p:cNvSpPr>
          <p:nvPr/>
        </p:nvSpPr>
        <p:spPr>
          <a:xfrm>
            <a:off x="1345198" y="6488308"/>
            <a:ext cx="19135793" cy="729430"/>
          </a:xfrm>
          <a:prstGeom prst="rect">
            <a:avLst/>
          </a:prstGeom>
        </p:spPr>
        <p:txBody>
          <a:bodyPr wrap="square" lIns="171450" tIns="114300" rIns="173736" bIns="1143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3600" dirty="0">
                <a:latin typeface="+mn-lt"/>
              </a:rPr>
              <a:t>Subtitle for Academic Research Poster (24x36 inches)</a:t>
            </a:r>
          </a:p>
        </p:txBody>
      </p:sp>
      <p:sp>
        <p:nvSpPr>
          <p:cNvPr id="90" name="Subtitle 2">
            <a:extLst>
              <a:ext uri="{FF2B5EF4-FFF2-40B4-BE49-F238E27FC236}">
                <a16:creationId xmlns:a16="http://schemas.microsoft.com/office/drawing/2014/main" id="{DA57B4DC-CE6F-FD4A-A6FF-D502F198E7E3}"/>
              </a:ext>
            </a:extLst>
          </p:cNvPr>
          <p:cNvSpPr txBox="1">
            <a:spLocks/>
          </p:cNvSpPr>
          <p:nvPr/>
        </p:nvSpPr>
        <p:spPr>
          <a:xfrm>
            <a:off x="1345198" y="7221748"/>
            <a:ext cx="19135793" cy="360730"/>
          </a:xfrm>
          <a:prstGeom prst="rect">
            <a:avLst/>
          </a:prstGeom>
        </p:spPr>
        <p:txBody>
          <a:bodyPr vert="horz" wrap="square" lIns="171450" tIns="114300" rIns="173736" bIns="114300" rtlCol="0" anchor="t" anchorCtr="0">
            <a:no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91" name="TextBox 90">
            <a:extLst>
              <a:ext uri="{FF2B5EF4-FFF2-40B4-BE49-F238E27FC236}">
                <a16:creationId xmlns:a16="http://schemas.microsoft.com/office/drawing/2014/main" id="{527A4057-B5F7-EE44-BEFD-A71800C18892}"/>
              </a:ext>
            </a:extLst>
          </p:cNvPr>
          <p:cNvSpPr txBox="1"/>
          <p:nvPr/>
        </p:nvSpPr>
        <p:spPr>
          <a:xfrm>
            <a:off x="1345198" y="8782723"/>
            <a:ext cx="9253667" cy="692497"/>
          </a:xfrm>
          <a:prstGeom prst="rect">
            <a:avLst/>
          </a:prstGeom>
          <a:noFill/>
        </p:spPr>
        <p:txBody>
          <a:bodyPr wrap="square" lIns="171450" tIns="114300" rIns="173736" bIns="114300" rtlCol="0">
            <a:spAutoFit/>
          </a:bodyPr>
          <a:lstStyle/>
          <a:p>
            <a:r>
              <a:rPr lang="en-US" sz="3000" b="1" dirty="0">
                <a:solidFill>
                  <a:schemeClr val="accent2"/>
                </a:solidFill>
              </a:rPr>
              <a:t>Introduction</a:t>
            </a:r>
          </a:p>
        </p:txBody>
      </p:sp>
      <p:sp>
        <p:nvSpPr>
          <p:cNvPr id="92" name="TextBox 91">
            <a:extLst>
              <a:ext uri="{FF2B5EF4-FFF2-40B4-BE49-F238E27FC236}">
                <a16:creationId xmlns:a16="http://schemas.microsoft.com/office/drawing/2014/main" id="{632F20EA-6A46-9F4C-BACF-FE4F972F0FDC}"/>
              </a:ext>
            </a:extLst>
          </p:cNvPr>
          <p:cNvSpPr txBox="1"/>
          <p:nvPr/>
        </p:nvSpPr>
        <p:spPr>
          <a:xfrm>
            <a:off x="1345199" y="9458685"/>
            <a:ext cx="9170401"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As part of the branding research that began in April 2017, survey results revealed a consensus that the current KGI logo ‚which includes the three nuclei‚ showed room for improvement.</a:t>
            </a:r>
          </a:p>
        </p:txBody>
      </p:sp>
      <p:sp>
        <p:nvSpPr>
          <p:cNvPr id="93" name="TextBox 92">
            <a:extLst>
              <a:ext uri="{FF2B5EF4-FFF2-40B4-BE49-F238E27FC236}">
                <a16:creationId xmlns:a16="http://schemas.microsoft.com/office/drawing/2014/main" id="{6B7E8AA9-3A8F-3444-9DCE-A59A4F29A4E8}"/>
              </a:ext>
            </a:extLst>
          </p:cNvPr>
          <p:cNvSpPr txBox="1"/>
          <p:nvPr/>
        </p:nvSpPr>
        <p:spPr>
          <a:xfrm>
            <a:off x="1345198" y="11501494"/>
            <a:ext cx="9170401" cy="2323713"/>
          </a:xfrm>
          <a:prstGeom prst="rect">
            <a:avLst/>
          </a:prstGeom>
          <a:noFill/>
        </p:spPr>
        <p:txBody>
          <a:bodyPr wrap="square" lIns="171450" tIns="114300" rIns="173736" bIns="114300" rtlCol="0">
            <a:spAutoFit/>
          </a:bodyPr>
          <a:lstStyle/>
          <a:p>
            <a:pPr>
              <a:spcBef>
                <a:spcPts val="600"/>
              </a:spcBef>
              <a:spcAft>
                <a:spcPts val="600"/>
              </a:spcAft>
            </a:pPr>
            <a:r>
              <a:rPr lang="en-US" sz="21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a:p>
            <a:pPr>
              <a:spcBef>
                <a:spcPts val="600"/>
              </a:spcBef>
              <a:spcAft>
                <a:spcPts val="600"/>
              </a:spcAft>
            </a:pPr>
            <a:endParaRPr lang="en-US" sz="2100" dirty="0"/>
          </a:p>
        </p:txBody>
      </p:sp>
      <p:sp>
        <p:nvSpPr>
          <p:cNvPr id="94" name="TextBox 93">
            <a:extLst>
              <a:ext uri="{FF2B5EF4-FFF2-40B4-BE49-F238E27FC236}">
                <a16:creationId xmlns:a16="http://schemas.microsoft.com/office/drawing/2014/main" id="{12D94898-8404-8741-8D00-33A08E1BFE1D}"/>
              </a:ext>
            </a:extLst>
          </p:cNvPr>
          <p:cNvSpPr txBox="1"/>
          <p:nvPr/>
        </p:nvSpPr>
        <p:spPr>
          <a:xfrm>
            <a:off x="11440136" y="9458685"/>
            <a:ext cx="9006863" cy="1523494"/>
          </a:xfrm>
          <a:prstGeom prst="rect">
            <a:avLst/>
          </a:prstGeom>
          <a:noFill/>
        </p:spPr>
        <p:txBody>
          <a:bodyPr wrap="square" lIns="171450" tIns="114300" rIns="173736" bIns="114300" rtlCol="0">
            <a:spAutoFit/>
          </a:bodyPr>
          <a:lstStyle/>
          <a:p>
            <a:pPr>
              <a:spcBef>
                <a:spcPts val="600"/>
              </a:spcBef>
              <a:spcAft>
                <a:spcPts val="600"/>
              </a:spcAft>
            </a:pPr>
            <a:r>
              <a:rPr lang="en-US" sz="21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95" name="TextBox 94">
            <a:extLst>
              <a:ext uri="{FF2B5EF4-FFF2-40B4-BE49-F238E27FC236}">
                <a16:creationId xmlns:a16="http://schemas.microsoft.com/office/drawing/2014/main" id="{F3CC468F-FD82-D24F-861F-B68B2343BF18}"/>
              </a:ext>
            </a:extLst>
          </p:cNvPr>
          <p:cNvSpPr txBox="1"/>
          <p:nvPr/>
        </p:nvSpPr>
        <p:spPr>
          <a:xfrm>
            <a:off x="1327309" y="18809359"/>
            <a:ext cx="9159105"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What does the KGI Hexagon represent? Connecting innovation and collaboration to create career pathways within applied life sciences and healthcare.</a:t>
            </a:r>
          </a:p>
        </p:txBody>
      </p:sp>
      <p:sp>
        <p:nvSpPr>
          <p:cNvPr id="97" name="TextBox 96">
            <a:extLst>
              <a:ext uri="{FF2B5EF4-FFF2-40B4-BE49-F238E27FC236}">
                <a16:creationId xmlns:a16="http://schemas.microsoft.com/office/drawing/2014/main" id="{63748B63-A072-C643-A37D-B9B7DF24762A}"/>
              </a:ext>
            </a:extLst>
          </p:cNvPr>
          <p:cNvSpPr txBox="1"/>
          <p:nvPr/>
        </p:nvSpPr>
        <p:spPr>
          <a:xfrm>
            <a:off x="1345198" y="10857227"/>
            <a:ext cx="9170401"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sp>
        <p:nvSpPr>
          <p:cNvPr id="98" name="TextBox 97">
            <a:extLst>
              <a:ext uri="{FF2B5EF4-FFF2-40B4-BE49-F238E27FC236}">
                <a16:creationId xmlns:a16="http://schemas.microsoft.com/office/drawing/2014/main" id="{D8D3D683-8072-7346-8B2C-89D7A8125A72}"/>
              </a:ext>
            </a:extLst>
          </p:cNvPr>
          <p:cNvSpPr txBox="1"/>
          <p:nvPr/>
        </p:nvSpPr>
        <p:spPr>
          <a:xfrm>
            <a:off x="11293656" y="11116773"/>
            <a:ext cx="9153344" cy="553974"/>
          </a:xfrm>
          <a:prstGeom prst="rect">
            <a:avLst/>
          </a:prstGeom>
          <a:noFill/>
        </p:spPr>
        <p:txBody>
          <a:bodyPr wrap="square" lIns="171450" tIns="114300" rIns="173736" bIns="114300" rtlCol="0">
            <a:spAutoFit/>
          </a:bodyPr>
          <a:lstStyle/>
          <a:p>
            <a:r>
              <a:rPr lang="en-US" sz="2100" b="1" dirty="0">
                <a:solidFill>
                  <a:schemeClr val="accent2"/>
                </a:solidFill>
              </a:rPr>
              <a:t>Paragraph Subheads</a:t>
            </a:r>
          </a:p>
        </p:txBody>
      </p:sp>
      <p:sp>
        <p:nvSpPr>
          <p:cNvPr id="99" name="TextBox 98">
            <a:extLst>
              <a:ext uri="{FF2B5EF4-FFF2-40B4-BE49-F238E27FC236}">
                <a16:creationId xmlns:a16="http://schemas.microsoft.com/office/drawing/2014/main" id="{8508D8BC-0DCD-8747-8EC6-5DF42518E4B5}"/>
              </a:ext>
            </a:extLst>
          </p:cNvPr>
          <p:cNvSpPr txBox="1"/>
          <p:nvPr/>
        </p:nvSpPr>
        <p:spPr>
          <a:xfrm>
            <a:off x="11019621" y="11670771"/>
            <a:ext cx="9499377" cy="1031051"/>
          </a:xfrm>
          <a:prstGeom prst="rect">
            <a:avLst/>
          </a:prstGeom>
          <a:noFill/>
        </p:spPr>
        <p:txBody>
          <a:bodyPr wrap="square" lIns="171450" tIns="114300" rIns="173736" bIns="114300" rtlCol="0">
            <a:spAutoFit/>
          </a:bodyPr>
          <a:lstStyle/>
          <a:p>
            <a:pPr marL="285750" indent="-285750">
              <a:spcBef>
                <a:spcPts val="600"/>
              </a:spcBef>
              <a:spcAft>
                <a:spcPts val="600"/>
              </a:spcAft>
              <a:buClr>
                <a:schemeClr val="tx2"/>
              </a:buClr>
              <a:buFont typeface="Arial" panose="020B0604020202020204" pitchFamily="34" charset="0"/>
              <a:buChar char="•"/>
            </a:pPr>
            <a:r>
              <a:rPr lang="en-US" sz="2100" dirty="0"/>
              <a:t>Logo concepts </a:t>
            </a:r>
          </a:p>
          <a:p>
            <a:pPr marL="285750" indent="-285750">
              <a:spcBef>
                <a:spcPts val="600"/>
              </a:spcBef>
              <a:spcAft>
                <a:spcPts val="600"/>
              </a:spcAft>
              <a:buClr>
                <a:schemeClr val="tx2"/>
              </a:buClr>
              <a:buFont typeface="Arial" panose="020B0604020202020204" pitchFamily="34" charset="0"/>
              <a:buChar char="•"/>
            </a:pPr>
            <a:r>
              <a:rPr lang="en-US" sz="2100" dirty="0"/>
              <a:t>The KGI team hosted several town hall marketing sessions </a:t>
            </a:r>
          </a:p>
        </p:txBody>
      </p:sp>
      <p:sp>
        <p:nvSpPr>
          <p:cNvPr id="100" name="Subtitle 2">
            <a:extLst>
              <a:ext uri="{FF2B5EF4-FFF2-40B4-BE49-F238E27FC236}">
                <a16:creationId xmlns:a16="http://schemas.microsoft.com/office/drawing/2014/main" id="{257CB31C-120B-D242-B856-66E01930304B}"/>
              </a:ext>
            </a:extLst>
          </p:cNvPr>
          <p:cNvSpPr txBox="1">
            <a:spLocks/>
          </p:cNvSpPr>
          <p:nvPr/>
        </p:nvSpPr>
        <p:spPr>
          <a:xfrm>
            <a:off x="1373778" y="17826156"/>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sp>
        <p:nvSpPr>
          <p:cNvPr id="101" name="TextBox 100">
            <a:extLst>
              <a:ext uri="{FF2B5EF4-FFF2-40B4-BE49-F238E27FC236}">
                <a16:creationId xmlns:a16="http://schemas.microsoft.com/office/drawing/2014/main" id="{47BABD9A-8051-094B-AC14-5D1F51546A69}"/>
              </a:ext>
            </a:extLst>
          </p:cNvPr>
          <p:cNvSpPr txBox="1"/>
          <p:nvPr/>
        </p:nvSpPr>
        <p:spPr>
          <a:xfrm>
            <a:off x="11257733" y="8782723"/>
            <a:ext cx="9272718"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graphicFrame>
        <p:nvGraphicFramePr>
          <p:cNvPr id="102" name="Chart 101">
            <a:extLst>
              <a:ext uri="{FF2B5EF4-FFF2-40B4-BE49-F238E27FC236}">
                <a16:creationId xmlns:a16="http://schemas.microsoft.com/office/drawing/2014/main" id="{217A4CAB-1112-E54D-859E-6F699C1CF621}"/>
              </a:ext>
            </a:extLst>
          </p:cNvPr>
          <p:cNvGraphicFramePr/>
          <p:nvPr>
            <p:extLst>
              <p:ext uri="{D42A27DB-BD31-4B8C-83A1-F6EECF244321}">
                <p14:modId xmlns:p14="http://schemas.microsoft.com/office/powerpoint/2010/main" val="3676829534"/>
              </p:ext>
            </p:extLst>
          </p:nvPr>
        </p:nvGraphicFramePr>
        <p:xfrm>
          <a:off x="11430000" y="13068924"/>
          <a:ext cx="9017000" cy="353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3" name="Group 102">
            <a:extLst>
              <a:ext uri="{FF2B5EF4-FFF2-40B4-BE49-F238E27FC236}">
                <a16:creationId xmlns:a16="http://schemas.microsoft.com/office/drawing/2014/main" id="{C9CEB940-F21E-D74F-B48E-3CDE54284A58}"/>
              </a:ext>
            </a:extLst>
          </p:cNvPr>
          <p:cNvGrpSpPr/>
          <p:nvPr/>
        </p:nvGrpSpPr>
        <p:grpSpPr>
          <a:xfrm>
            <a:off x="11430000" y="16930877"/>
            <a:ext cx="9050992" cy="3680053"/>
            <a:chOff x="11908974" y="24920070"/>
            <a:chExt cx="9305108" cy="4029688"/>
          </a:xfrm>
        </p:grpSpPr>
        <p:cxnSp>
          <p:nvCxnSpPr>
            <p:cNvPr id="104" name="Straight Connector 103">
              <a:extLst>
                <a:ext uri="{FF2B5EF4-FFF2-40B4-BE49-F238E27FC236}">
                  <a16:creationId xmlns:a16="http://schemas.microsoft.com/office/drawing/2014/main" id="{6A006D3D-6AF6-C34A-B128-CE71C65EC76A}"/>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D52865A7-1981-F948-96F2-ADF888AFA8B5}"/>
                </a:ext>
              </a:extLst>
            </p:cNvPr>
            <p:cNvGrpSpPr/>
            <p:nvPr/>
          </p:nvGrpSpPr>
          <p:grpSpPr>
            <a:xfrm>
              <a:off x="11908974" y="24920070"/>
              <a:ext cx="9305108" cy="3871044"/>
              <a:chOff x="11739153" y="24834390"/>
              <a:chExt cx="9305108" cy="3871044"/>
            </a:xfrm>
          </p:grpSpPr>
          <p:graphicFrame>
            <p:nvGraphicFramePr>
              <p:cNvPr id="107" name="Chart 106">
                <a:extLst>
                  <a:ext uri="{FF2B5EF4-FFF2-40B4-BE49-F238E27FC236}">
                    <a16:creationId xmlns:a16="http://schemas.microsoft.com/office/drawing/2014/main" id="{52497134-DA90-7842-A21F-E73044C80AB3}"/>
                  </a:ext>
                </a:extLst>
              </p:cNvPr>
              <p:cNvGraphicFramePr/>
              <p:nvPr>
                <p:extLst>
                  <p:ext uri="{D42A27DB-BD31-4B8C-83A1-F6EECF244321}">
                    <p14:modId xmlns:p14="http://schemas.microsoft.com/office/powerpoint/2010/main" val="650935771"/>
                  </p:ext>
                </p:extLst>
              </p:nvPr>
            </p:nvGraphicFramePr>
            <p:xfrm>
              <a:off x="11739153" y="24834390"/>
              <a:ext cx="4429779" cy="38710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8" name="Chart 107">
                <a:extLst>
                  <a:ext uri="{FF2B5EF4-FFF2-40B4-BE49-F238E27FC236}">
                    <a16:creationId xmlns:a16="http://schemas.microsoft.com/office/drawing/2014/main" id="{D335D365-0C07-6D43-93F9-94AA6F7D6814}"/>
                  </a:ext>
                </a:extLst>
              </p:cNvPr>
              <p:cNvGraphicFramePr/>
              <p:nvPr>
                <p:extLst>
                  <p:ext uri="{D42A27DB-BD31-4B8C-83A1-F6EECF244321}">
                    <p14:modId xmlns:p14="http://schemas.microsoft.com/office/powerpoint/2010/main" val="2063762654"/>
                  </p:ext>
                </p:extLst>
              </p:nvPr>
            </p:nvGraphicFramePr>
            <p:xfrm>
              <a:off x="16614482" y="24834390"/>
              <a:ext cx="4429779" cy="3871043"/>
            </p:xfrm>
            <a:graphic>
              <a:graphicData uri="http://schemas.openxmlformats.org/drawingml/2006/chart">
                <c:chart xmlns:c="http://schemas.openxmlformats.org/drawingml/2006/chart" xmlns:r="http://schemas.openxmlformats.org/officeDocument/2006/relationships" r:id="rId5"/>
              </a:graphicData>
            </a:graphic>
          </p:graphicFrame>
          <p:cxnSp>
            <p:nvCxnSpPr>
              <p:cNvPr id="109" name="Straight Connector 108">
                <a:extLst>
                  <a:ext uri="{FF2B5EF4-FFF2-40B4-BE49-F238E27FC236}">
                    <a16:creationId xmlns:a16="http://schemas.microsoft.com/office/drawing/2014/main" id="{FB232C27-AB91-E24D-82EF-36EB8A607163}"/>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F27EBADC-0C5E-604B-AE45-9FB67C810BF0}"/>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10" name="Chart 109">
            <a:extLst>
              <a:ext uri="{FF2B5EF4-FFF2-40B4-BE49-F238E27FC236}">
                <a16:creationId xmlns:a16="http://schemas.microsoft.com/office/drawing/2014/main" id="{4DC57EA8-4ABA-834A-AF69-BFD5C1479AEE}"/>
              </a:ext>
            </a:extLst>
          </p:cNvPr>
          <p:cNvGraphicFramePr/>
          <p:nvPr>
            <p:extLst>
              <p:ext uri="{D42A27DB-BD31-4B8C-83A1-F6EECF244321}">
                <p14:modId xmlns:p14="http://schemas.microsoft.com/office/powerpoint/2010/main" val="281400876"/>
              </p:ext>
            </p:extLst>
          </p:nvPr>
        </p:nvGraphicFramePr>
        <p:xfrm>
          <a:off x="1464608" y="20014601"/>
          <a:ext cx="9092802" cy="4325515"/>
        </p:xfrm>
        <a:graphic>
          <a:graphicData uri="http://schemas.openxmlformats.org/drawingml/2006/chart">
            <c:chart xmlns:c="http://schemas.openxmlformats.org/drawingml/2006/chart" xmlns:r="http://schemas.openxmlformats.org/officeDocument/2006/relationships" r:id="rId6"/>
          </a:graphicData>
        </a:graphic>
      </p:graphicFrame>
      <p:sp>
        <p:nvSpPr>
          <p:cNvPr id="111" name="TextBox 110">
            <a:extLst>
              <a:ext uri="{FF2B5EF4-FFF2-40B4-BE49-F238E27FC236}">
                <a16:creationId xmlns:a16="http://schemas.microsoft.com/office/drawing/2014/main" id="{642354D1-1146-FC46-AA50-35AF4D853987}"/>
              </a:ext>
            </a:extLst>
          </p:cNvPr>
          <p:cNvSpPr txBox="1"/>
          <p:nvPr/>
        </p:nvSpPr>
        <p:spPr>
          <a:xfrm>
            <a:off x="1303743" y="18255360"/>
            <a:ext cx="9253667" cy="553998"/>
          </a:xfrm>
          <a:prstGeom prst="rect">
            <a:avLst/>
          </a:prstGeom>
          <a:noFill/>
        </p:spPr>
        <p:txBody>
          <a:bodyPr wrap="square" lIns="171450" tIns="114300" rIns="173736" bIns="114300" rtlCol="0">
            <a:spAutoFit/>
          </a:bodyPr>
          <a:lstStyle/>
          <a:p>
            <a:r>
              <a:rPr lang="en-US" sz="2100" b="1" dirty="0">
                <a:solidFill>
                  <a:schemeClr val="accent2"/>
                </a:solidFill>
              </a:rPr>
              <a:t>Paragraph Subheads</a:t>
            </a:r>
          </a:p>
        </p:txBody>
      </p:sp>
      <p:sp>
        <p:nvSpPr>
          <p:cNvPr id="112" name="TextBox 111">
            <a:extLst>
              <a:ext uri="{FF2B5EF4-FFF2-40B4-BE49-F238E27FC236}">
                <a16:creationId xmlns:a16="http://schemas.microsoft.com/office/drawing/2014/main" id="{EA525054-1C2E-3B43-B9FA-08CE520CD456}"/>
              </a:ext>
            </a:extLst>
          </p:cNvPr>
          <p:cNvSpPr txBox="1"/>
          <p:nvPr/>
        </p:nvSpPr>
        <p:spPr>
          <a:xfrm>
            <a:off x="1326220" y="25233851"/>
            <a:ext cx="9140055"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sp>
        <p:nvSpPr>
          <p:cNvPr id="113" name="TextBox 112">
            <a:extLst>
              <a:ext uri="{FF2B5EF4-FFF2-40B4-BE49-F238E27FC236}">
                <a16:creationId xmlns:a16="http://schemas.microsoft.com/office/drawing/2014/main" id="{E2057640-469C-AB4D-BD82-025793F7C3D5}"/>
              </a:ext>
            </a:extLst>
          </p:cNvPr>
          <p:cNvSpPr txBox="1"/>
          <p:nvPr/>
        </p:nvSpPr>
        <p:spPr>
          <a:xfrm>
            <a:off x="1317128" y="25909812"/>
            <a:ext cx="9169285"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Based on feedback through the process, navy is replacing teal as the primary color for the new logo. The combination of navy, aqua, and red produces a strong visual contrast.</a:t>
            </a:r>
          </a:p>
        </p:txBody>
      </p:sp>
      <p:graphicFrame>
        <p:nvGraphicFramePr>
          <p:cNvPr id="114" name="Table 113">
            <a:extLst>
              <a:ext uri="{FF2B5EF4-FFF2-40B4-BE49-F238E27FC236}">
                <a16:creationId xmlns:a16="http://schemas.microsoft.com/office/drawing/2014/main" id="{E4989B11-AB1F-3E48-B499-D6887C3052E4}"/>
              </a:ext>
            </a:extLst>
          </p:cNvPr>
          <p:cNvGraphicFramePr>
            <a:graphicFrameLocks noGrp="1"/>
          </p:cNvGraphicFramePr>
          <p:nvPr>
            <p:extLst>
              <p:ext uri="{D42A27DB-BD31-4B8C-83A1-F6EECF244321}">
                <p14:modId xmlns:p14="http://schemas.microsoft.com/office/powerpoint/2010/main" val="753783365"/>
              </p:ext>
            </p:extLst>
          </p:nvPr>
        </p:nvGraphicFramePr>
        <p:xfrm>
          <a:off x="1537400" y="27448350"/>
          <a:ext cx="8978200" cy="3522109"/>
        </p:xfrm>
        <a:graphic>
          <a:graphicData uri="http://schemas.openxmlformats.org/drawingml/2006/table">
            <a:tbl>
              <a:tblPr firstRow="1" bandRow="1">
                <a:tableStyleId>{5C22544A-7EE6-4342-B048-85BDC9FD1C3A}</a:tableStyleId>
              </a:tblPr>
              <a:tblGrid>
                <a:gridCol w="2244550">
                  <a:extLst>
                    <a:ext uri="{9D8B030D-6E8A-4147-A177-3AD203B41FA5}">
                      <a16:colId xmlns:a16="http://schemas.microsoft.com/office/drawing/2014/main" val="949716207"/>
                    </a:ext>
                  </a:extLst>
                </a:gridCol>
                <a:gridCol w="2244550">
                  <a:extLst>
                    <a:ext uri="{9D8B030D-6E8A-4147-A177-3AD203B41FA5}">
                      <a16:colId xmlns:a16="http://schemas.microsoft.com/office/drawing/2014/main" val="44392023"/>
                    </a:ext>
                  </a:extLst>
                </a:gridCol>
                <a:gridCol w="2244550">
                  <a:extLst>
                    <a:ext uri="{9D8B030D-6E8A-4147-A177-3AD203B41FA5}">
                      <a16:colId xmlns:a16="http://schemas.microsoft.com/office/drawing/2014/main" val="3863474445"/>
                    </a:ext>
                  </a:extLst>
                </a:gridCol>
                <a:gridCol w="2244550">
                  <a:extLst>
                    <a:ext uri="{9D8B030D-6E8A-4147-A177-3AD203B41FA5}">
                      <a16:colId xmlns:a16="http://schemas.microsoft.com/office/drawing/2014/main" val="3973965750"/>
                    </a:ext>
                  </a:extLst>
                </a:gridCol>
              </a:tblGrid>
              <a:tr h="863969">
                <a:tc gridSpan="4">
                  <a:txBody>
                    <a:bodyPr/>
                    <a:lstStyle/>
                    <a:p>
                      <a:pPr algn="ctr"/>
                      <a:r>
                        <a:rPr lang="en-US" sz="1100" dirty="0"/>
                        <a:t>Table Head</a:t>
                      </a:r>
                    </a:p>
                  </a:txBody>
                  <a:tcPr marL="68580" marR="68580" marT="68580" marB="68580" anchor="ctr"/>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932715204"/>
                  </a:ext>
                </a:extLst>
              </a:tr>
              <a:tr h="531628">
                <a:tc>
                  <a:txBody>
                    <a:bodyPr/>
                    <a:lstStyle/>
                    <a:p>
                      <a:pPr algn="r"/>
                      <a:r>
                        <a:rPr lang="en-US" sz="900" dirty="0">
                          <a:solidFill>
                            <a:schemeClr val="tx2"/>
                          </a:solidFill>
                        </a:rPr>
                        <a:t>0.00</a:t>
                      </a:r>
                    </a:p>
                  </a:txBody>
                  <a:tcPr marL="45720" marR="45720" marT="22860" marB="2286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700507233"/>
                  </a:ext>
                </a:extLst>
              </a:tr>
              <a:tr h="531628">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extLst>
                  <a:ext uri="{0D108BD9-81ED-4DB2-BD59-A6C34878D82A}">
                    <a16:rowId xmlns:a16="http://schemas.microsoft.com/office/drawing/2014/main" val="2321742463"/>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115" name="Subtitle 2">
            <a:extLst>
              <a:ext uri="{FF2B5EF4-FFF2-40B4-BE49-F238E27FC236}">
                <a16:creationId xmlns:a16="http://schemas.microsoft.com/office/drawing/2014/main" id="{044C1C17-F9FA-9244-A321-1D6749938269}"/>
              </a:ext>
            </a:extLst>
          </p:cNvPr>
          <p:cNvSpPr txBox="1">
            <a:spLocks/>
          </p:cNvSpPr>
          <p:nvPr/>
        </p:nvSpPr>
        <p:spPr>
          <a:xfrm>
            <a:off x="1351257" y="31231815"/>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sp>
        <p:nvSpPr>
          <p:cNvPr id="117" name="Subtitle 2">
            <a:extLst>
              <a:ext uri="{FF2B5EF4-FFF2-40B4-BE49-F238E27FC236}">
                <a16:creationId xmlns:a16="http://schemas.microsoft.com/office/drawing/2014/main" id="{94C9E3B7-E278-CB41-8594-C34B0BFDCF74}"/>
              </a:ext>
            </a:extLst>
          </p:cNvPr>
          <p:cNvSpPr txBox="1">
            <a:spLocks/>
          </p:cNvSpPr>
          <p:nvPr/>
        </p:nvSpPr>
        <p:spPr>
          <a:xfrm>
            <a:off x="1438751" y="22307322"/>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rPr>
              <a:t>Sample caption.</a:t>
            </a:r>
          </a:p>
        </p:txBody>
      </p:sp>
      <p:graphicFrame>
        <p:nvGraphicFramePr>
          <p:cNvPr id="119" name="Chart 118">
            <a:extLst>
              <a:ext uri="{FF2B5EF4-FFF2-40B4-BE49-F238E27FC236}">
                <a16:creationId xmlns:a16="http://schemas.microsoft.com/office/drawing/2014/main" id="{D94EA70E-6536-7A4B-9E0E-DAA8E744B67D}"/>
              </a:ext>
            </a:extLst>
          </p:cNvPr>
          <p:cNvGraphicFramePr/>
          <p:nvPr>
            <p:extLst>
              <p:ext uri="{D42A27DB-BD31-4B8C-83A1-F6EECF244321}">
                <p14:modId xmlns:p14="http://schemas.microsoft.com/office/powerpoint/2010/main" val="335785902"/>
              </p:ext>
            </p:extLst>
          </p:nvPr>
        </p:nvGraphicFramePr>
        <p:xfrm>
          <a:off x="1453789" y="13857379"/>
          <a:ext cx="9061811" cy="4067046"/>
        </p:xfrm>
        <a:graphic>
          <a:graphicData uri="http://schemas.openxmlformats.org/drawingml/2006/chart">
            <c:chart xmlns:c="http://schemas.openxmlformats.org/drawingml/2006/chart" xmlns:r="http://schemas.openxmlformats.org/officeDocument/2006/relationships" r:id="rId7"/>
          </a:graphicData>
        </a:graphic>
      </p:graphicFrame>
      <p:sp>
        <p:nvSpPr>
          <p:cNvPr id="121" name="TextBox 120">
            <a:extLst>
              <a:ext uri="{FF2B5EF4-FFF2-40B4-BE49-F238E27FC236}">
                <a16:creationId xmlns:a16="http://schemas.microsoft.com/office/drawing/2014/main" id="{4203058D-4515-2944-AB26-F347CF3ED835}"/>
              </a:ext>
            </a:extLst>
          </p:cNvPr>
          <p:cNvSpPr txBox="1"/>
          <p:nvPr/>
        </p:nvSpPr>
        <p:spPr>
          <a:xfrm>
            <a:off x="11257732" y="20898366"/>
            <a:ext cx="9189267" cy="3123932"/>
          </a:xfrm>
          <a:prstGeom prst="rect">
            <a:avLst/>
          </a:prstGeom>
          <a:noFill/>
        </p:spPr>
        <p:txBody>
          <a:bodyPr wrap="square" lIns="171450" tIns="114300" rIns="173736" bIns="114300" rtlCol="0">
            <a:spAutoFit/>
          </a:bodyPr>
          <a:lstStyle/>
          <a:p>
            <a:pPr>
              <a:spcBef>
                <a:spcPts val="600"/>
              </a:spcBef>
              <a:spcAft>
                <a:spcPts val="600"/>
              </a:spcAft>
            </a:pPr>
            <a:r>
              <a:rPr lang="en-US" sz="2100" dirty="0"/>
              <a:t>To learn more about the logo and brand identity, visit </a:t>
            </a:r>
            <a:r>
              <a:rPr lang="en-US" sz="2100" dirty="0" err="1">
                <a:solidFill>
                  <a:schemeClr val="accent2"/>
                </a:solidFill>
              </a:rPr>
              <a:t>brand.kgi.edu</a:t>
            </a:r>
            <a:r>
              <a:rPr lang="en-US" sz="2100" dirty="0"/>
              <a:t>. You can also read the attached FAQ to learn more about the timeline leading up to August.</a:t>
            </a:r>
          </a:p>
          <a:p>
            <a:pPr>
              <a:spcBef>
                <a:spcPts val="600"/>
              </a:spcBef>
              <a:spcAft>
                <a:spcPts val="600"/>
              </a:spcAft>
            </a:pPr>
            <a:r>
              <a:rPr lang="en-US" sz="21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600"/>
              </a:spcBef>
              <a:spcAft>
                <a:spcPts val="600"/>
              </a:spcAft>
            </a:pPr>
            <a:r>
              <a:rPr lang="en-US" sz="2100" dirty="0"/>
              <a:t>Questions or comments? Please email </a:t>
            </a:r>
            <a:r>
              <a:rPr lang="en-US" sz="2100" dirty="0" err="1">
                <a:solidFill>
                  <a:schemeClr val="accent2"/>
                </a:solidFill>
              </a:rPr>
              <a:t>brand@kgi.edu</a:t>
            </a:r>
            <a:r>
              <a:rPr lang="en-US" sz="2100" dirty="0"/>
              <a:t>.</a:t>
            </a:r>
          </a:p>
        </p:txBody>
      </p:sp>
      <p:pic>
        <p:nvPicPr>
          <p:cNvPr id="126" name="Picture 125">
            <a:extLst>
              <a:ext uri="{FF2B5EF4-FFF2-40B4-BE49-F238E27FC236}">
                <a16:creationId xmlns:a16="http://schemas.microsoft.com/office/drawing/2014/main" id="{1C149B47-1505-A14C-A9FB-DB68A1236FBE}"/>
              </a:ext>
            </a:extLst>
          </p:cNvPr>
          <p:cNvPicPr>
            <a:picLocks noChangeAspect="1"/>
          </p:cNvPicPr>
          <p:nvPr/>
        </p:nvPicPr>
        <p:blipFill>
          <a:blip r:embed="rId8"/>
          <a:stretch>
            <a:fillRect/>
          </a:stretch>
        </p:blipFill>
        <p:spPr>
          <a:xfrm>
            <a:off x="11440136" y="24686634"/>
            <a:ext cx="9006864" cy="6426247"/>
          </a:xfrm>
          <a:prstGeom prst="rect">
            <a:avLst/>
          </a:prstGeom>
        </p:spPr>
      </p:pic>
      <p:sp>
        <p:nvSpPr>
          <p:cNvPr id="127" name="Subtitle 2">
            <a:extLst>
              <a:ext uri="{FF2B5EF4-FFF2-40B4-BE49-F238E27FC236}">
                <a16:creationId xmlns:a16="http://schemas.microsoft.com/office/drawing/2014/main" id="{75BC2257-ED62-8F44-B43A-8393F01DDF08}"/>
              </a:ext>
            </a:extLst>
          </p:cNvPr>
          <p:cNvSpPr txBox="1">
            <a:spLocks/>
          </p:cNvSpPr>
          <p:nvPr/>
        </p:nvSpPr>
        <p:spPr>
          <a:xfrm>
            <a:off x="11242493" y="31231815"/>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cxnSp>
        <p:nvCxnSpPr>
          <p:cNvPr id="128" name="Straight Connector 127">
            <a:extLst>
              <a:ext uri="{FF2B5EF4-FFF2-40B4-BE49-F238E27FC236}">
                <a16:creationId xmlns:a16="http://schemas.microsoft.com/office/drawing/2014/main" id="{CC893DA7-A781-6A46-915F-17503B937583}"/>
              </a:ext>
            </a:extLst>
          </p:cNvPr>
          <p:cNvCxnSpPr>
            <a:cxnSpLocks/>
          </p:cNvCxnSpPr>
          <p:nvPr/>
        </p:nvCxnSpPr>
        <p:spPr>
          <a:xfrm flipH="1" flipV="1">
            <a:off x="10953751" y="7484277"/>
            <a:ext cx="19049" cy="24062523"/>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7F98A22-74AE-CA43-8232-05635DED9037}"/>
              </a:ext>
            </a:extLst>
          </p:cNvPr>
          <p:cNvCxnSpPr>
            <a:cxnSpLocks/>
          </p:cNvCxnSpPr>
          <p:nvPr/>
        </p:nvCxnSpPr>
        <p:spPr>
          <a:xfrm flipH="1" flipV="1">
            <a:off x="21932410" y="10656620"/>
            <a:ext cx="10137" cy="10010314"/>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 Branded" id="{EC2056A7-15C4-FA45-A248-60497E8DB6AB}" vid="{4AA3731B-B640-E146-A285-4A78115FE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209</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KC Jones</dc:creator>
  <cp:keywords/>
  <dc:description/>
  <cp:lastModifiedBy>KC Jones</cp:lastModifiedBy>
  <cp:revision>26</cp:revision>
  <dcterms:created xsi:type="dcterms:W3CDTF">2018-06-06T21:35:48Z</dcterms:created>
  <dcterms:modified xsi:type="dcterms:W3CDTF">2019-09-24T20:54:08Z</dcterms:modified>
  <cp:category/>
</cp:coreProperties>
</file>