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6" r:id="rId2"/>
  </p:sldIdLst>
  <p:sldSz cx="219456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15:guide id="1" pos="6624" userDrawn="1">
          <p15:clr>
            <a:srgbClr val="A4A3A4"/>
          </p15:clr>
        </p15:guide>
        <p15:guide id="2" pos="7200" userDrawn="1">
          <p15:clr>
            <a:srgbClr val="A4A3A4"/>
          </p15:clr>
        </p15:guide>
        <p15:guide id="3" orient="horz"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694"/>
  </p:normalViewPr>
  <p:slideViewPr>
    <p:cSldViewPr snapToGrid="0" snapToObjects="1">
      <p:cViewPr varScale="1">
        <p:scale>
          <a:sx n="24" d="100"/>
          <a:sy n="24" d="100"/>
        </p:scale>
        <p:origin x="4312" y="240"/>
      </p:cViewPr>
      <p:guideLst>
        <p:guide pos="6624"/>
        <p:guide pos="7200"/>
        <p:guide orient="horz"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417-B841-8B0F-A3AC5A71C0A1}"/>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417-B841-8B0F-A3AC5A71C0A1}"/>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417-B841-8B0F-A3AC5A71C0A1}"/>
            </c:ext>
          </c:extLst>
        </c:ser>
        <c:dLbls>
          <c:showLegendKey val="0"/>
          <c:showVal val="0"/>
          <c:showCatName val="0"/>
          <c:showSerName val="0"/>
          <c:showPercent val="0"/>
          <c:showBubbleSize val="0"/>
        </c:dLbls>
        <c:gapWidth val="219"/>
        <c:overlap val="-27"/>
        <c:axId val="1586652735"/>
        <c:axId val="1586654431"/>
      </c:barChart>
      <c:catAx>
        <c:axId val="1586652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86654431"/>
        <c:crosses val="autoZero"/>
        <c:auto val="1"/>
        <c:lblAlgn val="ctr"/>
        <c:lblOffset val="100"/>
        <c:noMultiLvlLbl val="0"/>
      </c:catAx>
      <c:valAx>
        <c:axId val="15866544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86652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596-F84F-B119-52DC10C7FEF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596-F84F-B119-52DC10C7FEF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596-F84F-B119-52DC10C7FEF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596-F84F-B119-52DC10C7FEFF}"/>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1596-F84F-B119-52DC10C7FEF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13A-1D4B-AA6B-5B6FBEFD737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13A-1D4B-AA6B-5B6FBEFD737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13A-1D4B-AA6B-5B6FBEFD737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13A-1D4B-AA6B-5B6FBEFD7370}"/>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113A-1D4B-AA6B-5B6FBEFD7370}"/>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0"/>
          <c:order val="0"/>
          <c:tx>
            <c:strRef>
              <c:f>Sheet1!$B$1</c:f>
              <c:strCache>
                <c:ptCount val="1"/>
                <c:pt idx="0">
                  <c:v>Series 1</c:v>
                </c:pt>
              </c:strCache>
            </c:strRef>
          </c:tx>
          <c:spPr>
            <a:solidFill>
              <a:schemeClr val="accent1"/>
            </a:solidFill>
            <a:ln>
              <a:noFill/>
            </a:ln>
            <a:effectLst/>
          </c:spPr>
          <c:cat>
            <c:numRef>
              <c:f>Sheet1!$A$2:$A$6</c:f>
              <c:numCache>
                <c:formatCode>m/d/yy</c:formatCode>
                <c:ptCount val="5"/>
                <c:pt idx="0">
                  <c:v>37261</c:v>
                </c:pt>
                <c:pt idx="1">
                  <c:v>37262</c:v>
                </c:pt>
                <c:pt idx="2">
                  <c:v>37263</c:v>
                </c:pt>
                <c:pt idx="3">
                  <c:v>37264</c:v>
                </c:pt>
                <c:pt idx="4">
                  <c:v>37265</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9EC1-194C-A380-86D2D69F2D3D}"/>
            </c:ext>
          </c:extLst>
        </c:ser>
        <c:ser>
          <c:idx val="1"/>
          <c:order val="1"/>
          <c:tx>
            <c:strRef>
              <c:f>Sheet1!$C$1</c:f>
              <c:strCache>
                <c:ptCount val="1"/>
                <c:pt idx="0">
                  <c:v>Series 2</c:v>
                </c:pt>
              </c:strCache>
            </c:strRef>
          </c:tx>
          <c:spPr>
            <a:solidFill>
              <a:schemeClr val="accent2"/>
            </a:solidFill>
            <a:ln>
              <a:noFill/>
            </a:ln>
            <a:effectLst/>
          </c:spPr>
          <c:cat>
            <c:numRef>
              <c:f>Sheet1!$A$2:$A$6</c:f>
              <c:numCache>
                <c:formatCode>m/d/yy</c:formatCode>
                <c:ptCount val="5"/>
                <c:pt idx="0">
                  <c:v>37261</c:v>
                </c:pt>
                <c:pt idx="1">
                  <c:v>37262</c:v>
                </c:pt>
                <c:pt idx="2">
                  <c:v>37263</c:v>
                </c:pt>
                <c:pt idx="3">
                  <c:v>37264</c:v>
                </c:pt>
                <c:pt idx="4">
                  <c:v>37265</c:v>
                </c:pt>
              </c:numCache>
            </c:num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9EC1-194C-A380-86D2D69F2D3D}"/>
            </c:ext>
          </c:extLst>
        </c:ser>
        <c:dLbls>
          <c:showLegendKey val="0"/>
          <c:showVal val="0"/>
          <c:showCatName val="0"/>
          <c:showSerName val="0"/>
          <c:showPercent val="0"/>
          <c:showBubbleSize val="0"/>
        </c:dLbls>
        <c:axId val="1505937279"/>
        <c:axId val="1506784463"/>
      </c:areaChart>
      <c:dateAx>
        <c:axId val="1505937279"/>
        <c:scaling>
          <c:orientation val="minMax"/>
        </c:scaling>
        <c:delete val="0"/>
        <c:axPos val="b"/>
        <c:numFmt formatCode="m/d/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06784463"/>
        <c:crosses val="autoZero"/>
        <c:auto val="1"/>
        <c:lblOffset val="100"/>
        <c:baseTimeUnit val="days"/>
      </c:dateAx>
      <c:valAx>
        <c:axId val="15067844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05937279"/>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6BD2-6844-9035-2A37EC1CF225}"/>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6BD2-6844-9035-2A37EC1CF225}"/>
            </c:ext>
          </c:extLst>
        </c:ser>
        <c:ser>
          <c:idx val="2"/>
          <c:order val="2"/>
          <c:tx>
            <c:strRef>
              <c:f>Sheet1!$D$1</c:f>
              <c:strCache>
                <c:ptCount val="1"/>
                <c:pt idx="0">
                  <c:v>Series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6BD2-6844-9035-2A37EC1CF225}"/>
            </c:ext>
          </c:extLst>
        </c:ser>
        <c:dLbls>
          <c:showLegendKey val="0"/>
          <c:showVal val="0"/>
          <c:showCatName val="0"/>
          <c:showSerName val="0"/>
          <c:showPercent val="0"/>
          <c:showBubbleSize val="0"/>
        </c:dLbls>
        <c:marker val="1"/>
        <c:smooth val="0"/>
        <c:axId val="1472142911"/>
        <c:axId val="1082354815"/>
      </c:lineChart>
      <c:catAx>
        <c:axId val="1472142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2354815"/>
        <c:crosses val="autoZero"/>
        <c:auto val="1"/>
        <c:lblAlgn val="ctr"/>
        <c:lblOffset val="100"/>
        <c:noMultiLvlLbl val="0"/>
      </c:catAx>
      <c:valAx>
        <c:axId val="10823548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721429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EFA667-0E8E-A547-A73A-44045B305E2A}" type="datetimeFigureOut">
              <a:rPr lang="en-US" smtClean="0"/>
              <a:t>9/24/19</a:t>
            </a:fld>
            <a:endParaRPr lang="en-US"/>
          </a:p>
        </p:txBody>
      </p:sp>
      <p:sp>
        <p:nvSpPr>
          <p:cNvPr id="4" name="Slide Image Placeholder 3"/>
          <p:cNvSpPr>
            <a:spLocks noGrp="1" noRot="1" noChangeAspect="1"/>
          </p:cNvSpPr>
          <p:nvPr>
            <p:ph type="sldImg" idx="2"/>
          </p:nvPr>
        </p:nvSpPr>
        <p:spPr>
          <a:xfrm>
            <a:off x="2400300" y="1143000"/>
            <a:ext cx="2057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DCF4CB-51C0-F94A-B0A3-4BE6302B4D8E}" type="slidenum">
              <a:rPr lang="en-US" smtClean="0"/>
              <a:t>‹#›</a:t>
            </a:fld>
            <a:endParaRPr lang="en-US"/>
          </a:p>
        </p:txBody>
      </p:sp>
    </p:spTree>
    <p:extLst>
      <p:ext uri="{BB962C8B-B14F-4D97-AF65-F5344CB8AC3E}">
        <p14:creationId xmlns:p14="http://schemas.microsoft.com/office/powerpoint/2010/main" val="4055760784"/>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00300" y="1143000"/>
            <a:ext cx="2057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CF4CB-51C0-F94A-B0A3-4BE6302B4D8E}" type="slidenum">
              <a:rPr lang="en-US" smtClean="0"/>
              <a:t>1</a:t>
            </a:fld>
            <a:endParaRPr lang="en-US"/>
          </a:p>
        </p:txBody>
      </p:sp>
    </p:spTree>
    <p:extLst>
      <p:ext uri="{BB962C8B-B14F-4D97-AF65-F5344CB8AC3E}">
        <p14:creationId xmlns:p14="http://schemas.microsoft.com/office/powerpoint/2010/main" val="682902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83FA930-536D-134B-B709-05C63AF306B7}"/>
              </a:ext>
            </a:extLst>
          </p:cNvPr>
          <p:cNvSpPr txBox="1"/>
          <p:nvPr userDrawn="1"/>
        </p:nvSpPr>
        <p:spPr>
          <a:xfrm>
            <a:off x="1498600" y="7298872"/>
            <a:ext cx="18938240" cy="707886"/>
          </a:xfrm>
          <a:prstGeom prst="rect">
            <a:avLst/>
          </a:prstGeom>
          <a:noFill/>
        </p:spPr>
        <p:txBody>
          <a:bodyPr wrap="square" rtlCol="0">
            <a:spAutoFit/>
          </a:bodyPr>
          <a:lstStyle/>
          <a:p>
            <a:endParaRPr lang="en-US" sz="4000" dirty="0"/>
          </a:p>
        </p:txBody>
      </p:sp>
    </p:spTree>
    <p:extLst>
      <p:ext uri="{BB962C8B-B14F-4D97-AF65-F5344CB8AC3E}">
        <p14:creationId xmlns:p14="http://schemas.microsoft.com/office/powerpoint/2010/main" val="35380195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0B39829-2F6E-4949-9282-D23460182D58}"/>
              </a:ext>
            </a:extLst>
          </p:cNvPr>
          <p:cNvSpPr/>
          <p:nvPr userDrawn="1"/>
        </p:nvSpPr>
        <p:spPr>
          <a:xfrm>
            <a:off x="0" y="1"/>
            <a:ext cx="21945600" cy="3714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99"/>
          </a:p>
        </p:txBody>
      </p:sp>
      <p:cxnSp>
        <p:nvCxnSpPr>
          <p:cNvPr id="7" name="Straight Connector 6">
            <a:extLst>
              <a:ext uri="{FF2B5EF4-FFF2-40B4-BE49-F238E27FC236}">
                <a16:creationId xmlns:a16="http://schemas.microsoft.com/office/drawing/2014/main" id="{55280A1F-F2B0-6546-AD44-321F20074799}"/>
              </a:ext>
            </a:extLst>
          </p:cNvPr>
          <p:cNvCxnSpPr>
            <a:cxnSpLocks/>
          </p:cNvCxnSpPr>
          <p:nvPr userDrawn="1"/>
        </p:nvCxnSpPr>
        <p:spPr>
          <a:xfrm>
            <a:off x="0" y="3714751"/>
            <a:ext cx="21945600" cy="0"/>
          </a:xfrm>
          <a:prstGeom prst="line">
            <a:avLst/>
          </a:prstGeom>
          <a:ln w="152400"/>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5F545327-0EA5-B248-A332-2734BFD5FCEF}"/>
              </a:ext>
            </a:extLst>
          </p:cNvPr>
          <p:cNvCxnSpPr>
            <a:cxnSpLocks/>
          </p:cNvCxnSpPr>
          <p:nvPr userDrawn="1"/>
        </p:nvCxnSpPr>
        <p:spPr>
          <a:xfrm>
            <a:off x="0" y="3886201"/>
            <a:ext cx="21945600" cy="0"/>
          </a:xfrm>
          <a:prstGeom prst="line">
            <a:avLst/>
          </a:prstGeom>
          <a:ln w="76200"/>
        </p:spPr>
        <p:style>
          <a:lnRef idx="1">
            <a:schemeClr val="accent3"/>
          </a:lnRef>
          <a:fillRef idx="0">
            <a:schemeClr val="accent3"/>
          </a:fillRef>
          <a:effectRef idx="0">
            <a:schemeClr val="accent3"/>
          </a:effectRef>
          <a:fontRef idx="minor">
            <a:schemeClr val="tx1"/>
          </a:fontRef>
        </p:style>
      </p:cxnSp>
      <p:pic>
        <p:nvPicPr>
          <p:cNvPr id="9" name="Picture 8">
            <a:extLst>
              <a:ext uri="{FF2B5EF4-FFF2-40B4-BE49-F238E27FC236}">
                <a16:creationId xmlns:a16="http://schemas.microsoft.com/office/drawing/2014/main" id="{088C26B3-2166-A248-8680-617446000BD1}"/>
              </a:ext>
            </a:extLst>
          </p:cNvPr>
          <p:cNvPicPr>
            <a:picLocks noChangeAspect="1"/>
          </p:cNvPicPr>
          <p:nvPr userDrawn="1"/>
        </p:nvPicPr>
        <p:blipFill>
          <a:blip r:embed="rId4"/>
          <a:stretch>
            <a:fillRect/>
          </a:stretch>
        </p:blipFill>
        <p:spPr>
          <a:xfrm>
            <a:off x="1131570" y="1432048"/>
            <a:ext cx="5088636" cy="960120"/>
          </a:xfrm>
          <a:prstGeom prst="rect">
            <a:avLst/>
          </a:prstGeom>
        </p:spPr>
      </p:pic>
    </p:spTree>
    <p:extLst>
      <p:ext uri="{BB962C8B-B14F-4D97-AF65-F5344CB8AC3E}">
        <p14:creationId xmlns:p14="http://schemas.microsoft.com/office/powerpoint/2010/main" val="218246598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645879" rtl="0" eaLnBrk="1" latinLnBrk="0" hangingPunct="1">
        <a:lnSpc>
          <a:spcPct val="90000"/>
        </a:lnSpc>
        <a:spcBef>
          <a:spcPct val="0"/>
        </a:spcBef>
        <a:buNone/>
        <a:defRPr sz="7920" b="0" i="0" kern="1200">
          <a:solidFill>
            <a:schemeClr val="accent2"/>
          </a:solidFill>
          <a:latin typeface="+mj-lt"/>
          <a:ea typeface="+mj-ea"/>
          <a:cs typeface="+mj-cs"/>
        </a:defRPr>
      </a:lvl1pPr>
    </p:titleStyle>
    <p:bodyStyle>
      <a:lvl1pPr marL="411470" indent="-411470" algn="l" defTabSz="1645879" rtl="0" eaLnBrk="1" latinLnBrk="0" hangingPunct="1">
        <a:lnSpc>
          <a:spcPct val="90000"/>
        </a:lnSpc>
        <a:spcBef>
          <a:spcPts val="1800"/>
        </a:spcBef>
        <a:buFont typeface="Arial" panose="020B0604020202020204" pitchFamily="34" charset="0"/>
        <a:buChar char="•"/>
        <a:defRPr sz="5040" b="0" i="0" kern="1200" baseline="0">
          <a:solidFill>
            <a:schemeClr val="tx1"/>
          </a:solidFill>
          <a:latin typeface="Montserrat Regular" panose="02000505000000020004" pitchFamily="2" charset="77"/>
          <a:ea typeface="+mn-ea"/>
          <a:cs typeface="+mn-cs"/>
        </a:defRPr>
      </a:lvl1pPr>
      <a:lvl2pPr marL="1234409" indent="-411470" algn="l" defTabSz="1645879" rtl="0" eaLnBrk="1" latinLnBrk="0" hangingPunct="1">
        <a:lnSpc>
          <a:spcPct val="90000"/>
        </a:lnSpc>
        <a:spcBef>
          <a:spcPts val="900"/>
        </a:spcBef>
        <a:buFont typeface="Arial" panose="020B0604020202020204" pitchFamily="34" charset="0"/>
        <a:buChar char="•"/>
        <a:defRPr sz="4320" b="0" i="0" kern="1200" baseline="0">
          <a:solidFill>
            <a:schemeClr val="tx1"/>
          </a:solidFill>
          <a:latin typeface="Montserrat Regular" panose="02000505000000020004" pitchFamily="2" charset="77"/>
          <a:ea typeface="+mn-ea"/>
          <a:cs typeface="+mn-cs"/>
        </a:defRPr>
      </a:lvl2pPr>
      <a:lvl3pPr marL="2057349" indent="-411470" algn="l" defTabSz="1645879" rtl="0" eaLnBrk="1" latinLnBrk="0" hangingPunct="1">
        <a:lnSpc>
          <a:spcPct val="90000"/>
        </a:lnSpc>
        <a:spcBef>
          <a:spcPts val="900"/>
        </a:spcBef>
        <a:buFont typeface="Arial" panose="020B0604020202020204" pitchFamily="34" charset="0"/>
        <a:buChar char="•"/>
        <a:defRPr sz="3600" b="0" i="0" kern="1200" baseline="0">
          <a:solidFill>
            <a:schemeClr val="tx1"/>
          </a:solidFill>
          <a:latin typeface="Montserrat Regular" panose="02000505000000020004" pitchFamily="2" charset="77"/>
          <a:ea typeface="+mn-ea"/>
          <a:cs typeface="+mn-cs"/>
        </a:defRPr>
      </a:lvl3pPr>
      <a:lvl4pPr marL="2880288" indent="-411470" algn="l" defTabSz="1645879" rtl="0" eaLnBrk="1" latinLnBrk="0" hangingPunct="1">
        <a:lnSpc>
          <a:spcPct val="90000"/>
        </a:lnSpc>
        <a:spcBef>
          <a:spcPts val="900"/>
        </a:spcBef>
        <a:buFont typeface="Arial" panose="020B0604020202020204" pitchFamily="34" charset="0"/>
        <a:buChar char="•"/>
        <a:defRPr sz="3240" b="0" i="0" kern="1200" baseline="0">
          <a:solidFill>
            <a:schemeClr val="tx1"/>
          </a:solidFill>
          <a:latin typeface="Montserrat Regular" panose="02000505000000020004" pitchFamily="2" charset="77"/>
          <a:ea typeface="+mn-ea"/>
          <a:cs typeface="+mn-cs"/>
        </a:defRPr>
      </a:lvl4pPr>
      <a:lvl5pPr marL="3703228" indent="-411470" algn="l" defTabSz="1645879" rtl="0" eaLnBrk="1" latinLnBrk="0" hangingPunct="1">
        <a:lnSpc>
          <a:spcPct val="90000"/>
        </a:lnSpc>
        <a:spcBef>
          <a:spcPts val="900"/>
        </a:spcBef>
        <a:buFont typeface="Arial" panose="020B0604020202020204" pitchFamily="34" charset="0"/>
        <a:buChar char="•"/>
        <a:defRPr sz="3240" b="0" i="0" kern="1200" baseline="0">
          <a:solidFill>
            <a:schemeClr val="tx1"/>
          </a:solidFill>
          <a:latin typeface="Montserrat Regular" panose="02000505000000020004" pitchFamily="2" charset="77"/>
          <a:ea typeface="+mn-ea"/>
          <a:cs typeface="+mn-cs"/>
        </a:defRPr>
      </a:lvl5pPr>
      <a:lvl6pPr marL="4526167" indent="-411470" algn="l" defTabSz="1645879" rtl="0" eaLnBrk="1" latinLnBrk="0" hangingPunct="1">
        <a:lnSpc>
          <a:spcPct val="90000"/>
        </a:lnSpc>
        <a:spcBef>
          <a:spcPts val="900"/>
        </a:spcBef>
        <a:buFont typeface="Arial" panose="020B0604020202020204" pitchFamily="34" charset="0"/>
        <a:buChar char="•"/>
        <a:defRPr sz="3240" kern="1200">
          <a:solidFill>
            <a:schemeClr val="tx1"/>
          </a:solidFill>
          <a:latin typeface="+mn-lt"/>
          <a:ea typeface="+mn-ea"/>
          <a:cs typeface="+mn-cs"/>
        </a:defRPr>
      </a:lvl6pPr>
      <a:lvl7pPr marL="5349107" indent="-411470" algn="l" defTabSz="1645879" rtl="0" eaLnBrk="1" latinLnBrk="0" hangingPunct="1">
        <a:lnSpc>
          <a:spcPct val="90000"/>
        </a:lnSpc>
        <a:spcBef>
          <a:spcPts val="900"/>
        </a:spcBef>
        <a:buFont typeface="Arial" panose="020B0604020202020204" pitchFamily="34" charset="0"/>
        <a:buChar char="•"/>
        <a:defRPr sz="3240" kern="1200">
          <a:solidFill>
            <a:schemeClr val="tx1"/>
          </a:solidFill>
          <a:latin typeface="+mn-lt"/>
          <a:ea typeface="+mn-ea"/>
          <a:cs typeface="+mn-cs"/>
        </a:defRPr>
      </a:lvl7pPr>
      <a:lvl8pPr marL="6172046" indent="-411470" algn="l" defTabSz="1645879" rtl="0" eaLnBrk="1" latinLnBrk="0" hangingPunct="1">
        <a:lnSpc>
          <a:spcPct val="90000"/>
        </a:lnSpc>
        <a:spcBef>
          <a:spcPts val="900"/>
        </a:spcBef>
        <a:buFont typeface="Arial" panose="020B0604020202020204" pitchFamily="34" charset="0"/>
        <a:buChar char="•"/>
        <a:defRPr sz="3240" kern="1200">
          <a:solidFill>
            <a:schemeClr val="tx1"/>
          </a:solidFill>
          <a:latin typeface="+mn-lt"/>
          <a:ea typeface="+mn-ea"/>
          <a:cs typeface="+mn-cs"/>
        </a:defRPr>
      </a:lvl8pPr>
      <a:lvl9pPr marL="6994985" indent="-411470" algn="l" defTabSz="1645879" rtl="0" eaLnBrk="1" latinLnBrk="0" hangingPunct="1">
        <a:lnSpc>
          <a:spcPct val="90000"/>
        </a:lnSpc>
        <a:spcBef>
          <a:spcPts val="900"/>
        </a:spcBef>
        <a:buFont typeface="Arial" panose="020B0604020202020204" pitchFamily="34" charset="0"/>
        <a:buChar char="•"/>
        <a:defRPr sz="3240" kern="1200">
          <a:solidFill>
            <a:schemeClr val="tx1"/>
          </a:solidFill>
          <a:latin typeface="+mn-lt"/>
          <a:ea typeface="+mn-ea"/>
          <a:cs typeface="+mn-cs"/>
        </a:defRPr>
      </a:lvl9pPr>
    </p:bodyStyle>
    <p:otherStyle>
      <a:defPPr>
        <a:defRPr lang="en-US"/>
      </a:defPPr>
      <a:lvl1pPr marL="0" algn="l" defTabSz="1645879" rtl="0" eaLnBrk="1" latinLnBrk="0" hangingPunct="1">
        <a:defRPr sz="3240" kern="1200">
          <a:solidFill>
            <a:schemeClr val="tx1"/>
          </a:solidFill>
          <a:latin typeface="+mn-lt"/>
          <a:ea typeface="+mn-ea"/>
          <a:cs typeface="+mn-cs"/>
        </a:defRPr>
      </a:lvl1pPr>
      <a:lvl2pPr marL="822940" algn="l" defTabSz="1645879" rtl="0" eaLnBrk="1" latinLnBrk="0" hangingPunct="1">
        <a:defRPr sz="3240" kern="1200">
          <a:solidFill>
            <a:schemeClr val="tx1"/>
          </a:solidFill>
          <a:latin typeface="+mn-lt"/>
          <a:ea typeface="+mn-ea"/>
          <a:cs typeface="+mn-cs"/>
        </a:defRPr>
      </a:lvl2pPr>
      <a:lvl3pPr marL="1645879" algn="l" defTabSz="1645879" rtl="0" eaLnBrk="1" latinLnBrk="0" hangingPunct="1">
        <a:defRPr sz="3240" kern="1200">
          <a:solidFill>
            <a:schemeClr val="tx1"/>
          </a:solidFill>
          <a:latin typeface="+mn-lt"/>
          <a:ea typeface="+mn-ea"/>
          <a:cs typeface="+mn-cs"/>
        </a:defRPr>
      </a:lvl3pPr>
      <a:lvl4pPr marL="2468819" algn="l" defTabSz="1645879" rtl="0" eaLnBrk="1" latinLnBrk="0" hangingPunct="1">
        <a:defRPr sz="3240" kern="1200">
          <a:solidFill>
            <a:schemeClr val="tx1"/>
          </a:solidFill>
          <a:latin typeface="+mn-lt"/>
          <a:ea typeface="+mn-ea"/>
          <a:cs typeface="+mn-cs"/>
        </a:defRPr>
      </a:lvl4pPr>
      <a:lvl5pPr marL="3291758" algn="l" defTabSz="1645879" rtl="0" eaLnBrk="1" latinLnBrk="0" hangingPunct="1">
        <a:defRPr sz="3240" kern="1200">
          <a:solidFill>
            <a:schemeClr val="tx1"/>
          </a:solidFill>
          <a:latin typeface="+mn-lt"/>
          <a:ea typeface="+mn-ea"/>
          <a:cs typeface="+mn-cs"/>
        </a:defRPr>
      </a:lvl5pPr>
      <a:lvl6pPr marL="4114697" algn="l" defTabSz="1645879" rtl="0" eaLnBrk="1" latinLnBrk="0" hangingPunct="1">
        <a:defRPr sz="3240" kern="1200">
          <a:solidFill>
            <a:schemeClr val="tx1"/>
          </a:solidFill>
          <a:latin typeface="+mn-lt"/>
          <a:ea typeface="+mn-ea"/>
          <a:cs typeface="+mn-cs"/>
        </a:defRPr>
      </a:lvl6pPr>
      <a:lvl7pPr marL="4937637" algn="l" defTabSz="1645879" rtl="0" eaLnBrk="1" latinLnBrk="0" hangingPunct="1">
        <a:defRPr sz="3240" kern="1200">
          <a:solidFill>
            <a:schemeClr val="tx1"/>
          </a:solidFill>
          <a:latin typeface="+mn-lt"/>
          <a:ea typeface="+mn-ea"/>
          <a:cs typeface="+mn-cs"/>
        </a:defRPr>
      </a:lvl7pPr>
      <a:lvl8pPr marL="5760576" algn="l" defTabSz="1645879" rtl="0" eaLnBrk="1" latinLnBrk="0" hangingPunct="1">
        <a:defRPr sz="3240" kern="1200">
          <a:solidFill>
            <a:schemeClr val="tx1"/>
          </a:solidFill>
          <a:latin typeface="+mn-lt"/>
          <a:ea typeface="+mn-ea"/>
          <a:cs typeface="+mn-cs"/>
        </a:defRPr>
      </a:lvl8pPr>
      <a:lvl9pPr marL="6583516" algn="l" defTabSz="1645879" rtl="0" eaLnBrk="1" latinLnBrk="0" hangingPunct="1">
        <a:defRPr sz="324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40" userDrawn="1">
          <p15:clr>
            <a:srgbClr val="F26B43"/>
          </p15:clr>
        </p15:guide>
        <p15:guide id="2" pos="12880" userDrawn="1">
          <p15:clr>
            <a:srgbClr val="F26B43"/>
          </p15:clr>
        </p15:guide>
        <p15:guide id="3" pos="944" userDrawn="1">
          <p15:clr>
            <a:srgbClr val="F26B43"/>
          </p15:clr>
        </p15:guide>
        <p15:guide id="4" orient="horz" pos="3360" userDrawn="1">
          <p15:clr>
            <a:srgbClr val="F26B43"/>
          </p15:clr>
        </p15:guide>
        <p15:guide id="5" orient="horz" pos="19872" userDrawn="1">
          <p15:clr>
            <a:srgbClr val="F26B43"/>
          </p15:clr>
        </p15:guide>
        <p15:guide id="7" pos="6912"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itle 1">
            <a:extLst>
              <a:ext uri="{FF2B5EF4-FFF2-40B4-BE49-F238E27FC236}">
                <a16:creationId xmlns:a16="http://schemas.microsoft.com/office/drawing/2014/main" id="{A5D89024-04C5-3546-8F15-703E010AE48E}"/>
              </a:ext>
            </a:extLst>
          </p:cNvPr>
          <p:cNvSpPr txBox="1">
            <a:spLocks/>
          </p:cNvSpPr>
          <p:nvPr/>
        </p:nvSpPr>
        <p:spPr>
          <a:xfrm>
            <a:off x="1345198" y="5333999"/>
            <a:ext cx="19135793" cy="1228028"/>
          </a:xfrm>
          <a:prstGeom prst="rect">
            <a:avLst/>
          </a:prstGeom>
        </p:spPr>
        <p:txBody>
          <a:bodyPr wrap="square" lIns="171450" tIns="114300" rIns="173736" bIns="114300">
            <a:spAutoFit/>
          </a:bodyPr>
          <a:lstStyle>
            <a:lvl1pPr algn="l" defTabSz="3291758" rtl="0" eaLnBrk="1" latinLnBrk="0" hangingPunct="1">
              <a:lnSpc>
                <a:spcPct val="90000"/>
              </a:lnSpc>
              <a:spcBef>
                <a:spcPct val="0"/>
              </a:spcBef>
              <a:buNone/>
              <a:defRPr sz="15840" b="0" i="0" kern="1200">
                <a:solidFill>
                  <a:schemeClr val="accent2"/>
                </a:solidFill>
                <a:latin typeface="+mj-lt"/>
                <a:ea typeface="+mj-ea"/>
                <a:cs typeface="+mj-cs"/>
              </a:defRPr>
            </a:lvl1pPr>
          </a:lstStyle>
          <a:p>
            <a:r>
              <a:rPr lang="en-US" sz="7200" dirty="0"/>
              <a:t>Academic Research Poster Template</a:t>
            </a:r>
          </a:p>
        </p:txBody>
      </p:sp>
      <p:sp>
        <p:nvSpPr>
          <p:cNvPr id="89" name="Subtitle 2">
            <a:extLst>
              <a:ext uri="{FF2B5EF4-FFF2-40B4-BE49-F238E27FC236}">
                <a16:creationId xmlns:a16="http://schemas.microsoft.com/office/drawing/2014/main" id="{735075E9-6414-0941-958E-E4B7B9BC6489}"/>
              </a:ext>
            </a:extLst>
          </p:cNvPr>
          <p:cNvSpPr txBox="1">
            <a:spLocks/>
          </p:cNvSpPr>
          <p:nvPr/>
        </p:nvSpPr>
        <p:spPr>
          <a:xfrm>
            <a:off x="1345198" y="6488308"/>
            <a:ext cx="19135793" cy="729430"/>
          </a:xfrm>
          <a:prstGeom prst="rect">
            <a:avLst/>
          </a:prstGeom>
        </p:spPr>
        <p:txBody>
          <a:bodyPr wrap="square" lIns="171450" tIns="114300" rIns="173736" bIns="114300">
            <a:spAutoFit/>
          </a:bodyPr>
          <a:lstStyle>
            <a:lvl1pPr marL="822939" indent="-822939" algn="l" defTabSz="3291758" rtl="0" eaLnBrk="1" latinLnBrk="0" hangingPunct="1">
              <a:lnSpc>
                <a:spcPct val="90000"/>
              </a:lnSpc>
              <a:spcBef>
                <a:spcPts val="3600"/>
              </a:spcBef>
              <a:buFont typeface="Arial" panose="020B0604020202020204" pitchFamily="34" charset="0"/>
              <a:buChar char="•"/>
              <a:defRPr sz="10080" b="0" i="0" kern="1200" baseline="0">
                <a:solidFill>
                  <a:schemeClr val="tx1"/>
                </a:solidFill>
                <a:latin typeface="Montserrat Regular" panose="02000505000000020004" pitchFamily="2" charset="77"/>
                <a:ea typeface="+mn-ea"/>
                <a:cs typeface="+mn-cs"/>
              </a:defRPr>
            </a:lvl1pPr>
            <a:lvl2pPr marL="2468818" indent="-822939" algn="l" defTabSz="3291758" rtl="0" eaLnBrk="1" latinLnBrk="0" hangingPunct="1">
              <a:lnSpc>
                <a:spcPct val="90000"/>
              </a:lnSpc>
              <a:spcBef>
                <a:spcPts val="1800"/>
              </a:spcBef>
              <a:buFont typeface="Arial" panose="020B0604020202020204" pitchFamily="34" charset="0"/>
              <a:buChar char="•"/>
              <a:defRPr sz="8640" b="0" i="0" kern="1200" baseline="0">
                <a:solidFill>
                  <a:schemeClr val="tx1"/>
                </a:solidFill>
                <a:latin typeface="Montserrat Regular" panose="02000505000000020004" pitchFamily="2" charset="77"/>
                <a:ea typeface="+mn-ea"/>
                <a:cs typeface="+mn-cs"/>
              </a:defRPr>
            </a:lvl2pPr>
            <a:lvl3pPr marL="4114697" indent="-822939" algn="l" defTabSz="3291758" rtl="0" eaLnBrk="1" latinLnBrk="0" hangingPunct="1">
              <a:lnSpc>
                <a:spcPct val="90000"/>
              </a:lnSpc>
              <a:spcBef>
                <a:spcPts val="1800"/>
              </a:spcBef>
              <a:buFont typeface="Arial" panose="020B0604020202020204" pitchFamily="34" charset="0"/>
              <a:buChar char="•"/>
              <a:defRPr sz="7200" b="0" i="0" kern="1200" baseline="0">
                <a:solidFill>
                  <a:schemeClr val="tx1"/>
                </a:solidFill>
                <a:latin typeface="Montserrat Regular" panose="02000505000000020004" pitchFamily="2" charset="77"/>
                <a:ea typeface="+mn-ea"/>
                <a:cs typeface="+mn-cs"/>
              </a:defRPr>
            </a:lvl3pPr>
            <a:lvl4pPr marL="5760576" indent="-822939" algn="l" defTabSz="3291758" rtl="0" eaLnBrk="1" latinLnBrk="0" hangingPunct="1">
              <a:lnSpc>
                <a:spcPct val="90000"/>
              </a:lnSpc>
              <a:spcBef>
                <a:spcPts val="180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4pPr>
            <a:lvl5pPr marL="7406455" indent="-822939" algn="l" defTabSz="3291758" rtl="0" eaLnBrk="1" latinLnBrk="0" hangingPunct="1">
              <a:lnSpc>
                <a:spcPct val="90000"/>
              </a:lnSpc>
              <a:spcBef>
                <a:spcPts val="180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5pPr>
            <a:lvl6pPr marL="9052334" indent="-822939" algn="l" defTabSz="3291758"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213" indent="-822939" algn="l" defTabSz="3291758"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091" indent="-822939" algn="l" defTabSz="3291758"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89970" indent="-822939" algn="l" defTabSz="3291758"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a:lstStyle>
          <a:p>
            <a:pPr marL="0" indent="0">
              <a:buNone/>
            </a:pPr>
            <a:r>
              <a:rPr lang="en-US" sz="3600" dirty="0">
                <a:latin typeface="+mn-lt"/>
              </a:rPr>
              <a:t>Subtitle for Academic Research </a:t>
            </a:r>
            <a:r>
              <a:rPr lang="en-US" sz="3600">
                <a:latin typeface="+mn-lt"/>
              </a:rPr>
              <a:t>Poster (24x36 </a:t>
            </a:r>
            <a:r>
              <a:rPr lang="en-US" sz="3600" dirty="0">
                <a:latin typeface="+mn-lt"/>
              </a:rPr>
              <a:t>inches)</a:t>
            </a:r>
          </a:p>
        </p:txBody>
      </p:sp>
      <p:sp>
        <p:nvSpPr>
          <p:cNvPr id="90" name="Subtitle 2">
            <a:extLst>
              <a:ext uri="{FF2B5EF4-FFF2-40B4-BE49-F238E27FC236}">
                <a16:creationId xmlns:a16="http://schemas.microsoft.com/office/drawing/2014/main" id="{DA57B4DC-CE6F-FD4A-A6FF-D502F198E7E3}"/>
              </a:ext>
            </a:extLst>
          </p:cNvPr>
          <p:cNvSpPr txBox="1">
            <a:spLocks/>
          </p:cNvSpPr>
          <p:nvPr/>
        </p:nvSpPr>
        <p:spPr>
          <a:xfrm>
            <a:off x="1345198" y="7221748"/>
            <a:ext cx="19135793" cy="360730"/>
          </a:xfrm>
          <a:prstGeom prst="rect">
            <a:avLst/>
          </a:prstGeom>
        </p:spPr>
        <p:txBody>
          <a:bodyPr vert="horz" wrap="square" lIns="171450" tIns="114300" rIns="173736" bIns="114300" rtlCol="0" anchor="t" anchorCtr="0">
            <a:noAutofit/>
          </a:bodyPr>
          <a:lstStyle>
            <a:lvl1pPr marL="617220" indent="-617220" algn="l" defTabSz="2468880" rtl="0" eaLnBrk="1" latinLnBrk="0" hangingPunct="1">
              <a:lnSpc>
                <a:spcPct val="90000"/>
              </a:lnSpc>
              <a:spcBef>
                <a:spcPts val="2700"/>
              </a:spcBef>
              <a:buFont typeface="Arial" panose="020B0604020202020204" pitchFamily="34" charset="0"/>
              <a:buChar char="•"/>
              <a:defRPr sz="7560" b="0" i="0" kern="1200" baseline="0">
                <a:solidFill>
                  <a:schemeClr val="tx1"/>
                </a:solidFill>
                <a:latin typeface="Montserrat Regular" panose="02000505000000020004" pitchFamily="2" charset="77"/>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b="0" i="0" kern="1200" baseline="0">
                <a:solidFill>
                  <a:schemeClr val="tx1"/>
                </a:solidFill>
                <a:latin typeface="Montserrat Regular" panose="02000505000000020004" pitchFamily="2" charset="77"/>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a:lstStyle>
          <a:p>
            <a:pPr marL="0" indent="0">
              <a:buNone/>
            </a:pPr>
            <a:r>
              <a:rPr lang="en-US" sz="2400" dirty="0">
                <a:solidFill>
                  <a:schemeClr val="accent3"/>
                </a:solidFill>
                <a:latin typeface="+mn-lt"/>
              </a:rPr>
              <a:t>Your names and the names of the people who contributed to this presentation.</a:t>
            </a:r>
          </a:p>
        </p:txBody>
      </p:sp>
      <p:sp>
        <p:nvSpPr>
          <p:cNvPr id="91" name="TextBox 90">
            <a:extLst>
              <a:ext uri="{FF2B5EF4-FFF2-40B4-BE49-F238E27FC236}">
                <a16:creationId xmlns:a16="http://schemas.microsoft.com/office/drawing/2014/main" id="{527A4057-B5F7-EE44-BEFD-A71800C18892}"/>
              </a:ext>
            </a:extLst>
          </p:cNvPr>
          <p:cNvSpPr txBox="1"/>
          <p:nvPr/>
        </p:nvSpPr>
        <p:spPr>
          <a:xfrm>
            <a:off x="1345198" y="8782723"/>
            <a:ext cx="9253667" cy="692497"/>
          </a:xfrm>
          <a:prstGeom prst="rect">
            <a:avLst/>
          </a:prstGeom>
          <a:noFill/>
        </p:spPr>
        <p:txBody>
          <a:bodyPr wrap="square" lIns="171450" tIns="114300" rIns="173736" bIns="114300" rtlCol="0">
            <a:spAutoFit/>
          </a:bodyPr>
          <a:lstStyle/>
          <a:p>
            <a:r>
              <a:rPr lang="en-US" sz="3000" b="1" dirty="0">
                <a:solidFill>
                  <a:schemeClr val="accent2"/>
                </a:solidFill>
              </a:rPr>
              <a:t>Introduction</a:t>
            </a:r>
          </a:p>
        </p:txBody>
      </p:sp>
      <p:sp>
        <p:nvSpPr>
          <p:cNvPr id="92" name="TextBox 91">
            <a:extLst>
              <a:ext uri="{FF2B5EF4-FFF2-40B4-BE49-F238E27FC236}">
                <a16:creationId xmlns:a16="http://schemas.microsoft.com/office/drawing/2014/main" id="{632F20EA-6A46-9F4C-BACF-FE4F972F0FDC}"/>
              </a:ext>
            </a:extLst>
          </p:cNvPr>
          <p:cNvSpPr txBox="1"/>
          <p:nvPr/>
        </p:nvSpPr>
        <p:spPr>
          <a:xfrm>
            <a:off x="1345199" y="9458685"/>
            <a:ext cx="9170401" cy="1200329"/>
          </a:xfrm>
          <a:prstGeom prst="rect">
            <a:avLst/>
          </a:prstGeom>
          <a:noFill/>
        </p:spPr>
        <p:txBody>
          <a:bodyPr wrap="square" lIns="171450" tIns="114300" rIns="173736" bIns="114300" rtlCol="0">
            <a:spAutoFit/>
          </a:bodyPr>
          <a:lstStyle/>
          <a:p>
            <a:pPr>
              <a:spcBef>
                <a:spcPts val="600"/>
              </a:spcBef>
              <a:spcAft>
                <a:spcPts val="600"/>
              </a:spcAft>
            </a:pPr>
            <a:r>
              <a:rPr lang="en-US" sz="2100" dirty="0"/>
              <a:t>As part of the branding research that began in April 2017, survey results revealed a consensus that the current KGI logo ‚which includes the three nuclei‚ showed room for improvement.</a:t>
            </a:r>
          </a:p>
        </p:txBody>
      </p:sp>
      <p:sp>
        <p:nvSpPr>
          <p:cNvPr id="93" name="TextBox 92">
            <a:extLst>
              <a:ext uri="{FF2B5EF4-FFF2-40B4-BE49-F238E27FC236}">
                <a16:creationId xmlns:a16="http://schemas.microsoft.com/office/drawing/2014/main" id="{6B7E8AA9-3A8F-3444-9DCE-A59A4F29A4E8}"/>
              </a:ext>
            </a:extLst>
          </p:cNvPr>
          <p:cNvSpPr txBox="1"/>
          <p:nvPr/>
        </p:nvSpPr>
        <p:spPr>
          <a:xfrm>
            <a:off x="1345198" y="11501494"/>
            <a:ext cx="9170401" cy="2323713"/>
          </a:xfrm>
          <a:prstGeom prst="rect">
            <a:avLst/>
          </a:prstGeom>
          <a:noFill/>
        </p:spPr>
        <p:txBody>
          <a:bodyPr wrap="square" lIns="171450" tIns="114300" rIns="173736" bIns="114300" rtlCol="0">
            <a:spAutoFit/>
          </a:bodyPr>
          <a:lstStyle/>
          <a:p>
            <a:pPr>
              <a:spcBef>
                <a:spcPts val="600"/>
              </a:spcBef>
              <a:spcAft>
                <a:spcPts val="600"/>
              </a:spcAft>
            </a:pPr>
            <a:r>
              <a:rPr lang="en-US" sz="2100" dirty="0"/>
              <a:t>Once logo concepts were developed, the KGI marketing team hosted several town hall sessions on campus to gather feedback from students, faculty, and staff, while also collecting surveys from prospective students and alumni. In total, 19 logo concepts were considered and feedback was collected from September through December.</a:t>
            </a:r>
          </a:p>
          <a:p>
            <a:pPr>
              <a:spcBef>
                <a:spcPts val="600"/>
              </a:spcBef>
              <a:spcAft>
                <a:spcPts val="600"/>
              </a:spcAft>
            </a:pPr>
            <a:endParaRPr lang="en-US" sz="2100" dirty="0"/>
          </a:p>
        </p:txBody>
      </p:sp>
      <p:sp>
        <p:nvSpPr>
          <p:cNvPr id="94" name="TextBox 93">
            <a:extLst>
              <a:ext uri="{FF2B5EF4-FFF2-40B4-BE49-F238E27FC236}">
                <a16:creationId xmlns:a16="http://schemas.microsoft.com/office/drawing/2014/main" id="{12D94898-8404-8741-8D00-33A08E1BFE1D}"/>
              </a:ext>
            </a:extLst>
          </p:cNvPr>
          <p:cNvSpPr txBox="1"/>
          <p:nvPr/>
        </p:nvSpPr>
        <p:spPr>
          <a:xfrm>
            <a:off x="11440136" y="9458685"/>
            <a:ext cx="9006863" cy="1523494"/>
          </a:xfrm>
          <a:prstGeom prst="rect">
            <a:avLst/>
          </a:prstGeom>
          <a:noFill/>
        </p:spPr>
        <p:txBody>
          <a:bodyPr wrap="square" lIns="171450" tIns="114300" rIns="173736" bIns="114300" rtlCol="0">
            <a:spAutoFit/>
          </a:bodyPr>
          <a:lstStyle/>
          <a:p>
            <a:pPr>
              <a:spcBef>
                <a:spcPts val="600"/>
              </a:spcBef>
              <a:spcAft>
                <a:spcPts val="600"/>
              </a:spcAft>
            </a:pPr>
            <a:r>
              <a:rPr lang="en-US" sz="2100" dirty="0"/>
              <a:t>We are thrilled to announce a new logo and brand identity that will launch on August 23, 2018! With simplicity and versatility, the new logo has been developed to stand the test of time as we continue to attract the best and brightest students.</a:t>
            </a:r>
          </a:p>
        </p:txBody>
      </p:sp>
      <p:sp>
        <p:nvSpPr>
          <p:cNvPr id="95" name="TextBox 94">
            <a:extLst>
              <a:ext uri="{FF2B5EF4-FFF2-40B4-BE49-F238E27FC236}">
                <a16:creationId xmlns:a16="http://schemas.microsoft.com/office/drawing/2014/main" id="{F3CC468F-FD82-D24F-861F-B68B2343BF18}"/>
              </a:ext>
            </a:extLst>
          </p:cNvPr>
          <p:cNvSpPr txBox="1"/>
          <p:nvPr/>
        </p:nvSpPr>
        <p:spPr>
          <a:xfrm>
            <a:off x="1327309" y="18809359"/>
            <a:ext cx="9159105" cy="1200329"/>
          </a:xfrm>
          <a:prstGeom prst="rect">
            <a:avLst/>
          </a:prstGeom>
          <a:noFill/>
        </p:spPr>
        <p:txBody>
          <a:bodyPr wrap="square" lIns="171450" tIns="114300" rIns="173736" bIns="114300" rtlCol="0">
            <a:spAutoFit/>
          </a:bodyPr>
          <a:lstStyle/>
          <a:p>
            <a:pPr>
              <a:spcBef>
                <a:spcPts val="600"/>
              </a:spcBef>
              <a:spcAft>
                <a:spcPts val="600"/>
              </a:spcAft>
            </a:pPr>
            <a:r>
              <a:rPr lang="en-US" sz="2100" dirty="0"/>
              <a:t>What does the KGI Hexagon represent? Connecting innovation and collaboration to create career pathways within applied life sciences and healthcare.</a:t>
            </a:r>
          </a:p>
        </p:txBody>
      </p:sp>
      <p:sp>
        <p:nvSpPr>
          <p:cNvPr id="97" name="TextBox 96">
            <a:extLst>
              <a:ext uri="{FF2B5EF4-FFF2-40B4-BE49-F238E27FC236}">
                <a16:creationId xmlns:a16="http://schemas.microsoft.com/office/drawing/2014/main" id="{63748B63-A072-C643-A37D-B9B7DF24762A}"/>
              </a:ext>
            </a:extLst>
          </p:cNvPr>
          <p:cNvSpPr txBox="1"/>
          <p:nvPr/>
        </p:nvSpPr>
        <p:spPr>
          <a:xfrm>
            <a:off x="1345198" y="10857227"/>
            <a:ext cx="9170401" cy="692497"/>
          </a:xfrm>
          <a:prstGeom prst="rect">
            <a:avLst/>
          </a:prstGeom>
          <a:noFill/>
        </p:spPr>
        <p:txBody>
          <a:bodyPr wrap="square" lIns="171450" tIns="114300" rIns="173736" bIns="114300" rtlCol="0">
            <a:spAutoFit/>
          </a:bodyPr>
          <a:lstStyle/>
          <a:p>
            <a:r>
              <a:rPr lang="en-US" sz="3000" b="1" dirty="0">
                <a:solidFill>
                  <a:schemeClr val="accent2"/>
                </a:solidFill>
              </a:rPr>
              <a:t>Paragraph Head</a:t>
            </a:r>
          </a:p>
        </p:txBody>
      </p:sp>
      <p:sp>
        <p:nvSpPr>
          <p:cNvPr id="98" name="TextBox 97">
            <a:extLst>
              <a:ext uri="{FF2B5EF4-FFF2-40B4-BE49-F238E27FC236}">
                <a16:creationId xmlns:a16="http://schemas.microsoft.com/office/drawing/2014/main" id="{D8D3D683-8072-7346-8B2C-89D7A8125A72}"/>
              </a:ext>
            </a:extLst>
          </p:cNvPr>
          <p:cNvSpPr txBox="1"/>
          <p:nvPr/>
        </p:nvSpPr>
        <p:spPr>
          <a:xfrm>
            <a:off x="11293656" y="11116773"/>
            <a:ext cx="9153344" cy="553974"/>
          </a:xfrm>
          <a:prstGeom prst="rect">
            <a:avLst/>
          </a:prstGeom>
          <a:noFill/>
        </p:spPr>
        <p:txBody>
          <a:bodyPr wrap="square" lIns="171450" tIns="114300" rIns="173736" bIns="114300" rtlCol="0">
            <a:spAutoFit/>
          </a:bodyPr>
          <a:lstStyle/>
          <a:p>
            <a:r>
              <a:rPr lang="en-US" sz="2100" b="1" dirty="0">
                <a:solidFill>
                  <a:schemeClr val="accent2"/>
                </a:solidFill>
              </a:rPr>
              <a:t>Paragraph Subheads</a:t>
            </a:r>
          </a:p>
        </p:txBody>
      </p:sp>
      <p:sp>
        <p:nvSpPr>
          <p:cNvPr id="99" name="TextBox 98">
            <a:extLst>
              <a:ext uri="{FF2B5EF4-FFF2-40B4-BE49-F238E27FC236}">
                <a16:creationId xmlns:a16="http://schemas.microsoft.com/office/drawing/2014/main" id="{8508D8BC-0DCD-8747-8EC6-5DF42518E4B5}"/>
              </a:ext>
            </a:extLst>
          </p:cNvPr>
          <p:cNvSpPr txBox="1"/>
          <p:nvPr/>
        </p:nvSpPr>
        <p:spPr>
          <a:xfrm>
            <a:off x="11019621" y="11670771"/>
            <a:ext cx="9499377" cy="1031051"/>
          </a:xfrm>
          <a:prstGeom prst="rect">
            <a:avLst/>
          </a:prstGeom>
          <a:noFill/>
        </p:spPr>
        <p:txBody>
          <a:bodyPr wrap="square" lIns="171450" tIns="114300" rIns="173736" bIns="114300" rtlCol="0">
            <a:spAutoFit/>
          </a:bodyPr>
          <a:lstStyle/>
          <a:p>
            <a:pPr marL="285750" indent="-285750">
              <a:spcBef>
                <a:spcPts val="600"/>
              </a:spcBef>
              <a:spcAft>
                <a:spcPts val="600"/>
              </a:spcAft>
              <a:buClr>
                <a:schemeClr val="tx2"/>
              </a:buClr>
              <a:buFont typeface="Arial" panose="020B0604020202020204" pitchFamily="34" charset="0"/>
              <a:buChar char="•"/>
            </a:pPr>
            <a:r>
              <a:rPr lang="en-US" sz="2100" dirty="0"/>
              <a:t>Logo concepts </a:t>
            </a:r>
          </a:p>
          <a:p>
            <a:pPr marL="285750" indent="-285750">
              <a:spcBef>
                <a:spcPts val="600"/>
              </a:spcBef>
              <a:spcAft>
                <a:spcPts val="600"/>
              </a:spcAft>
              <a:buClr>
                <a:schemeClr val="tx2"/>
              </a:buClr>
              <a:buFont typeface="Arial" panose="020B0604020202020204" pitchFamily="34" charset="0"/>
              <a:buChar char="•"/>
            </a:pPr>
            <a:r>
              <a:rPr lang="en-US" sz="2100" dirty="0"/>
              <a:t>The KGI team hosted several town hall marketing sessions </a:t>
            </a:r>
          </a:p>
        </p:txBody>
      </p:sp>
      <p:sp>
        <p:nvSpPr>
          <p:cNvPr id="100" name="Subtitle 2">
            <a:extLst>
              <a:ext uri="{FF2B5EF4-FFF2-40B4-BE49-F238E27FC236}">
                <a16:creationId xmlns:a16="http://schemas.microsoft.com/office/drawing/2014/main" id="{257CB31C-120B-D242-B856-66E01930304B}"/>
              </a:ext>
            </a:extLst>
          </p:cNvPr>
          <p:cNvSpPr txBox="1">
            <a:spLocks/>
          </p:cNvSpPr>
          <p:nvPr/>
        </p:nvSpPr>
        <p:spPr>
          <a:xfrm>
            <a:off x="1373778" y="17826156"/>
            <a:ext cx="4298766" cy="397032"/>
          </a:xfrm>
          <a:prstGeom prst="rect">
            <a:avLst/>
          </a:prstGeom>
        </p:spPr>
        <p:txBody>
          <a:bodyPr vert="horz" wrap="square" lIns="171450" tIns="114300" rIns="173736" bIns="114300" rtlCol="0" anchor="t" anchorCtr="0">
            <a:spAutoFit/>
          </a:bodyPr>
          <a:lstStyle>
            <a:lvl1pPr marL="617220" indent="-617220" algn="l" defTabSz="2468880" rtl="0" eaLnBrk="1" latinLnBrk="0" hangingPunct="1">
              <a:lnSpc>
                <a:spcPct val="90000"/>
              </a:lnSpc>
              <a:spcBef>
                <a:spcPts val="2700"/>
              </a:spcBef>
              <a:buFont typeface="Arial" panose="020B0604020202020204" pitchFamily="34" charset="0"/>
              <a:buChar char="•"/>
              <a:defRPr sz="7560" b="0" i="0" kern="1200" baseline="0">
                <a:solidFill>
                  <a:schemeClr val="tx1"/>
                </a:solidFill>
                <a:latin typeface="Montserrat Regular" panose="02000505000000020004" pitchFamily="2" charset="77"/>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b="0" i="0" kern="1200" baseline="0">
                <a:solidFill>
                  <a:schemeClr val="tx1"/>
                </a:solidFill>
                <a:latin typeface="Montserrat Regular" panose="02000505000000020004" pitchFamily="2" charset="77"/>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a:lstStyle>
          <a:p>
            <a:pPr marL="0" indent="0">
              <a:buNone/>
            </a:pPr>
            <a:r>
              <a:rPr lang="en-US" sz="1200" i="1" dirty="0">
                <a:solidFill>
                  <a:schemeClr val="tx2"/>
                </a:solidFill>
                <a:latin typeface="+mn-lt"/>
              </a:rPr>
              <a:t>Sample caption.</a:t>
            </a:r>
          </a:p>
        </p:txBody>
      </p:sp>
      <p:sp>
        <p:nvSpPr>
          <p:cNvPr id="101" name="TextBox 100">
            <a:extLst>
              <a:ext uri="{FF2B5EF4-FFF2-40B4-BE49-F238E27FC236}">
                <a16:creationId xmlns:a16="http://schemas.microsoft.com/office/drawing/2014/main" id="{47BABD9A-8051-094B-AC14-5D1F51546A69}"/>
              </a:ext>
            </a:extLst>
          </p:cNvPr>
          <p:cNvSpPr txBox="1"/>
          <p:nvPr/>
        </p:nvSpPr>
        <p:spPr>
          <a:xfrm>
            <a:off x="11257733" y="8782723"/>
            <a:ext cx="9272718" cy="692497"/>
          </a:xfrm>
          <a:prstGeom prst="rect">
            <a:avLst/>
          </a:prstGeom>
          <a:noFill/>
        </p:spPr>
        <p:txBody>
          <a:bodyPr wrap="square" lIns="171450" tIns="114300" rIns="173736" bIns="114300" rtlCol="0">
            <a:spAutoFit/>
          </a:bodyPr>
          <a:lstStyle/>
          <a:p>
            <a:r>
              <a:rPr lang="en-US" sz="3000" b="1" dirty="0">
                <a:solidFill>
                  <a:schemeClr val="accent2"/>
                </a:solidFill>
              </a:rPr>
              <a:t>Paragraph Head</a:t>
            </a:r>
          </a:p>
        </p:txBody>
      </p:sp>
      <p:graphicFrame>
        <p:nvGraphicFramePr>
          <p:cNvPr id="102" name="Chart 101">
            <a:extLst>
              <a:ext uri="{FF2B5EF4-FFF2-40B4-BE49-F238E27FC236}">
                <a16:creationId xmlns:a16="http://schemas.microsoft.com/office/drawing/2014/main" id="{217A4CAB-1112-E54D-859E-6F699C1CF621}"/>
              </a:ext>
            </a:extLst>
          </p:cNvPr>
          <p:cNvGraphicFramePr/>
          <p:nvPr>
            <p:extLst>
              <p:ext uri="{D42A27DB-BD31-4B8C-83A1-F6EECF244321}">
                <p14:modId xmlns:p14="http://schemas.microsoft.com/office/powerpoint/2010/main" val="3676829534"/>
              </p:ext>
            </p:extLst>
          </p:nvPr>
        </p:nvGraphicFramePr>
        <p:xfrm>
          <a:off x="11430000" y="13068924"/>
          <a:ext cx="9017000" cy="3535174"/>
        </p:xfrm>
        <a:graphic>
          <a:graphicData uri="http://schemas.openxmlformats.org/drawingml/2006/chart">
            <c:chart xmlns:c="http://schemas.openxmlformats.org/drawingml/2006/chart" xmlns:r="http://schemas.openxmlformats.org/officeDocument/2006/relationships" r:id="rId3"/>
          </a:graphicData>
        </a:graphic>
      </p:graphicFrame>
      <p:grpSp>
        <p:nvGrpSpPr>
          <p:cNvPr id="103" name="Group 102">
            <a:extLst>
              <a:ext uri="{FF2B5EF4-FFF2-40B4-BE49-F238E27FC236}">
                <a16:creationId xmlns:a16="http://schemas.microsoft.com/office/drawing/2014/main" id="{C9CEB940-F21E-D74F-B48E-3CDE54284A58}"/>
              </a:ext>
            </a:extLst>
          </p:cNvPr>
          <p:cNvGrpSpPr/>
          <p:nvPr/>
        </p:nvGrpSpPr>
        <p:grpSpPr>
          <a:xfrm>
            <a:off x="11430000" y="16930877"/>
            <a:ext cx="9050992" cy="3680053"/>
            <a:chOff x="11908974" y="24920070"/>
            <a:chExt cx="9305108" cy="4029688"/>
          </a:xfrm>
        </p:grpSpPr>
        <p:cxnSp>
          <p:nvCxnSpPr>
            <p:cNvPr id="104" name="Straight Connector 103">
              <a:extLst>
                <a:ext uri="{FF2B5EF4-FFF2-40B4-BE49-F238E27FC236}">
                  <a16:creationId xmlns:a16="http://schemas.microsoft.com/office/drawing/2014/main" id="{6A006D3D-6AF6-C34A-B128-CE71C65EC76A}"/>
                </a:ext>
              </a:extLst>
            </p:cNvPr>
            <p:cNvCxnSpPr/>
            <p:nvPr/>
          </p:nvCxnSpPr>
          <p:spPr>
            <a:xfrm>
              <a:off x="12109270" y="24920070"/>
              <a:ext cx="8699859" cy="0"/>
            </a:xfrm>
            <a:prstGeom prst="line">
              <a:avLst/>
            </a:prstGeom>
            <a:ln>
              <a:solidFill>
                <a:schemeClr val="tx2">
                  <a:alpha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05" name="Group 104">
              <a:extLst>
                <a:ext uri="{FF2B5EF4-FFF2-40B4-BE49-F238E27FC236}">
                  <a16:creationId xmlns:a16="http://schemas.microsoft.com/office/drawing/2014/main" id="{D52865A7-1981-F948-96F2-ADF888AFA8B5}"/>
                </a:ext>
              </a:extLst>
            </p:cNvPr>
            <p:cNvGrpSpPr/>
            <p:nvPr/>
          </p:nvGrpSpPr>
          <p:grpSpPr>
            <a:xfrm>
              <a:off x="11908974" y="24920070"/>
              <a:ext cx="9305108" cy="3871044"/>
              <a:chOff x="11739153" y="24834390"/>
              <a:chExt cx="9305108" cy="3871044"/>
            </a:xfrm>
          </p:grpSpPr>
          <p:graphicFrame>
            <p:nvGraphicFramePr>
              <p:cNvPr id="107" name="Chart 106">
                <a:extLst>
                  <a:ext uri="{FF2B5EF4-FFF2-40B4-BE49-F238E27FC236}">
                    <a16:creationId xmlns:a16="http://schemas.microsoft.com/office/drawing/2014/main" id="{52497134-DA90-7842-A21F-E73044C80AB3}"/>
                  </a:ext>
                </a:extLst>
              </p:cNvPr>
              <p:cNvGraphicFramePr/>
              <p:nvPr>
                <p:extLst>
                  <p:ext uri="{D42A27DB-BD31-4B8C-83A1-F6EECF244321}">
                    <p14:modId xmlns:p14="http://schemas.microsoft.com/office/powerpoint/2010/main" val="650935771"/>
                  </p:ext>
                </p:extLst>
              </p:nvPr>
            </p:nvGraphicFramePr>
            <p:xfrm>
              <a:off x="11739153" y="24834390"/>
              <a:ext cx="4429779" cy="38710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8" name="Chart 107">
                <a:extLst>
                  <a:ext uri="{FF2B5EF4-FFF2-40B4-BE49-F238E27FC236}">
                    <a16:creationId xmlns:a16="http://schemas.microsoft.com/office/drawing/2014/main" id="{D335D365-0C07-6D43-93F9-94AA6F7D6814}"/>
                  </a:ext>
                </a:extLst>
              </p:cNvPr>
              <p:cNvGraphicFramePr/>
              <p:nvPr>
                <p:extLst>
                  <p:ext uri="{D42A27DB-BD31-4B8C-83A1-F6EECF244321}">
                    <p14:modId xmlns:p14="http://schemas.microsoft.com/office/powerpoint/2010/main" val="2063762654"/>
                  </p:ext>
                </p:extLst>
              </p:nvPr>
            </p:nvGraphicFramePr>
            <p:xfrm>
              <a:off x="16614482" y="24834390"/>
              <a:ext cx="4429779" cy="3871043"/>
            </p:xfrm>
            <a:graphic>
              <a:graphicData uri="http://schemas.openxmlformats.org/drawingml/2006/chart">
                <c:chart xmlns:c="http://schemas.openxmlformats.org/drawingml/2006/chart" xmlns:r="http://schemas.openxmlformats.org/officeDocument/2006/relationships" r:id="rId5"/>
              </a:graphicData>
            </a:graphic>
          </p:graphicFrame>
          <p:cxnSp>
            <p:nvCxnSpPr>
              <p:cNvPr id="109" name="Straight Connector 108">
                <a:extLst>
                  <a:ext uri="{FF2B5EF4-FFF2-40B4-BE49-F238E27FC236}">
                    <a16:creationId xmlns:a16="http://schemas.microsoft.com/office/drawing/2014/main" id="{FB232C27-AB91-E24D-82EF-36EB8A607163}"/>
                  </a:ext>
                </a:extLst>
              </p:cNvPr>
              <p:cNvCxnSpPr>
                <a:cxnSpLocks/>
              </p:cNvCxnSpPr>
              <p:nvPr/>
            </p:nvCxnSpPr>
            <p:spPr>
              <a:xfrm flipV="1">
                <a:off x="16391706" y="25372642"/>
                <a:ext cx="1" cy="2953185"/>
              </a:xfrm>
              <a:prstGeom prst="line">
                <a:avLst/>
              </a:prstGeom>
              <a:ln>
                <a:solidFill>
                  <a:schemeClr val="tx2">
                    <a:alpha val="50000"/>
                  </a:schemeClr>
                </a:solidFill>
                <a:prstDash val="sysDot"/>
              </a:ln>
            </p:spPr>
            <p:style>
              <a:lnRef idx="1">
                <a:schemeClr val="accent1"/>
              </a:lnRef>
              <a:fillRef idx="0">
                <a:schemeClr val="accent1"/>
              </a:fillRef>
              <a:effectRef idx="0">
                <a:schemeClr val="accent1"/>
              </a:effectRef>
              <a:fontRef idx="minor">
                <a:schemeClr val="tx1"/>
              </a:fontRef>
            </p:style>
          </p:cxnSp>
        </p:grpSp>
        <p:cxnSp>
          <p:nvCxnSpPr>
            <p:cNvPr id="106" name="Straight Connector 105">
              <a:extLst>
                <a:ext uri="{FF2B5EF4-FFF2-40B4-BE49-F238E27FC236}">
                  <a16:creationId xmlns:a16="http://schemas.microsoft.com/office/drawing/2014/main" id="{F27EBADC-0C5E-604B-AE45-9FB67C810BF0}"/>
                </a:ext>
              </a:extLst>
            </p:cNvPr>
            <p:cNvCxnSpPr/>
            <p:nvPr/>
          </p:nvCxnSpPr>
          <p:spPr>
            <a:xfrm>
              <a:off x="12109270" y="28949758"/>
              <a:ext cx="8699859" cy="0"/>
            </a:xfrm>
            <a:prstGeom prst="line">
              <a:avLst/>
            </a:prstGeom>
            <a:ln>
              <a:solidFill>
                <a:schemeClr val="tx2">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aphicFrame>
        <p:nvGraphicFramePr>
          <p:cNvPr id="110" name="Chart 109">
            <a:extLst>
              <a:ext uri="{FF2B5EF4-FFF2-40B4-BE49-F238E27FC236}">
                <a16:creationId xmlns:a16="http://schemas.microsoft.com/office/drawing/2014/main" id="{4DC57EA8-4ABA-834A-AF69-BFD5C1479AEE}"/>
              </a:ext>
            </a:extLst>
          </p:cNvPr>
          <p:cNvGraphicFramePr/>
          <p:nvPr>
            <p:extLst>
              <p:ext uri="{D42A27DB-BD31-4B8C-83A1-F6EECF244321}">
                <p14:modId xmlns:p14="http://schemas.microsoft.com/office/powerpoint/2010/main" val="281400876"/>
              </p:ext>
            </p:extLst>
          </p:nvPr>
        </p:nvGraphicFramePr>
        <p:xfrm>
          <a:off x="1464608" y="20014601"/>
          <a:ext cx="9092802" cy="4325515"/>
        </p:xfrm>
        <a:graphic>
          <a:graphicData uri="http://schemas.openxmlformats.org/drawingml/2006/chart">
            <c:chart xmlns:c="http://schemas.openxmlformats.org/drawingml/2006/chart" xmlns:r="http://schemas.openxmlformats.org/officeDocument/2006/relationships" r:id="rId6"/>
          </a:graphicData>
        </a:graphic>
      </p:graphicFrame>
      <p:sp>
        <p:nvSpPr>
          <p:cNvPr id="111" name="TextBox 110">
            <a:extLst>
              <a:ext uri="{FF2B5EF4-FFF2-40B4-BE49-F238E27FC236}">
                <a16:creationId xmlns:a16="http://schemas.microsoft.com/office/drawing/2014/main" id="{642354D1-1146-FC46-AA50-35AF4D853987}"/>
              </a:ext>
            </a:extLst>
          </p:cNvPr>
          <p:cNvSpPr txBox="1"/>
          <p:nvPr/>
        </p:nvSpPr>
        <p:spPr>
          <a:xfrm>
            <a:off x="1303743" y="18255360"/>
            <a:ext cx="9253667" cy="553998"/>
          </a:xfrm>
          <a:prstGeom prst="rect">
            <a:avLst/>
          </a:prstGeom>
          <a:noFill/>
        </p:spPr>
        <p:txBody>
          <a:bodyPr wrap="square" lIns="171450" tIns="114300" rIns="173736" bIns="114300" rtlCol="0">
            <a:spAutoFit/>
          </a:bodyPr>
          <a:lstStyle/>
          <a:p>
            <a:r>
              <a:rPr lang="en-US" sz="2100" b="1" dirty="0">
                <a:solidFill>
                  <a:schemeClr val="accent2"/>
                </a:solidFill>
              </a:rPr>
              <a:t>Paragraph Subheads</a:t>
            </a:r>
          </a:p>
        </p:txBody>
      </p:sp>
      <p:sp>
        <p:nvSpPr>
          <p:cNvPr id="112" name="TextBox 111">
            <a:extLst>
              <a:ext uri="{FF2B5EF4-FFF2-40B4-BE49-F238E27FC236}">
                <a16:creationId xmlns:a16="http://schemas.microsoft.com/office/drawing/2014/main" id="{EA525054-1C2E-3B43-B9FA-08CE520CD456}"/>
              </a:ext>
            </a:extLst>
          </p:cNvPr>
          <p:cNvSpPr txBox="1"/>
          <p:nvPr/>
        </p:nvSpPr>
        <p:spPr>
          <a:xfrm>
            <a:off x="1326220" y="25233851"/>
            <a:ext cx="9140055" cy="692497"/>
          </a:xfrm>
          <a:prstGeom prst="rect">
            <a:avLst/>
          </a:prstGeom>
          <a:noFill/>
        </p:spPr>
        <p:txBody>
          <a:bodyPr wrap="square" lIns="171450" tIns="114300" rIns="173736" bIns="114300" rtlCol="0">
            <a:spAutoFit/>
          </a:bodyPr>
          <a:lstStyle/>
          <a:p>
            <a:r>
              <a:rPr lang="en-US" sz="3000" b="1" dirty="0">
                <a:solidFill>
                  <a:schemeClr val="accent2"/>
                </a:solidFill>
              </a:rPr>
              <a:t>Paragraph Head</a:t>
            </a:r>
          </a:p>
        </p:txBody>
      </p:sp>
      <p:sp>
        <p:nvSpPr>
          <p:cNvPr id="113" name="TextBox 112">
            <a:extLst>
              <a:ext uri="{FF2B5EF4-FFF2-40B4-BE49-F238E27FC236}">
                <a16:creationId xmlns:a16="http://schemas.microsoft.com/office/drawing/2014/main" id="{E2057640-469C-AB4D-BD82-025793F7C3D5}"/>
              </a:ext>
            </a:extLst>
          </p:cNvPr>
          <p:cNvSpPr txBox="1"/>
          <p:nvPr/>
        </p:nvSpPr>
        <p:spPr>
          <a:xfrm>
            <a:off x="1317128" y="25909812"/>
            <a:ext cx="9169285" cy="1200329"/>
          </a:xfrm>
          <a:prstGeom prst="rect">
            <a:avLst/>
          </a:prstGeom>
          <a:noFill/>
        </p:spPr>
        <p:txBody>
          <a:bodyPr wrap="square" lIns="171450" tIns="114300" rIns="173736" bIns="114300" rtlCol="0">
            <a:spAutoFit/>
          </a:bodyPr>
          <a:lstStyle/>
          <a:p>
            <a:pPr>
              <a:spcBef>
                <a:spcPts val="600"/>
              </a:spcBef>
              <a:spcAft>
                <a:spcPts val="600"/>
              </a:spcAft>
            </a:pPr>
            <a:r>
              <a:rPr lang="en-US" sz="2100" dirty="0"/>
              <a:t>Based on feedback through the process, navy is replacing teal as the primary color for the new logo. The combination of navy, aqua, and red produces a strong visual contrast.</a:t>
            </a:r>
          </a:p>
        </p:txBody>
      </p:sp>
      <p:graphicFrame>
        <p:nvGraphicFramePr>
          <p:cNvPr id="114" name="Table 113">
            <a:extLst>
              <a:ext uri="{FF2B5EF4-FFF2-40B4-BE49-F238E27FC236}">
                <a16:creationId xmlns:a16="http://schemas.microsoft.com/office/drawing/2014/main" id="{E4989B11-AB1F-3E48-B499-D6887C3052E4}"/>
              </a:ext>
            </a:extLst>
          </p:cNvPr>
          <p:cNvGraphicFramePr>
            <a:graphicFrameLocks noGrp="1"/>
          </p:cNvGraphicFramePr>
          <p:nvPr>
            <p:extLst>
              <p:ext uri="{D42A27DB-BD31-4B8C-83A1-F6EECF244321}">
                <p14:modId xmlns:p14="http://schemas.microsoft.com/office/powerpoint/2010/main" val="753783365"/>
              </p:ext>
            </p:extLst>
          </p:nvPr>
        </p:nvGraphicFramePr>
        <p:xfrm>
          <a:off x="1537400" y="27448350"/>
          <a:ext cx="8978200" cy="3522109"/>
        </p:xfrm>
        <a:graphic>
          <a:graphicData uri="http://schemas.openxmlformats.org/drawingml/2006/table">
            <a:tbl>
              <a:tblPr firstRow="1" bandRow="1">
                <a:tableStyleId>{5C22544A-7EE6-4342-B048-85BDC9FD1C3A}</a:tableStyleId>
              </a:tblPr>
              <a:tblGrid>
                <a:gridCol w="2244550">
                  <a:extLst>
                    <a:ext uri="{9D8B030D-6E8A-4147-A177-3AD203B41FA5}">
                      <a16:colId xmlns:a16="http://schemas.microsoft.com/office/drawing/2014/main" val="949716207"/>
                    </a:ext>
                  </a:extLst>
                </a:gridCol>
                <a:gridCol w="2244550">
                  <a:extLst>
                    <a:ext uri="{9D8B030D-6E8A-4147-A177-3AD203B41FA5}">
                      <a16:colId xmlns:a16="http://schemas.microsoft.com/office/drawing/2014/main" val="44392023"/>
                    </a:ext>
                  </a:extLst>
                </a:gridCol>
                <a:gridCol w="2244550">
                  <a:extLst>
                    <a:ext uri="{9D8B030D-6E8A-4147-A177-3AD203B41FA5}">
                      <a16:colId xmlns:a16="http://schemas.microsoft.com/office/drawing/2014/main" val="3863474445"/>
                    </a:ext>
                  </a:extLst>
                </a:gridCol>
                <a:gridCol w="2244550">
                  <a:extLst>
                    <a:ext uri="{9D8B030D-6E8A-4147-A177-3AD203B41FA5}">
                      <a16:colId xmlns:a16="http://schemas.microsoft.com/office/drawing/2014/main" val="3973965750"/>
                    </a:ext>
                  </a:extLst>
                </a:gridCol>
              </a:tblGrid>
              <a:tr h="863969">
                <a:tc gridSpan="4">
                  <a:txBody>
                    <a:bodyPr/>
                    <a:lstStyle/>
                    <a:p>
                      <a:pPr algn="ctr"/>
                      <a:r>
                        <a:rPr lang="en-US" sz="1100" dirty="0"/>
                        <a:t>Table Head</a:t>
                      </a:r>
                    </a:p>
                  </a:txBody>
                  <a:tcPr marL="68580" marR="68580" marT="68580" marB="68580" anchor="ctr"/>
                </a:tc>
                <a:tc hMerge="1">
                  <a:txBody>
                    <a:bodyPr/>
                    <a:lstStyle/>
                    <a:p>
                      <a:endParaRPr lang="en-US" sz="2200" dirty="0"/>
                    </a:p>
                  </a:txBody>
                  <a:tcPr marL="41426" marR="41426" marT="20713" marB="20713"/>
                </a:tc>
                <a:tc hMerge="1">
                  <a:txBody>
                    <a:bodyPr/>
                    <a:lstStyle/>
                    <a:p>
                      <a:endParaRPr lang="en-US" sz="2200" dirty="0"/>
                    </a:p>
                  </a:txBody>
                  <a:tcPr marL="41426" marR="41426" marT="20713" marB="20713"/>
                </a:tc>
                <a:tc hMerge="1">
                  <a:txBody>
                    <a:bodyPr/>
                    <a:lstStyle/>
                    <a:p>
                      <a:endParaRPr lang="en-US" sz="2200" dirty="0"/>
                    </a:p>
                  </a:txBody>
                  <a:tcPr marL="41426" marR="41426" marT="20713" marB="20713"/>
                </a:tc>
                <a:extLst>
                  <a:ext uri="{0D108BD9-81ED-4DB2-BD59-A6C34878D82A}">
                    <a16:rowId xmlns:a16="http://schemas.microsoft.com/office/drawing/2014/main" val="432431434"/>
                  </a:ext>
                </a:extLst>
              </a:tr>
              <a:tr h="531628">
                <a:tc>
                  <a:txBody>
                    <a:bodyPr/>
                    <a:lstStyle/>
                    <a:p>
                      <a:pPr algn="r"/>
                      <a:r>
                        <a:rPr lang="en-US" sz="900" dirty="0">
                          <a:solidFill>
                            <a:schemeClr val="tx2"/>
                          </a:solidFill>
                        </a:rPr>
                        <a:t>0.00</a:t>
                      </a:r>
                    </a:p>
                  </a:txBody>
                  <a:tcPr marL="45720" marR="45720" marT="22860" marB="22860" anchor="ctr">
                    <a:solidFill>
                      <a:schemeClr val="bg1">
                        <a:lumMod val="95000"/>
                      </a:schemeClr>
                    </a:solidFill>
                  </a:tcPr>
                </a:tc>
                <a:tc>
                  <a:txBody>
                    <a:bodyPr/>
                    <a:lstStyle/>
                    <a:p>
                      <a:pPr algn="r"/>
                      <a:r>
                        <a:rPr lang="en-US" sz="900" dirty="0">
                          <a:solidFill>
                            <a:schemeClr val="tx2"/>
                          </a:solidFill>
                        </a:rPr>
                        <a:t>0.00</a:t>
                      </a:r>
                    </a:p>
                  </a:txBody>
                  <a:tcPr marL="45720" marR="45720" marT="22860" marB="22860" anchor="ctr">
                    <a:solidFill>
                      <a:schemeClr val="bg1">
                        <a:lumMod val="95000"/>
                      </a:schemeClr>
                    </a:solidFill>
                  </a:tcPr>
                </a:tc>
                <a:tc>
                  <a:txBody>
                    <a:bodyPr/>
                    <a:lstStyle/>
                    <a:p>
                      <a:pPr algn="r"/>
                      <a:r>
                        <a:rPr lang="en-US" sz="900" dirty="0">
                          <a:solidFill>
                            <a:schemeClr val="tx2"/>
                          </a:solidFill>
                        </a:rPr>
                        <a:t>0.00</a:t>
                      </a:r>
                    </a:p>
                  </a:txBody>
                  <a:tcPr marL="45720" marR="45720" marT="22860" marB="22860" anchor="ctr">
                    <a:solidFill>
                      <a:schemeClr val="bg1">
                        <a:lumMod val="95000"/>
                      </a:schemeClr>
                    </a:solidFill>
                  </a:tcPr>
                </a:tc>
                <a:tc>
                  <a:txBody>
                    <a:bodyPr/>
                    <a:lstStyle/>
                    <a:p>
                      <a:pPr algn="r"/>
                      <a:r>
                        <a:rPr lang="en-US" sz="900" dirty="0">
                          <a:solidFill>
                            <a:schemeClr val="tx2"/>
                          </a:solidFill>
                        </a:rPr>
                        <a:t>0.00</a:t>
                      </a:r>
                    </a:p>
                  </a:txBody>
                  <a:tcPr marL="45720" marR="45720" marT="22860" marB="22860" anchor="ctr">
                    <a:solidFill>
                      <a:schemeClr val="bg1">
                        <a:lumMod val="95000"/>
                      </a:schemeClr>
                    </a:solidFill>
                  </a:tcPr>
                </a:tc>
                <a:extLst>
                  <a:ext uri="{0D108BD9-81ED-4DB2-BD59-A6C34878D82A}">
                    <a16:rowId xmlns:a16="http://schemas.microsoft.com/office/drawing/2014/main" val="2932715204"/>
                  </a:ext>
                </a:extLst>
              </a:tr>
              <a:tr h="531628">
                <a:tc>
                  <a:txBody>
                    <a:bodyPr/>
                    <a:lstStyle/>
                    <a:p>
                      <a:pPr algn="r"/>
                      <a:r>
                        <a:rPr lang="en-US" sz="900" dirty="0">
                          <a:solidFill>
                            <a:schemeClr val="tx2"/>
                          </a:solidFill>
                        </a:rPr>
                        <a:t>0.00</a:t>
                      </a:r>
                    </a:p>
                  </a:txBody>
                  <a:tcPr marL="45720" marR="45720" marT="22860" marB="22860" anchor="ctr">
                    <a:lnR w="12700" cap="flat" cmpd="sng" algn="ctr">
                      <a:noFill/>
                      <a:prstDash val="solid"/>
                      <a:round/>
                      <a:headEnd type="none" w="med" len="med"/>
                      <a:tailEnd type="none" w="med" len="med"/>
                    </a:lnR>
                    <a:solidFill>
                      <a:schemeClr val="bg1">
                        <a:lumMod val="85000"/>
                      </a:schemeClr>
                    </a:solidFill>
                  </a:tcPr>
                </a:tc>
                <a:tc>
                  <a:txBody>
                    <a:bodyPr/>
                    <a:lstStyle/>
                    <a:p>
                      <a:pPr algn="r"/>
                      <a:r>
                        <a:rPr lang="en-US" sz="900" dirty="0">
                          <a:solidFill>
                            <a:schemeClr val="tx2"/>
                          </a:solidFill>
                        </a:rPr>
                        <a:t>0.00</a:t>
                      </a: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lumMod val="85000"/>
                      </a:schemeClr>
                    </a:solidFill>
                  </a:tcPr>
                </a:tc>
                <a:tc>
                  <a:txBody>
                    <a:bodyPr/>
                    <a:lstStyle/>
                    <a:p>
                      <a:pPr algn="r"/>
                      <a:r>
                        <a:rPr lang="en-US" sz="900" dirty="0">
                          <a:solidFill>
                            <a:schemeClr val="tx2"/>
                          </a:solidFill>
                        </a:rPr>
                        <a:t>0.00</a:t>
                      </a: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lumMod val="85000"/>
                      </a:schemeClr>
                    </a:solidFill>
                  </a:tcPr>
                </a:tc>
                <a:tc>
                  <a:txBody>
                    <a:bodyPr/>
                    <a:lstStyle/>
                    <a:p>
                      <a:pPr algn="r"/>
                      <a:r>
                        <a:rPr lang="en-US" sz="900" dirty="0">
                          <a:solidFill>
                            <a:schemeClr val="tx2"/>
                          </a:solidFill>
                        </a:rPr>
                        <a:t>0.00</a:t>
                      </a:r>
                    </a:p>
                  </a:txBody>
                  <a:tcPr marL="45720" marR="45720" marT="22860" marB="22860" anchor="ctr">
                    <a:lnL w="12700" cap="flat" cmpd="sng" algn="ctr">
                      <a:no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3620354752"/>
                  </a:ext>
                </a:extLst>
              </a:tr>
              <a:tr h="531628">
                <a:tc>
                  <a:txBody>
                    <a:bodyPr/>
                    <a:lstStyle/>
                    <a:p>
                      <a:pPr algn="r"/>
                      <a:r>
                        <a:rPr lang="en-US" sz="900" dirty="0">
                          <a:solidFill>
                            <a:schemeClr val="tx2"/>
                          </a:solidFill>
                        </a:rPr>
                        <a:t>0.00</a:t>
                      </a:r>
                    </a:p>
                  </a:txBody>
                  <a:tcPr marL="45720" marR="45720" marT="22860" marB="22860" anchor="ctr">
                    <a:solidFill>
                      <a:schemeClr val="bg1">
                        <a:lumMod val="95000"/>
                      </a:schemeClr>
                    </a:solidFill>
                  </a:tcPr>
                </a:tc>
                <a:tc>
                  <a:txBody>
                    <a:bodyPr/>
                    <a:lstStyle/>
                    <a:p>
                      <a:pPr algn="r"/>
                      <a:r>
                        <a:rPr lang="en-US" sz="900" dirty="0">
                          <a:solidFill>
                            <a:schemeClr val="tx2"/>
                          </a:solidFill>
                        </a:rPr>
                        <a:t>0.00</a:t>
                      </a:r>
                    </a:p>
                  </a:txBody>
                  <a:tcPr marL="45720" marR="45720" marT="22860" marB="22860" anchor="ctr">
                    <a:solidFill>
                      <a:schemeClr val="bg1">
                        <a:lumMod val="95000"/>
                      </a:schemeClr>
                    </a:solidFill>
                  </a:tcPr>
                </a:tc>
                <a:tc>
                  <a:txBody>
                    <a:bodyPr/>
                    <a:lstStyle/>
                    <a:p>
                      <a:pPr algn="r"/>
                      <a:r>
                        <a:rPr lang="en-US" sz="900" dirty="0">
                          <a:solidFill>
                            <a:schemeClr val="tx2"/>
                          </a:solidFill>
                        </a:rPr>
                        <a:t>0.00</a:t>
                      </a:r>
                    </a:p>
                  </a:txBody>
                  <a:tcPr marL="45720" marR="45720" marT="22860" marB="22860" anchor="ctr">
                    <a:solidFill>
                      <a:schemeClr val="bg1">
                        <a:lumMod val="95000"/>
                      </a:schemeClr>
                    </a:solidFill>
                  </a:tcPr>
                </a:tc>
                <a:tc>
                  <a:txBody>
                    <a:bodyPr/>
                    <a:lstStyle/>
                    <a:p>
                      <a:pPr algn="r"/>
                      <a:r>
                        <a:rPr lang="en-US" sz="900" dirty="0">
                          <a:solidFill>
                            <a:schemeClr val="tx2"/>
                          </a:solidFill>
                        </a:rPr>
                        <a:t>0.00</a:t>
                      </a:r>
                    </a:p>
                  </a:txBody>
                  <a:tcPr marL="45720" marR="45720" marT="22860" marB="22860" anchor="ctr">
                    <a:solidFill>
                      <a:schemeClr val="bg1">
                        <a:lumMod val="95000"/>
                      </a:schemeClr>
                    </a:solidFill>
                  </a:tcPr>
                </a:tc>
                <a:extLst>
                  <a:ext uri="{0D108BD9-81ED-4DB2-BD59-A6C34878D82A}">
                    <a16:rowId xmlns:a16="http://schemas.microsoft.com/office/drawing/2014/main" val="2700507233"/>
                  </a:ext>
                </a:extLst>
              </a:tr>
              <a:tr h="531628">
                <a:tc>
                  <a:txBody>
                    <a:bodyPr/>
                    <a:lstStyle/>
                    <a:p>
                      <a:pPr algn="r"/>
                      <a:r>
                        <a:rPr lang="en-US" sz="900" dirty="0">
                          <a:solidFill>
                            <a:schemeClr val="tx2"/>
                          </a:solidFill>
                        </a:rPr>
                        <a:t>0.00</a:t>
                      </a:r>
                    </a:p>
                  </a:txBody>
                  <a:tcPr marL="45720" marR="45720" marT="22860" marB="22860" anchor="ctr">
                    <a:solidFill>
                      <a:schemeClr val="bg1">
                        <a:lumMod val="85000"/>
                      </a:schemeClr>
                    </a:solidFill>
                  </a:tcPr>
                </a:tc>
                <a:tc>
                  <a:txBody>
                    <a:bodyPr/>
                    <a:lstStyle/>
                    <a:p>
                      <a:pPr algn="r"/>
                      <a:r>
                        <a:rPr lang="en-US" sz="900" dirty="0">
                          <a:solidFill>
                            <a:schemeClr val="tx2"/>
                          </a:solidFill>
                        </a:rPr>
                        <a:t>0.00</a:t>
                      </a:r>
                    </a:p>
                  </a:txBody>
                  <a:tcPr marL="45720" marR="45720" marT="22860" marB="22860" anchor="ctr">
                    <a:solidFill>
                      <a:schemeClr val="bg1">
                        <a:lumMod val="85000"/>
                      </a:schemeClr>
                    </a:solidFill>
                  </a:tcPr>
                </a:tc>
                <a:tc>
                  <a:txBody>
                    <a:bodyPr/>
                    <a:lstStyle/>
                    <a:p>
                      <a:pPr algn="r"/>
                      <a:r>
                        <a:rPr lang="en-US" sz="900" dirty="0">
                          <a:solidFill>
                            <a:schemeClr val="tx2"/>
                          </a:solidFill>
                        </a:rPr>
                        <a:t>0.00</a:t>
                      </a:r>
                    </a:p>
                  </a:txBody>
                  <a:tcPr marL="45720" marR="45720" marT="22860" marB="22860" anchor="ctr">
                    <a:solidFill>
                      <a:schemeClr val="bg1">
                        <a:lumMod val="85000"/>
                      </a:schemeClr>
                    </a:solidFill>
                  </a:tcPr>
                </a:tc>
                <a:tc>
                  <a:txBody>
                    <a:bodyPr/>
                    <a:lstStyle/>
                    <a:p>
                      <a:pPr algn="r"/>
                      <a:r>
                        <a:rPr lang="en-US" sz="900" dirty="0">
                          <a:solidFill>
                            <a:schemeClr val="tx2"/>
                          </a:solidFill>
                        </a:rPr>
                        <a:t>0.00</a:t>
                      </a:r>
                    </a:p>
                  </a:txBody>
                  <a:tcPr marL="45720" marR="45720" marT="22860" marB="22860" anchor="ctr">
                    <a:solidFill>
                      <a:schemeClr val="bg1">
                        <a:lumMod val="85000"/>
                      </a:schemeClr>
                    </a:solidFill>
                  </a:tcPr>
                </a:tc>
                <a:extLst>
                  <a:ext uri="{0D108BD9-81ED-4DB2-BD59-A6C34878D82A}">
                    <a16:rowId xmlns:a16="http://schemas.microsoft.com/office/drawing/2014/main" val="2321742463"/>
                  </a:ext>
                </a:extLst>
              </a:tr>
              <a:tr h="531628">
                <a:tc>
                  <a:txBody>
                    <a:bodyPr/>
                    <a:lstStyle/>
                    <a:p>
                      <a:pPr algn="r"/>
                      <a:r>
                        <a:rPr lang="en-US" sz="900" dirty="0">
                          <a:solidFill>
                            <a:schemeClr val="tx2"/>
                          </a:solidFill>
                        </a:rPr>
                        <a:t>0.00</a:t>
                      </a:r>
                    </a:p>
                  </a:txBody>
                  <a:tcPr marL="45720" marR="45720" marT="22860" marB="22860" anchor="ctr">
                    <a:solidFill>
                      <a:schemeClr val="bg1">
                        <a:lumMod val="95000"/>
                      </a:schemeClr>
                    </a:solidFill>
                  </a:tcPr>
                </a:tc>
                <a:tc>
                  <a:txBody>
                    <a:bodyPr/>
                    <a:lstStyle/>
                    <a:p>
                      <a:pPr algn="r"/>
                      <a:r>
                        <a:rPr lang="en-US" sz="900" dirty="0">
                          <a:solidFill>
                            <a:schemeClr val="tx2"/>
                          </a:solidFill>
                        </a:rPr>
                        <a:t>0.00</a:t>
                      </a:r>
                    </a:p>
                  </a:txBody>
                  <a:tcPr marL="45720" marR="45720" marT="22860" marB="22860" anchor="ctr">
                    <a:solidFill>
                      <a:schemeClr val="bg1">
                        <a:lumMod val="95000"/>
                      </a:schemeClr>
                    </a:solidFill>
                  </a:tcPr>
                </a:tc>
                <a:tc>
                  <a:txBody>
                    <a:bodyPr/>
                    <a:lstStyle/>
                    <a:p>
                      <a:pPr algn="r"/>
                      <a:r>
                        <a:rPr lang="en-US" sz="900" dirty="0">
                          <a:solidFill>
                            <a:schemeClr val="tx2"/>
                          </a:solidFill>
                        </a:rPr>
                        <a:t>0.00</a:t>
                      </a:r>
                    </a:p>
                  </a:txBody>
                  <a:tcPr marL="45720" marR="45720" marT="22860" marB="22860" anchor="ctr">
                    <a:solidFill>
                      <a:schemeClr val="bg1">
                        <a:lumMod val="95000"/>
                      </a:schemeClr>
                    </a:solidFill>
                  </a:tcPr>
                </a:tc>
                <a:tc>
                  <a:txBody>
                    <a:bodyPr/>
                    <a:lstStyle/>
                    <a:p>
                      <a:pPr algn="r"/>
                      <a:r>
                        <a:rPr lang="en-US" sz="900" dirty="0">
                          <a:solidFill>
                            <a:schemeClr val="tx2"/>
                          </a:solidFill>
                        </a:rPr>
                        <a:t>0.00</a:t>
                      </a:r>
                    </a:p>
                  </a:txBody>
                  <a:tcPr marL="45720" marR="45720" marT="22860" marB="22860" anchor="ctr">
                    <a:solidFill>
                      <a:schemeClr val="bg1">
                        <a:lumMod val="95000"/>
                      </a:schemeClr>
                    </a:solidFill>
                  </a:tcPr>
                </a:tc>
                <a:extLst>
                  <a:ext uri="{0D108BD9-81ED-4DB2-BD59-A6C34878D82A}">
                    <a16:rowId xmlns:a16="http://schemas.microsoft.com/office/drawing/2014/main" val="2332786316"/>
                  </a:ext>
                </a:extLst>
              </a:tr>
            </a:tbl>
          </a:graphicData>
        </a:graphic>
      </p:graphicFrame>
      <p:sp>
        <p:nvSpPr>
          <p:cNvPr id="115" name="Subtitle 2">
            <a:extLst>
              <a:ext uri="{FF2B5EF4-FFF2-40B4-BE49-F238E27FC236}">
                <a16:creationId xmlns:a16="http://schemas.microsoft.com/office/drawing/2014/main" id="{044C1C17-F9FA-9244-A321-1D6749938269}"/>
              </a:ext>
            </a:extLst>
          </p:cNvPr>
          <p:cNvSpPr txBox="1">
            <a:spLocks/>
          </p:cNvSpPr>
          <p:nvPr/>
        </p:nvSpPr>
        <p:spPr>
          <a:xfrm>
            <a:off x="1351257" y="31231815"/>
            <a:ext cx="4298766" cy="397032"/>
          </a:xfrm>
          <a:prstGeom prst="rect">
            <a:avLst/>
          </a:prstGeom>
        </p:spPr>
        <p:txBody>
          <a:bodyPr vert="horz" wrap="square" lIns="171450" tIns="114300" rIns="173736" bIns="114300" rtlCol="0" anchor="t" anchorCtr="0">
            <a:spAutoFit/>
          </a:bodyPr>
          <a:lstStyle>
            <a:lvl1pPr marL="617220" indent="-617220" algn="l" defTabSz="2468880" rtl="0" eaLnBrk="1" latinLnBrk="0" hangingPunct="1">
              <a:lnSpc>
                <a:spcPct val="90000"/>
              </a:lnSpc>
              <a:spcBef>
                <a:spcPts val="2700"/>
              </a:spcBef>
              <a:buFont typeface="Arial" panose="020B0604020202020204" pitchFamily="34" charset="0"/>
              <a:buChar char="•"/>
              <a:defRPr sz="7560" b="0" i="0" kern="1200" baseline="0">
                <a:solidFill>
                  <a:schemeClr val="tx1"/>
                </a:solidFill>
                <a:latin typeface="Montserrat Regular" panose="02000505000000020004" pitchFamily="2" charset="77"/>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b="0" i="0" kern="1200" baseline="0">
                <a:solidFill>
                  <a:schemeClr val="tx1"/>
                </a:solidFill>
                <a:latin typeface="Montserrat Regular" panose="02000505000000020004" pitchFamily="2" charset="77"/>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a:lstStyle>
          <a:p>
            <a:pPr marL="0" indent="0">
              <a:buNone/>
            </a:pPr>
            <a:r>
              <a:rPr lang="en-US" sz="1200" i="1" dirty="0">
                <a:solidFill>
                  <a:schemeClr val="tx2"/>
                </a:solidFill>
                <a:latin typeface="+mn-lt"/>
              </a:rPr>
              <a:t>Sample caption.</a:t>
            </a:r>
          </a:p>
        </p:txBody>
      </p:sp>
      <p:sp>
        <p:nvSpPr>
          <p:cNvPr id="117" name="Subtitle 2">
            <a:extLst>
              <a:ext uri="{FF2B5EF4-FFF2-40B4-BE49-F238E27FC236}">
                <a16:creationId xmlns:a16="http://schemas.microsoft.com/office/drawing/2014/main" id="{94C9E3B7-E278-CB41-8594-C34B0BFDCF74}"/>
              </a:ext>
            </a:extLst>
          </p:cNvPr>
          <p:cNvSpPr txBox="1">
            <a:spLocks/>
          </p:cNvSpPr>
          <p:nvPr/>
        </p:nvSpPr>
        <p:spPr>
          <a:xfrm>
            <a:off x="1438751" y="22307322"/>
            <a:ext cx="4298766" cy="397032"/>
          </a:xfrm>
          <a:prstGeom prst="rect">
            <a:avLst/>
          </a:prstGeom>
        </p:spPr>
        <p:txBody>
          <a:bodyPr vert="horz" wrap="square" lIns="171450" tIns="114300" rIns="173736" bIns="114300" rtlCol="0" anchor="t" anchorCtr="0">
            <a:spAutoFit/>
          </a:bodyPr>
          <a:lstStyle>
            <a:lvl1pPr marL="617220" indent="-617220" algn="l" defTabSz="2468880" rtl="0" eaLnBrk="1" latinLnBrk="0" hangingPunct="1">
              <a:lnSpc>
                <a:spcPct val="90000"/>
              </a:lnSpc>
              <a:spcBef>
                <a:spcPts val="2700"/>
              </a:spcBef>
              <a:buFont typeface="Arial" panose="020B0604020202020204" pitchFamily="34" charset="0"/>
              <a:buChar char="•"/>
              <a:defRPr sz="7560" b="0" i="0" kern="1200" baseline="0">
                <a:solidFill>
                  <a:schemeClr val="tx1"/>
                </a:solidFill>
                <a:latin typeface="Montserrat Regular" panose="02000505000000020004" pitchFamily="2" charset="77"/>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b="0" i="0" kern="1200" baseline="0">
                <a:solidFill>
                  <a:schemeClr val="tx1"/>
                </a:solidFill>
                <a:latin typeface="Montserrat Regular" panose="02000505000000020004" pitchFamily="2" charset="77"/>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a:lstStyle>
          <a:p>
            <a:pPr marL="0" indent="0">
              <a:buNone/>
            </a:pPr>
            <a:r>
              <a:rPr lang="en-US" sz="1200" i="1" dirty="0">
                <a:solidFill>
                  <a:schemeClr val="tx2"/>
                </a:solidFill>
              </a:rPr>
              <a:t>Sample caption.</a:t>
            </a:r>
          </a:p>
        </p:txBody>
      </p:sp>
      <p:graphicFrame>
        <p:nvGraphicFramePr>
          <p:cNvPr id="119" name="Chart 118">
            <a:extLst>
              <a:ext uri="{FF2B5EF4-FFF2-40B4-BE49-F238E27FC236}">
                <a16:creationId xmlns:a16="http://schemas.microsoft.com/office/drawing/2014/main" id="{D94EA70E-6536-7A4B-9E0E-DAA8E744B67D}"/>
              </a:ext>
            </a:extLst>
          </p:cNvPr>
          <p:cNvGraphicFramePr/>
          <p:nvPr>
            <p:extLst>
              <p:ext uri="{D42A27DB-BD31-4B8C-83A1-F6EECF244321}">
                <p14:modId xmlns:p14="http://schemas.microsoft.com/office/powerpoint/2010/main" val="335785902"/>
              </p:ext>
            </p:extLst>
          </p:nvPr>
        </p:nvGraphicFramePr>
        <p:xfrm>
          <a:off x="1453789" y="13857379"/>
          <a:ext cx="9061811" cy="4067046"/>
        </p:xfrm>
        <a:graphic>
          <a:graphicData uri="http://schemas.openxmlformats.org/drawingml/2006/chart">
            <c:chart xmlns:c="http://schemas.openxmlformats.org/drawingml/2006/chart" xmlns:r="http://schemas.openxmlformats.org/officeDocument/2006/relationships" r:id="rId7"/>
          </a:graphicData>
        </a:graphic>
      </p:graphicFrame>
      <p:sp>
        <p:nvSpPr>
          <p:cNvPr id="121" name="TextBox 120">
            <a:extLst>
              <a:ext uri="{FF2B5EF4-FFF2-40B4-BE49-F238E27FC236}">
                <a16:creationId xmlns:a16="http://schemas.microsoft.com/office/drawing/2014/main" id="{4203058D-4515-2944-AB26-F347CF3ED835}"/>
              </a:ext>
            </a:extLst>
          </p:cNvPr>
          <p:cNvSpPr txBox="1"/>
          <p:nvPr/>
        </p:nvSpPr>
        <p:spPr>
          <a:xfrm>
            <a:off x="11257732" y="20898366"/>
            <a:ext cx="9189267" cy="3123932"/>
          </a:xfrm>
          <a:prstGeom prst="rect">
            <a:avLst/>
          </a:prstGeom>
          <a:noFill/>
        </p:spPr>
        <p:txBody>
          <a:bodyPr wrap="square" lIns="171450" tIns="114300" rIns="173736" bIns="114300" rtlCol="0">
            <a:spAutoFit/>
          </a:bodyPr>
          <a:lstStyle/>
          <a:p>
            <a:pPr>
              <a:spcBef>
                <a:spcPts val="600"/>
              </a:spcBef>
              <a:spcAft>
                <a:spcPts val="600"/>
              </a:spcAft>
            </a:pPr>
            <a:r>
              <a:rPr lang="en-US" sz="2100" dirty="0"/>
              <a:t>To learn more about the logo and brand identity, visit </a:t>
            </a:r>
            <a:r>
              <a:rPr lang="en-US" sz="2100" dirty="0" err="1">
                <a:solidFill>
                  <a:schemeClr val="accent2"/>
                </a:solidFill>
              </a:rPr>
              <a:t>brand.kgi.edu</a:t>
            </a:r>
            <a:r>
              <a:rPr lang="en-US" sz="2100" dirty="0"/>
              <a:t>. You can also read the attached FAQ to learn more about the timeline leading up to August.</a:t>
            </a:r>
          </a:p>
          <a:p>
            <a:pPr>
              <a:spcBef>
                <a:spcPts val="600"/>
              </a:spcBef>
              <a:spcAft>
                <a:spcPts val="600"/>
              </a:spcAft>
            </a:pPr>
            <a:r>
              <a:rPr lang="en-US" sz="2100" dirty="0"/>
              <a:t>This week at the KGI Cafe from 11:30-1 on Tuesday and Thursday, please stop by the marketing table to pick up a giveaway that features the new logo. The official launch date of August 23 coincides with the week of orientation and the opening of the housing complex.</a:t>
            </a:r>
          </a:p>
          <a:p>
            <a:pPr>
              <a:spcBef>
                <a:spcPts val="600"/>
              </a:spcBef>
              <a:spcAft>
                <a:spcPts val="600"/>
              </a:spcAft>
            </a:pPr>
            <a:r>
              <a:rPr lang="en-US" sz="2100" dirty="0"/>
              <a:t>Questions or comments? Please email </a:t>
            </a:r>
            <a:r>
              <a:rPr lang="en-US" sz="2100" dirty="0" err="1">
                <a:solidFill>
                  <a:schemeClr val="accent2"/>
                </a:solidFill>
              </a:rPr>
              <a:t>brand@kgi.edu</a:t>
            </a:r>
            <a:r>
              <a:rPr lang="en-US" sz="2100" dirty="0"/>
              <a:t>.</a:t>
            </a:r>
          </a:p>
        </p:txBody>
      </p:sp>
      <p:pic>
        <p:nvPicPr>
          <p:cNvPr id="126" name="Picture 125">
            <a:extLst>
              <a:ext uri="{FF2B5EF4-FFF2-40B4-BE49-F238E27FC236}">
                <a16:creationId xmlns:a16="http://schemas.microsoft.com/office/drawing/2014/main" id="{1C149B47-1505-A14C-A9FB-DB68A1236FBE}"/>
              </a:ext>
            </a:extLst>
          </p:cNvPr>
          <p:cNvPicPr>
            <a:picLocks noChangeAspect="1"/>
          </p:cNvPicPr>
          <p:nvPr/>
        </p:nvPicPr>
        <p:blipFill>
          <a:blip r:embed="rId8"/>
          <a:stretch>
            <a:fillRect/>
          </a:stretch>
        </p:blipFill>
        <p:spPr>
          <a:xfrm>
            <a:off x="11440136" y="24686634"/>
            <a:ext cx="9006864" cy="6426247"/>
          </a:xfrm>
          <a:prstGeom prst="rect">
            <a:avLst/>
          </a:prstGeom>
        </p:spPr>
      </p:pic>
      <p:sp>
        <p:nvSpPr>
          <p:cNvPr id="127" name="Subtitle 2">
            <a:extLst>
              <a:ext uri="{FF2B5EF4-FFF2-40B4-BE49-F238E27FC236}">
                <a16:creationId xmlns:a16="http://schemas.microsoft.com/office/drawing/2014/main" id="{75BC2257-ED62-8F44-B43A-8393F01DDF08}"/>
              </a:ext>
            </a:extLst>
          </p:cNvPr>
          <p:cNvSpPr txBox="1">
            <a:spLocks/>
          </p:cNvSpPr>
          <p:nvPr/>
        </p:nvSpPr>
        <p:spPr>
          <a:xfrm>
            <a:off x="11242493" y="31231815"/>
            <a:ext cx="4298766" cy="397032"/>
          </a:xfrm>
          <a:prstGeom prst="rect">
            <a:avLst/>
          </a:prstGeom>
        </p:spPr>
        <p:txBody>
          <a:bodyPr vert="horz" wrap="square" lIns="171450" tIns="114300" rIns="173736" bIns="114300" rtlCol="0" anchor="t" anchorCtr="0">
            <a:spAutoFit/>
          </a:bodyPr>
          <a:lstStyle>
            <a:lvl1pPr marL="617220" indent="-617220" algn="l" defTabSz="2468880" rtl="0" eaLnBrk="1" latinLnBrk="0" hangingPunct="1">
              <a:lnSpc>
                <a:spcPct val="90000"/>
              </a:lnSpc>
              <a:spcBef>
                <a:spcPts val="2700"/>
              </a:spcBef>
              <a:buFont typeface="Arial" panose="020B0604020202020204" pitchFamily="34" charset="0"/>
              <a:buChar char="•"/>
              <a:defRPr sz="7560" b="0" i="0" kern="1200" baseline="0">
                <a:solidFill>
                  <a:schemeClr val="tx1"/>
                </a:solidFill>
                <a:latin typeface="Montserrat Regular" panose="02000505000000020004" pitchFamily="2" charset="77"/>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b="0" i="0" kern="1200" baseline="0">
                <a:solidFill>
                  <a:schemeClr val="tx1"/>
                </a:solidFill>
                <a:latin typeface="Montserrat Regular" panose="02000505000000020004" pitchFamily="2" charset="77"/>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a:lstStyle>
          <a:p>
            <a:pPr marL="0" indent="0">
              <a:buNone/>
            </a:pPr>
            <a:r>
              <a:rPr lang="en-US" sz="1200" i="1" dirty="0">
                <a:solidFill>
                  <a:schemeClr val="tx2"/>
                </a:solidFill>
                <a:latin typeface="+mn-lt"/>
              </a:rPr>
              <a:t>Sample caption.</a:t>
            </a:r>
          </a:p>
        </p:txBody>
      </p:sp>
      <p:cxnSp>
        <p:nvCxnSpPr>
          <p:cNvPr id="128" name="Straight Connector 127">
            <a:extLst>
              <a:ext uri="{FF2B5EF4-FFF2-40B4-BE49-F238E27FC236}">
                <a16:creationId xmlns:a16="http://schemas.microsoft.com/office/drawing/2014/main" id="{CC893DA7-A781-6A46-915F-17503B937583}"/>
              </a:ext>
            </a:extLst>
          </p:cNvPr>
          <p:cNvCxnSpPr>
            <a:cxnSpLocks/>
          </p:cNvCxnSpPr>
          <p:nvPr/>
        </p:nvCxnSpPr>
        <p:spPr>
          <a:xfrm flipH="1" flipV="1">
            <a:off x="10953751" y="7484277"/>
            <a:ext cx="19049" cy="24062523"/>
          </a:xfrm>
          <a:prstGeom prst="line">
            <a:avLst/>
          </a:prstGeom>
          <a:ln cap="rnd">
            <a:solidFill>
              <a:schemeClr val="tx2">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17F98A22-74AE-CA43-8232-05635DED9037}"/>
              </a:ext>
            </a:extLst>
          </p:cNvPr>
          <p:cNvCxnSpPr>
            <a:cxnSpLocks/>
          </p:cNvCxnSpPr>
          <p:nvPr/>
        </p:nvCxnSpPr>
        <p:spPr>
          <a:xfrm flipH="1" flipV="1">
            <a:off x="21932410" y="10656620"/>
            <a:ext cx="10137" cy="10010314"/>
          </a:xfrm>
          <a:prstGeom prst="line">
            <a:avLst/>
          </a:prstGeom>
          <a:ln cap="rnd">
            <a:solidFill>
              <a:schemeClr val="tx2">
                <a:alpha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2229957"/>
      </p:ext>
    </p:extLst>
  </p:cSld>
  <p:clrMapOvr>
    <a:masterClrMapping/>
  </p:clrMapOvr>
</p:sld>
</file>

<file path=ppt/theme/theme1.xml><?xml version="1.0" encoding="utf-8"?>
<a:theme xmlns:a="http://schemas.openxmlformats.org/drawingml/2006/main" name="KGI Branded">
  <a:themeElements>
    <a:clrScheme name="KGI Branded">
      <a:dk1>
        <a:srgbClr val="333333"/>
      </a:dk1>
      <a:lt1>
        <a:srgbClr val="FFFFFF"/>
      </a:lt1>
      <a:dk2>
        <a:srgbClr val="7F7F7F"/>
      </a:dk2>
      <a:lt2>
        <a:srgbClr val="F7F7F7"/>
      </a:lt2>
      <a:accent1>
        <a:srgbClr val="12273A"/>
      </a:accent1>
      <a:accent2>
        <a:srgbClr val="008CA8"/>
      </a:accent2>
      <a:accent3>
        <a:srgbClr val="D9282F"/>
      </a:accent3>
      <a:accent4>
        <a:srgbClr val="7B5F6C"/>
      </a:accent4>
      <a:accent5>
        <a:srgbClr val="E2A8AD"/>
      </a:accent5>
      <a:accent6>
        <a:srgbClr val="00696F"/>
      </a:accent6>
      <a:hlink>
        <a:srgbClr val="003E61"/>
      </a:hlink>
      <a:folHlink>
        <a:srgbClr val="829299"/>
      </a:folHlink>
    </a:clrScheme>
    <a:fontScheme name="Montserrat-Roboto">
      <a:majorFont>
        <a:latin typeface="Montserra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GI Branded" id="{EC2056A7-15C4-FA45-A248-60497E8DB6AB}" vid="{4AA3731B-B640-E146-A285-4A78115FE0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KGI Branded</Template>
  <TotalTime>207</TotalTime>
  <Words>384</Words>
  <Application>Microsoft Macintosh PowerPoint</Application>
  <PresentationFormat>Custom</PresentationFormat>
  <Paragraphs>50</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Montserrat</vt:lpstr>
      <vt:lpstr>Montserrat Regular</vt:lpstr>
      <vt:lpstr>Roboto</vt:lpstr>
      <vt:lpstr>KGI Branded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KC Jones</dc:creator>
  <cp:lastModifiedBy>KC Jones</cp:lastModifiedBy>
  <cp:revision>27</cp:revision>
  <dcterms:created xsi:type="dcterms:W3CDTF">2018-06-06T21:35:48Z</dcterms:created>
  <dcterms:modified xsi:type="dcterms:W3CDTF">2019-09-24T20:50:05Z</dcterms:modified>
</cp:coreProperties>
</file>