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5"/>
    <p:restoredTop sz="94590"/>
  </p:normalViewPr>
  <p:slideViewPr>
    <p:cSldViewPr snapToGrid="0" snapToObjects="1">
      <p:cViewPr>
        <p:scale>
          <a:sx n="35" d="100"/>
          <a:sy n="35" d="100"/>
        </p:scale>
        <p:origin x="42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728-2F4D-8646-90797D11557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728-2F4D-8646-90797D11557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728-2F4D-8646-90797D115574}"/>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D4-434B-8A02-AD3E661382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D4-434B-8A02-AD3E661382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D4-434B-8A02-AD3E661382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D4-434B-8A02-AD3E661382A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EE0-524C-B607-27B79ECF50B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BA-0544-BE0A-80647B0287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BA-0544-BE0A-80647B0287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BA-0544-BE0A-80647B0287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BA-0544-BE0A-80647B0287D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EE0-524C-B607-27B79ECF50B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C103-9F4F-BAE5-0F1AB040DBAB}"/>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C103-9F4F-BAE5-0F1AB040DBAB}"/>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C3B-454C-B2A6-74643FD1BD8F}"/>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C3B-454C-B2A6-74643FD1BD8F}"/>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C3B-454C-B2A6-74643FD1BD8F}"/>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6/7/18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2247900" y="9731829"/>
            <a:ext cx="28407360" cy="1015663"/>
          </a:xfrm>
          <a:prstGeom prst="rect">
            <a:avLst/>
          </a:prstGeom>
          <a:noFill/>
        </p:spPr>
        <p:txBody>
          <a:bodyPr wrap="square" rtlCol="0">
            <a:spAutoFit/>
          </a:bodyPr>
          <a:lstStyle/>
          <a:p>
            <a:endParaRPr lang="en-US" sz="6000" dirty="0"/>
          </a:p>
        </p:txBody>
      </p:sp>
    </p:spTree>
    <p:extLst>
      <p:ext uri="{BB962C8B-B14F-4D97-AF65-F5344CB8AC3E}">
        <p14:creationId xmlns:p14="http://schemas.microsoft.com/office/powerpoint/2010/main" val="35380195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EEC464-EBEF-F842-917C-E7D6C2D21CDA}"/>
              </a:ext>
            </a:extLst>
          </p:cNvPr>
          <p:cNvSpPr/>
          <p:nvPr/>
        </p:nvSpPr>
        <p:spPr>
          <a:xfrm>
            <a:off x="0" y="0"/>
            <a:ext cx="32918400" cy="4567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97"/>
          </a:p>
        </p:txBody>
      </p:sp>
      <p:cxnSp>
        <p:nvCxnSpPr>
          <p:cNvPr id="14" name="Straight Connector 13">
            <a:extLst>
              <a:ext uri="{FF2B5EF4-FFF2-40B4-BE49-F238E27FC236}">
                <a16:creationId xmlns:a16="http://schemas.microsoft.com/office/drawing/2014/main" id="{8800779A-AB70-224E-A931-C5A1F2DB4D69}"/>
              </a:ext>
            </a:extLst>
          </p:cNvPr>
          <p:cNvCxnSpPr>
            <a:cxnSpLocks/>
          </p:cNvCxnSpPr>
          <p:nvPr/>
        </p:nvCxnSpPr>
        <p:spPr>
          <a:xfrm>
            <a:off x="0" y="4672070"/>
            <a:ext cx="329184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E1680949-4720-D64C-B670-0911B28DED4F}"/>
              </a:ext>
            </a:extLst>
          </p:cNvPr>
          <p:cNvCxnSpPr>
            <a:cxnSpLocks/>
          </p:cNvCxnSpPr>
          <p:nvPr/>
        </p:nvCxnSpPr>
        <p:spPr>
          <a:xfrm>
            <a:off x="0" y="4839082"/>
            <a:ext cx="32918400" cy="0"/>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13" name="Picture 12">
            <a:extLst>
              <a:ext uri="{FF2B5EF4-FFF2-40B4-BE49-F238E27FC236}">
                <a16:creationId xmlns:a16="http://schemas.microsoft.com/office/drawing/2014/main" id="{B5CCA61A-CF82-624F-8064-5449E46C3C41}"/>
              </a:ext>
            </a:extLst>
          </p:cNvPr>
          <p:cNvPicPr>
            <a:picLocks noChangeAspect="1"/>
          </p:cNvPicPr>
          <p:nvPr userDrawn="1"/>
        </p:nvPicPr>
        <p:blipFill>
          <a:blip r:embed="rId4"/>
          <a:stretch>
            <a:fillRect/>
          </a:stretch>
        </p:blipFill>
        <p:spPr>
          <a:xfrm>
            <a:off x="2263140" y="1432048"/>
            <a:ext cx="6773284" cy="1703461"/>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468880" rtl="0" eaLnBrk="1" latinLnBrk="0" hangingPunct="1">
        <a:lnSpc>
          <a:spcPct val="90000"/>
        </a:lnSpc>
        <a:spcBef>
          <a:spcPct val="0"/>
        </a:spcBef>
        <a:buNone/>
        <a:defRPr sz="11880" b="0" i="0" kern="1200">
          <a:solidFill>
            <a:schemeClr val="accent2"/>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19320" userDrawn="1">
          <p15:clr>
            <a:srgbClr val="F26B43"/>
          </p15:clr>
        </p15:guide>
        <p15:guide id="3" pos="1416" userDrawn="1">
          <p15:clr>
            <a:srgbClr val="F26B43"/>
          </p15:clr>
        </p15:guide>
        <p15:guide id="4" orient="horz" pos="7248" userDrawn="1">
          <p15:clr>
            <a:srgbClr val="F26B43"/>
          </p15:clr>
        </p15:guide>
        <p15:guide id="5" orient="horz" pos="26208" userDrawn="1">
          <p15:clr>
            <a:srgbClr val="F26B43"/>
          </p15:clr>
        </p15:guide>
        <p15:guide id="6" pos="7368" userDrawn="1">
          <p15:clr>
            <a:srgbClr val="F26B43"/>
          </p15:clr>
        </p15:guide>
        <p15:guide id="7" pos="133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F05CD06-78B1-3B43-B4C2-681EEF6D59EB}"/>
              </a:ext>
            </a:extLst>
          </p:cNvPr>
          <p:cNvCxnSpPr>
            <a:cxnSpLocks/>
          </p:cNvCxnSpPr>
          <p:nvPr/>
        </p:nvCxnSpPr>
        <p:spPr>
          <a:xfrm flipH="1" flipV="1">
            <a:off x="21175980" y="11506200"/>
            <a:ext cx="30480" cy="30099001"/>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EAFDF9-7E82-2A45-81B5-416A5059F165}"/>
              </a:ext>
            </a:extLst>
          </p:cNvPr>
          <p:cNvCxnSpPr>
            <a:cxnSpLocks/>
          </p:cNvCxnSpPr>
          <p:nvPr/>
        </p:nvCxnSpPr>
        <p:spPr>
          <a:xfrm flipH="1" flipV="1">
            <a:off x="11711940" y="11506200"/>
            <a:ext cx="30480" cy="30099001"/>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BAE7480-EBBB-704B-973D-FCAE13B32171}"/>
              </a:ext>
            </a:extLst>
          </p:cNvPr>
          <p:cNvSpPr>
            <a:spLocks noGrp="1"/>
          </p:cNvSpPr>
          <p:nvPr>
            <p:ph type="ctrTitle" idx="4294967295"/>
          </p:nvPr>
        </p:nvSpPr>
        <p:spPr>
          <a:xfrm>
            <a:off x="2690397" y="6560918"/>
            <a:ext cx="28392120" cy="1791260"/>
          </a:xfrm>
          <a:prstGeom prst="rect">
            <a:avLst/>
          </a:prstGeom>
        </p:spPr>
        <p:txBody>
          <a:bodyPr wrap="square" lIns="342900" tIns="228600" rIns="347472" bIns="228600">
            <a:spAutoFit/>
          </a:bodyPr>
          <a:lstStyle/>
          <a:p>
            <a:r>
              <a:rPr lang="en-US" sz="9600" dirty="0"/>
              <a:t>Academic Research Poster Template</a:t>
            </a:r>
          </a:p>
        </p:txBody>
      </p:sp>
      <p:sp>
        <p:nvSpPr>
          <p:cNvPr id="3" name="Subtitle 2">
            <a:extLst>
              <a:ext uri="{FF2B5EF4-FFF2-40B4-BE49-F238E27FC236}">
                <a16:creationId xmlns:a16="http://schemas.microsoft.com/office/drawing/2014/main" id="{35180709-6CB9-F845-9FF9-7EB516F9DFCE}"/>
              </a:ext>
            </a:extLst>
          </p:cNvPr>
          <p:cNvSpPr>
            <a:spLocks noGrp="1"/>
          </p:cNvSpPr>
          <p:nvPr>
            <p:ph type="subTitle" idx="4294967295"/>
          </p:nvPr>
        </p:nvSpPr>
        <p:spPr>
          <a:xfrm>
            <a:off x="2690397" y="8064862"/>
            <a:ext cx="28392120" cy="1292662"/>
          </a:xfrm>
          <a:prstGeom prst="rect">
            <a:avLst/>
          </a:prstGeom>
        </p:spPr>
        <p:txBody>
          <a:bodyPr wrap="square" lIns="342900" tIns="228600" rIns="347472" bIns="228600">
            <a:spAutoFit/>
          </a:bodyPr>
          <a:lstStyle/>
          <a:p>
            <a:pPr marL="0" indent="0">
              <a:buNone/>
            </a:pPr>
            <a:r>
              <a:rPr lang="en-US" sz="6000" dirty="0">
                <a:latin typeface="+mn-lt"/>
              </a:rPr>
              <a:t>Subtitle for Academic Research Poster (48x36 inches)</a:t>
            </a:r>
          </a:p>
        </p:txBody>
      </p:sp>
      <p:sp>
        <p:nvSpPr>
          <p:cNvPr id="4" name="Subtitle 2">
            <a:extLst>
              <a:ext uri="{FF2B5EF4-FFF2-40B4-BE49-F238E27FC236}">
                <a16:creationId xmlns:a16="http://schemas.microsoft.com/office/drawing/2014/main" id="{C00070EB-6C4E-FE47-9044-A20995495804}"/>
              </a:ext>
            </a:extLst>
          </p:cNvPr>
          <p:cNvSpPr txBox="1">
            <a:spLocks/>
          </p:cNvSpPr>
          <p:nvPr/>
        </p:nvSpPr>
        <p:spPr>
          <a:xfrm>
            <a:off x="2690397" y="9375765"/>
            <a:ext cx="28392120" cy="960263"/>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accent3"/>
                </a:solidFill>
                <a:latin typeface="+mn-lt"/>
              </a:rPr>
              <a:t>Your names and the names of the people who contributed to this presentation.</a:t>
            </a:r>
          </a:p>
        </p:txBody>
      </p:sp>
      <p:sp>
        <p:nvSpPr>
          <p:cNvPr id="17" name="TextBox 16">
            <a:extLst>
              <a:ext uri="{FF2B5EF4-FFF2-40B4-BE49-F238E27FC236}">
                <a16:creationId xmlns:a16="http://schemas.microsoft.com/office/drawing/2014/main" id="{4A5A9F53-72CA-BB4C-9109-0659EF26967C}"/>
              </a:ext>
            </a:extLst>
          </p:cNvPr>
          <p:cNvSpPr txBox="1"/>
          <p:nvPr/>
        </p:nvSpPr>
        <p:spPr>
          <a:xfrm>
            <a:off x="2690397" y="11506198"/>
            <a:ext cx="8495204" cy="1384995"/>
          </a:xfrm>
          <a:prstGeom prst="rect">
            <a:avLst/>
          </a:prstGeom>
          <a:noFill/>
        </p:spPr>
        <p:txBody>
          <a:bodyPr wrap="square" lIns="342900" tIns="228600" rIns="347472" bIns="228600" rtlCol="0">
            <a:spAutoFit/>
          </a:bodyPr>
          <a:lstStyle/>
          <a:p>
            <a:r>
              <a:rPr lang="en-US" sz="6000" b="1" dirty="0">
                <a:solidFill>
                  <a:schemeClr val="accent2"/>
                </a:solidFill>
              </a:rPr>
              <a:t>Introduction</a:t>
            </a:r>
          </a:p>
        </p:txBody>
      </p:sp>
      <p:sp>
        <p:nvSpPr>
          <p:cNvPr id="18" name="TextBox 17">
            <a:extLst>
              <a:ext uri="{FF2B5EF4-FFF2-40B4-BE49-F238E27FC236}">
                <a16:creationId xmlns:a16="http://schemas.microsoft.com/office/drawing/2014/main" id="{E0DCF765-0D01-354C-BD12-AB5A6758B8D9}"/>
              </a:ext>
            </a:extLst>
          </p:cNvPr>
          <p:cNvSpPr txBox="1"/>
          <p:nvPr/>
        </p:nvSpPr>
        <p:spPr>
          <a:xfrm>
            <a:off x="2690397" y="12858122"/>
            <a:ext cx="8669378" cy="4339650"/>
          </a:xfrm>
          <a:prstGeom prst="rect">
            <a:avLst/>
          </a:prstGeom>
          <a:noFill/>
        </p:spPr>
        <p:txBody>
          <a:bodyPr wrap="square" lIns="342900" tIns="228600" rIns="347472" bIns="228600" rtlCol="0">
            <a:spAutoFit/>
          </a:bodyPr>
          <a:lstStyle/>
          <a:p>
            <a:pPr>
              <a:spcBef>
                <a:spcPts val="1200"/>
              </a:spcBef>
              <a:spcAft>
                <a:spcPts val="1200"/>
              </a:spcAft>
            </a:pPr>
            <a:r>
              <a:rPr lang="en-US" sz="4200" dirty="0"/>
              <a:t>As part of the branding research that began in April 2017, survey results revealed a consensus that the current KGI logo ‚which includes the three nuclei‚ showed room for improvement.</a:t>
            </a:r>
          </a:p>
        </p:txBody>
      </p:sp>
      <p:sp>
        <p:nvSpPr>
          <p:cNvPr id="19" name="TextBox 18">
            <a:extLst>
              <a:ext uri="{FF2B5EF4-FFF2-40B4-BE49-F238E27FC236}">
                <a16:creationId xmlns:a16="http://schemas.microsoft.com/office/drawing/2014/main" id="{A6646517-8536-F54B-9F2B-5B9C6CC3EF90}"/>
              </a:ext>
            </a:extLst>
          </p:cNvPr>
          <p:cNvSpPr txBox="1"/>
          <p:nvPr/>
        </p:nvSpPr>
        <p:spPr>
          <a:xfrm>
            <a:off x="2690397" y="18446927"/>
            <a:ext cx="8597531" cy="7750375"/>
          </a:xfrm>
          <a:prstGeom prst="rect">
            <a:avLst/>
          </a:prstGeom>
          <a:noFill/>
        </p:spPr>
        <p:txBody>
          <a:bodyPr wrap="square" lIns="342900" tIns="228600" rIns="347472" bIns="228600" rtlCol="0">
            <a:spAutoFit/>
          </a:bodyPr>
          <a:lstStyle/>
          <a:p>
            <a:pPr>
              <a:spcBef>
                <a:spcPts val="1200"/>
              </a:spcBef>
              <a:spcAft>
                <a:spcPts val="1200"/>
              </a:spcAft>
            </a:pPr>
            <a:r>
              <a:rPr lang="en-US" sz="42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a:p>
            <a:pPr>
              <a:spcBef>
                <a:spcPts val="1200"/>
              </a:spcBef>
              <a:spcAft>
                <a:spcPts val="1200"/>
              </a:spcAft>
            </a:pPr>
            <a:endParaRPr lang="en-US" sz="4200" dirty="0"/>
          </a:p>
        </p:txBody>
      </p:sp>
      <p:sp>
        <p:nvSpPr>
          <p:cNvPr id="20" name="TextBox 19">
            <a:extLst>
              <a:ext uri="{FF2B5EF4-FFF2-40B4-BE49-F238E27FC236}">
                <a16:creationId xmlns:a16="http://schemas.microsoft.com/office/drawing/2014/main" id="{9B357D01-EE5E-3840-AD63-EE18AC92B3AB}"/>
              </a:ext>
            </a:extLst>
          </p:cNvPr>
          <p:cNvSpPr txBox="1"/>
          <p:nvPr/>
        </p:nvSpPr>
        <p:spPr>
          <a:xfrm>
            <a:off x="12109271" y="12858122"/>
            <a:ext cx="8699858" cy="5632311"/>
          </a:xfrm>
          <a:prstGeom prst="rect">
            <a:avLst/>
          </a:prstGeom>
          <a:noFill/>
        </p:spPr>
        <p:txBody>
          <a:bodyPr wrap="square" lIns="342900" tIns="228600" rIns="347472" bIns="228600" rtlCol="0">
            <a:spAutoFit/>
          </a:bodyPr>
          <a:lstStyle/>
          <a:p>
            <a:pPr>
              <a:spcBef>
                <a:spcPts val="1200"/>
              </a:spcBef>
              <a:spcAft>
                <a:spcPts val="1200"/>
              </a:spcAft>
            </a:pPr>
            <a:r>
              <a:rPr lang="en-US" sz="42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21" name="TextBox 20">
            <a:extLst>
              <a:ext uri="{FF2B5EF4-FFF2-40B4-BE49-F238E27FC236}">
                <a16:creationId xmlns:a16="http://schemas.microsoft.com/office/drawing/2014/main" id="{A2CD4102-5DC7-A64E-A04F-7AF1B9810D4A}"/>
              </a:ext>
            </a:extLst>
          </p:cNvPr>
          <p:cNvSpPr txBox="1"/>
          <p:nvPr/>
        </p:nvSpPr>
        <p:spPr>
          <a:xfrm>
            <a:off x="12128102" y="31077492"/>
            <a:ext cx="8783356" cy="3693319"/>
          </a:xfrm>
          <a:prstGeom prst="rect">
            <a:avLst/>
          </a:prstGeom>
          <a:noFill/>
        </p:spPr>
        <p:txBody>
          <a:bodyPr wrap="square" lIns="342900" tIns="228600" rIns="347472" bIns="228600" rtlCol="0">
            <a:spAutoFit/>
          </a:bodyPr>
          <a:lstStyle/>
          <a:p>
            <a:pPr>
              <a:spcBef>
                <a:spcPts val="1200"/>
              </a:spcBef>
              <a:spcAft>
                <a:spcPts val="1200"/>
              </a:spcAft>
            </a:pPr>
            <a:r>
              <a:rPr lang="en-US" sz="4200" dirty="0"/>
              <a:t>What does the KGI Hexagon represent? Connecting innovation and collaboration to create career pathways within applied life sciences and healthcare.</a:t>
            </a:r>
          </a:p>
        </p:txBody>
      </p:sp>
      <p:sp>
        <p:nvSpPr>
          <p:cNvPr id="22" name="TextBox 21">
            <a:extLst>
              <a:ext uri="{FF2B5EF4-FFF2-40B4-BE49-F238E27FC236}">
                <a16:creationId xmlns:a16="http://schemas.microsoft.com/office/drawing/2014/main" id="{C9E7FD1D-F043-8E48-8F32-D66600547016}"/>
              </a:ext>
            </a:extLst>
          </p:cNvPr>
          <p:cNvSpPr txBox="1"/>
          <p:nvPr/>
        </p:nvSpPr>
        <p:spPr>
          <a:xfrm>
            <a:off x="21489812" y="22618651"/>
            <a:ext cx="8783356" cy="11418510"/>
          </a:xfrm>
          <a:prstGeom prst="rect">
            <a:avLst/>
          </a:prstGeom>
          <a:noFill/>
        </p:spPr>
        <p:txBody>
          <a:bodyPr wrap="square" lIns="342900" tIns="228600" rIns="347472" bIns="228600" rtlCol="0">
            <a:spAutoFit/>
          </a:bodyPr>
          <a:lstStyle/>
          <a:p>
            <a:pPr>
              <a:spcBef>
                <a:spcPts val="1200"/>
              </a:spcBef>
              <a:spcAft>
                <a:spcPts val="1200"/>
              </a:spcAft>
            </a:pPr>
            <a:r>
              <a:rPr lang="en-US" sz="4200" dirty="0"/>
              <a:t>To learn more about the logo and brand identity, visit </a:t>
            </a:r>
            <a:r>
              <a:rPr lang="en-US" sz="4200" dirty="0" err="1">
                <a:solidFill>
                  <a:schemeClr val="accent2"/>
                </a:solidFill>
              </a:rPr>
              <a:t>brand.kgi.edu</a:t>
            </a:r>
            <a:r>
              <a:rPr lang="en-US" sz="4200" dirty="0"/>
              <a:t>. You can also read the attached FAQ to learn more about the timeline leading up to August.</a:t>
            </a:r>
          </a:p>
          <a:p>
            <a:pPr>
              <a:spcBef>
                <a:spcPts val="1200"/>
              </a:spcBef>
              <a:spcAft>
                <a:spcPts val="1200"/>
              </a:spcAft>
            </a:pPr>
            <a:r>
              <a:rPr lang="en-US" sz="42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1200"/>
              </a:spcBef>
              <a:spcAft>
                <a:spcPts val="1200"/>
              </a:spcAft>
            </a:pPr>
            <a:r>
              <a:rPr lang="en-US" sz="4200" dirty="0"/>
              <a:t>Questions or comments? Please email </a:t>
            </a:r>
            <a:r>
              <a:rPr lang="en-US" sz="4200" dirty="0" err="1">
                <a:solidFill>
                  <a:schemeClr val="accent2"/>
                </a:solidFill>
              </a:rPr>
              <a:t>brand@kgi.edu</a:t>
            </a:r>
            <a:r>
              <a:rPr lang="en-US" sz="4200" dirty="0"/>
              <a:t>.</a:t>
            </a:r>
          </a:p>
        </p:txBody>
      </p:sp>
      <p:sp>
        <p:nvSpPr>
          <p:cNvPr id="23" name="TextBox 22">
            <a:extLst>
              <a:ext uri="{FF2B5EF4-FFF2-40B4-BE49-F238E27FC236}">
                <a16:creationId xmlns:a16="http://schemas.microsoft.com/office/drawing/2014/main" id="{52FFFB02-BAC8-D648-94C6-7B3B436B3449}"/>
              </a:ext>
            </a:extLst>
          </p:cNvPr>
          <p:cNvSpPr txBox="1"/>
          <p:nvPr/>
        </p:nvSpPr>
        <p:spPr>
          <a:xfrm>
            <a:off x="2690397" y="17158391"/>
            <a:ext cx="8669376" cy="1384995"/>
          </a:xfrm>
          <a:prstGeom prst="rect">
            <a:avLst/>
          </a:prstGeom>
          <a:noFill/>
        </p:spPr>
        <p:txBody>
          <a:bodyPr wrap="square" lIns="342900" tIns="228600" rIns="347472" bIns="228600" rtlCol="0">
            <a:spAutoFit/>
          </a:bodyPr>
          <a:lstStyle/>
          <a:p>
            <a:r>
              <a:rPr lang="en-US" sz="6000" b="1" dirty="0">
                <a:solidFill>
                  <a:schemeClr val="accent2"/>
                </a:solidFill>
              </a:rPr>
              <a:t>Paragraph Head</a:t>
            </a:r>
          </a:p>
        </p:txBody>
      </p:sp>
      <p:sp>
        <p:nvSpPr>
          <p:cNvPr id="24" name="TextBox 23">
            <a:extLst>
              <a:ext uri="{FF2B5EF4-FFF2-40B4-BE49-F238E27FC236}">
                <a16:creationId xmlns:a16="http://schemas.microsoft.com/office/drawing/2014/main" id="{C6E078A4-5A2C-5B42-8E8B-0472DA8D4BA6}"/>
              </a:ext>
            </a:extLst>
          </p:cNvPr>
          <p:cNvSpPr txBox="1"/>
          <p:nvPr/>
        </p:nvSpPr>
        <p:spPr>
          <a:xfrm>
            <a:off x="2690397" y="25843574"/>
            <a:ext cx="8495205" cy="1107996"/>
          </a:xfrm>
          <a:prstGeom prst="rect">
            <a:avLst/>
          </a:prstGeom>
          <a:noFill/>
        </p:spPr>
        <p:txBody>
          <a:bodyPr wrap="square" lIns="342900" tIns="228600" rIns="347472" bIns="228600" rtlCol="0">
            <a:spAutoFit/>
          </a:bodyPr>
          <a:lstStyle/>
          <a:p>
            <a:r>
              <a:rPr lang="en-US" sz="4200" b="1" dirty="0">
                <a:solidFill>
                  <a:schemeClr val="accent2"/>
                </a:solidFill>
              </a:rPr>
              <a:t>Paragraph Subheads</a:t>
            </a:r>
          </a:p>
        </p:txBody>
      </p:sp>
      <p:sp>
        <p:nvSpPr>
          <p:cNvPr id="25" name="TextBox 24">
            <a:extLst>
              <a:ext uri="{FF2B5EF4-FFF2-40B4-BE49-F238E27FC236}">
                <a16:creationId xmlns:a16="http://schemas.microsoft.com/office/drawing/2014/main" id="{E0DB8050-20B4-6541-81C7-EFBED68D5A1A}"/>
              </a:ext>
            </a:extLst>
          </p:cNvPr>
          <p:cNvSpPr txBox="1"/>
          <p:nvPr/>
        </p:nvSpPr>
        <p:spPr>
          <a:xfrm>
            <a:off x="2690397" y="26951570"/>
            <a:ext cx="8495205" cy="8494633"/>
          </a:xfrm>
          <a:prstGeom prst="rect">
            <a:avLst/>
          </a:prstGeom>
          <a:noFill/>
        </p:spPr>
        <p:txBody>
          <a:bodyPr wrap="square" lIns="342900" tIns="228600" rIns="347472" bIns="228600" rtlCol="0">
            <a:spAutoFit/>
          </a:bodyPr>
          <a:lstStyle/>
          <a:p>
            <a:pPr marL="571500" indent="-571500">
              <a:spcBef>
                <a:spcPts val="1200"/>
              </a:spcBef>
              <a:spcAft>
                <a:spcPts val="1200"/>
              </a:spcAft>
              <a:buClr>
                <a:schemeClr val="tx2"/>
              </a:buClr>
              <a:buFont typeface="Arial" panose="020B0604020202020204" pitchFamily="34" charset="0"/>
              <a:buChar char="•"/>
            </a:pPr>
            <a:r>
              <a:rPr lang="en-US" sz="4200" dirty="0"/>
              <a:t>Logo concepts </a:t>
            </a:r>
          </a:p>
          <a:p>
            <a:pPr marL="571500" indent="-571500">
              <a:spcBef>
                <a:spcPts val="1200"/>
              </a:spcBef>
              <a:spcAft>
                <a:spcPts val="1200"/>
              </a:spcAft>
              <a:buClr>
                <a:schemeClr val="tx2"/>
              </a:buClr>
              <a:buFont typeface="Arial" panose="020B0604020202020204" pitchFamily="34" charset="0"/>
              <a:buChar char="•"/>
            </a:pPr>
            <a:r>
              <a:rPr lang="en-US" sz="4200" dirty="0"/>
              <a:t>The KGI team hosted several town hall marketing sessions </a:t>
            </a:r>
          </a:p>
          <a:p>
            <a:pPr marL="571500" indent="-571500">
              <a:spcBef>
                <a:spcPts val="1200"/>
              </a:spcBef>
              <a:spcAft>
                <a:spcPts val="1200"/>
              </a:spcAft>
              <a:buClr>
                <a:schemeClr val="tx2"/>
              </a:buClr>
              <a:buFont typeface="Arial" panose="020B0604020202020204" pitchFamily="34" charset="0"/>
              <a:buChar char="•"/>
            </a:pPr>
            <a:r>
              <a:rPr lang="en-US" sz="4200" dirty="0"/>
              <a:t>Collecting surveys from prospective students and alumni.</a:t>
            </a:r>
          </a:p>
          <a:p>
            <a:pPr marL="571500" indent="-571500">
              <a:spcBef>
                <a:spcPts val="1200"/>
              </a:spcBef>
              <a:spcAft>
                <a:spcPts val="1200"/>
              </a:spcAft>
              <a:buClr>
                <a:schemeClr val="tx2"/>
              </a:buClr>
              <a:buFont typeface="Arial" panose="020B0604020202020204" pitchFamily="34" charset="0"/>
              <a:buChar char="•"/>
            </a:pPr>
            <a:r>
              <a:rPr lang="en-US" sz="4200" dirty="0"/>
              <a:t>In total, 19 logo concepts were considered and feedback was collected from September through December.</a:t>
            </a:r>
          </a:p>
        </p:txBody>
      </p:sp>
      <p:sp>
        <p:nvSpPr>
          <p:cNvPr id="27" name="Subtitle 2">
            <a:extLst>
              <a:ext uri="{FF2B5EF4-FFF2-40B4-BE49-F238E27FC236}">
                <a16:creationId xmlns:a16="http://schemas.microsoft.com/office/drawing/2014/main" id="{E662AECA-1809-5A4A-AA01-5BEE1C13FFE2}"/>
              </a:ext>
            </a:extLst>
          </p:cNvPr>
          <p:cNvSpPr txBox="1">
            <a:spLocks/>
          </p:cNvSpPr>
          <p:nvPr/>
        </p:nvSpPr>
        <p:spPr>
          <a:xfrm>
            <a:off x="2747556" y="40857252"/>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i="1" dirty="0">
                <a:solidFill>
                  <a:schemeClr val="tx2"/>
                </a:solidFill>
              </a:rPr>
              <a:t>Sample caption.</a:t>
            </a:r>
          </a:p>
        </p:txBody>
      </p:sp>
      <p:sp>
        <p:nvSpPr>
          <p:cNvPr id="28" name="TextBox 27">
            <a:extLst>
              <a:ext uri="{FF2B5EF4-FFF2-40B4-BE49-F238E27FC236}">
                <a16:creationId xmlns:a16="http://schemas.microsoft.com/office/drawing/2014/main" id="{5539759C-EE24-B847-89C0-8CC68BED7554}"/>
              </a:ext>
            </a:extLst>
          </p:cNvPr>
          <p:cNvSpPr txBox="1"/>
          <p:nvPr/>
        </p:nvSpPr>
        <p:spPr>
          <a:xfrm>
            <a:off x="12109271" y="11506198"/>
            <a:ext cx="8567051" cy="1384995"/>
          </a:xfrm>
          <a:prstGeom prst="rect">
            <a:avLst/>
          </a:prstGeom>
          <a:noFill/>
        </p:spPr>
        <p:txBody>
          <a:bodyPr wrap="square" lIns="342900" tIns="228600" rIns="347472" bIns="228600" rtlCol="0">
            <a:spAutoFit/>
          </a:bodyPr>
          <a:lstStyle/>
          <a:p>
            <a:r>
              <a:rPr lang="en-US" sz="6000" b="1" dirty="0">
                <a:solidFill>
                  <a:schemeClr val="accent2"/>
                </a:solidFill>
              </a:rPr>
              <a:t>Paragraph Head</a:t>
            </a:r>
          </a:p>
        </p:txBody>
      </p:sp>
      <p:graphicFrame>
        <p:nvGraphicFramePr>
          <p:cNvPr id="29" name="Chart 28">
            <a:extLst>
              <a:ext uri="{FF2B5EF4-FFF2-40B4-BE49-F238E27FC236}">
                <a16:creationId xmlns:a16="http://schemas.microsoft.com/office/drawing/2014/main" id="{5349C82F-B58D-4643-80DF-0A6E0B52DAA4}"/>
              </a:ext>
            </a:extLst>
          </p:cNvPr>
          <p:cNvGraphicFramePr/>
          <p:nvPr>
            <p:extLst>
              <p:ext uri="{D42A27DB-BD31-4B8C-83A1-F6EECF244321}">
                <p14:modId xmlns:p14="http://schemas.microsoft.com/office/powerpoint/2010/main" val="296726812"/>
              </p:ext>
            </p:extLst>
          </p:nvPr>
        </p:nvGraphicFramePr>
        <p:xfrm>
          <a:off x="12211598" y="18581913"/>
          <a:ext cx="8699860" cy="5799906"/>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9">
            <a:extLst>
              <a:ext uri="{FF2B5EF4-FFF2-40B4-BE49-F238E27FC236}">
                <a16:creationId xmlns:a16="http://schemas.microsoft.com/office/drawing/2014/main" id="{29183012-1A40-FF4F-82E7-E8B80E3572D1}"/>
              </a:ext>
            </a:extLst>
          </p:cNvPr>
          <p:cNvGrpSpPr/>
          <p:nvPr/>
        </p:nvGrpSpPr>
        <p:grpSpPr>
          <a:xfrm>
            <a:off x="11908974" y="24920070"/>
            <a:ext cx="9305108" cy="4029688"/>
            <a:chOff x="11908974" y="24920070"/>
            <a:chExt cx="9305108" cy="4029688"/>
          </a:xfrm>
        </p:grpSpPr>
        <p:cxnSp>
          <p:nvCxnSpPr>
            <p:cNvPr id="33" name="Straight Connector 32">
              <a:extLst>
                <a:ext uri="{FF2B5EF4-FFF2-40B4-BE49-F238E27FC236}">
                  <a16:creationId xmlns:a16="http://schemas.microsoft.com/office/drawing/2014/main" id="{18E6E8C1-6D64-6342-8633-6FB47E86A7EB}"/>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8B6C4AF-0885-7D4F-8194-382F2FF63111}"/>
                </a:ext>
              </a:extLst>
            </p:cNvPr>
            <p:cNvGrpSpPr/>
            <p:nvPr/>
          </p:nvGrpSpPr>
          <p:grpSpPr>
            <a:xfrm>
              <a:off x="11908974" y="25458321"/>
              <a:ext cx="9305108" cy="2953186"/>
              <a:chOff x="11739153" y="25372641"/>
              <a:chExt cx="9305108" cy="2953186"/>
            </a:xfrm>
          </p:grpSpPr>
          <p:graphicFrame>
            <p:nvGraphicFramePr>
              <p:cNvPr id="30" name="Chart 29">
                <a:extLst>
                  <a:ext uri="{FF2B5EF4-FFF2-40B4-BE49-F238E27FC236}">
                    <a16:creationId xmlns:a16="http://schemas.microsoft.com/office/drawing/2014/main" id="{FC9FED30-7DED-1C4F-8CF8-B518361F6797}"/>
                  </a:ext>
                </a:extLst>
              </p:cNvPr>
              <p:cNvGraphicFramePr/>
              <p:nvPr>
                <p:extLst>
                  <p:ext uri="{D42A27DB-BD31-4B8C-83A1-F6EECF244321}">
                    <p14:modId xmlns:p14="http://schemas.microsoft.com/office/powerpoint/2010/main" val="2171822377"/>
                  </p:ext>
                </p:extLst>
              </p:nvPr>
            </p:nvGraphicFramePr>
            <p:xfrm>
              <a:off x="11739153" y="25372641"/>
              <a:ext cx="4429779" cy="2953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BFF98A8F-F0F5-7A40-BD92-D427CC2B76DB}"/>
                  </a:ext>
                </a:extLst>
              </p:cNvPr>
              <p:cNvGraphicFramePr/>
              <p:nvPr>
                <p:extLst>
                  <p:ext uri="{D42A27DB-BD31-4B8C-83A1-F6EECF244321}">
                    <p14:modId xmlns:p14="http://schemas.microsoft.com/office/powerpoint/2010/main" val="956508213"/>
                  </p:ext>
                </p:extLst>
              </p:nvPr>
            </p:nvGraphicFramePr>
            <p:xfrm>
              <a:off x="16614482" y="25372641"/>
              <a:ext cx="4429779" cy="2953186"/>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Straight Connector 33">
                <a:extLst>
                  <a:ext uri="{FF2B5EF4-FFF2-40B4-BE49-F238E27FC236}">
                    <a16:creationId xmlns:a16="http://schemas.microsoft.com/office/drawing/2014/main" id="{BA5A71EF-F872-1D4B-94A9-F9090071E49F}"/>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93C56B09-110D-8C4F-A601-0B19E7FC0B9B}"/>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9" name="Chart 38">
            <a:extLst>
              <a:ext uri="{FF2B5EF4-FFF2-40B4-BE49-F238E27FC236}">
                <a16:creationId xmlns:a16="http://schemas.microsoft.com/office/drawing/2014/main" id="{695344D2-6E01-C845-B45D-8D54B4D3647F}"/>
              </a:ext>
            </a:extLst>
          </p:cNvPr>
          <p:cNvGraphicFramePr/>
          <p:nvPr>
            <p:extLst>
              <p:ext uri="{D42A27DB-BD31-4B8C-83A1-F6EECF244321}">
                <p14:modId xmlns:p14="http://schemas.microsoft.com/office/powerpoint/2010/main" val="1575224718"/>
              </p:ext>
            </p:extLst>
          </p:nvPr>
        </p:nvGraphicFramePr>
        <p:xfrm>
          <a:off x="12268760" y="35281144"/>
          <a:ext cx="8585536" cy="5723691"/>
        </p:xfrm>
        <a:graphic>
          <a:graphicData uri="http://schemas.openxmlformats.org/drawingml/2006/chart">
            <c:chart xmlns:c="http://schemas.openxmlformats.org/drawingml/2006/chart" xmlns:r="http://schemas.openxmlformats.org/officeDocument/2006/relationships" r:id="rId6"/>
          </a:graphicData>
        </a:graphic>
      </p:graphicFrame>
      <p:sp>
        <p:nvSpPr>
          <p:cNvPr id="41" name="TextBox 40">
            <a:extLst>
              <a:ext uri="{FF2B5EF4-FFF2-40B4-BE49-F238E27FC236}">
                <a16:creationId xmlns:a16="http://schemas.microsoft.com/office/drawing/2014/main" id="{EE80CE24-E75A-754B-9033-957AEE1A94B2}"/>
              </a:ext>
            </a:extLst>
          </p:cNvPr>
          <p:cNvSpPr txBox="1"/>
          <p:nvPr/>
        </p:nvSpPr>
        <p:spPr>
          <a:xfrm>
            <a:off x="12211597" y="29969496"/>
            <a:ext cx="8495205" cy="1107996"/>
          </a:xfrm>
          <a:prstGeom prst="rect">
            <a:avLst/>
          </a:prstGeom>
          <a:noFill/>
        </p:spPr>
        <p:txBody>
          <a:bodyPr wrap="square" lIns="342900" tIns="228600" rIns="347472" bIns="228600" rtlCol="0">
            <a:spAutoFit/>
          </a:bodyPr>
          <a:lstStyle/>
          <a:p>
            <a:r>
              <a:rPr lang="en-US" sz="4200" b="1" dirty="0">
                <a:solidFill>
                  <a:schemeClr val="accent2"/>
                </a:solidFill>
              </a:rPr>
              <a:t>Paragraph Subheads</a:t>
            </a:r>
          </a:p>
        </p:txBody>
      </p:sp>
      <p:sp>
        <p:nvSpPr>
          <p:cNvPr id="43" name="TextBox 42">
            <a:extLst>
              <a:ext uri="{FF2B5EF4-FFF2-40B4-BE49-F238E27FC236}">
                <a16:creationId xmlns:a16="http://schemas.microsoft.com/office/drawing/2014/main" id="{201D9B3E-40C7-DE4B-8F7C-A6F9B59A7D3C}"/>
              </a:ext>
            </a:extLst>
          </p:cNvPr>
          <p:cNvSpPr txBox="1"/>
          <p:nvPr/>
        </p:nvSpPr>
        <p:spPr>
          <a:xfrm>
            <a:off x="21573311" y="11506198"/>
            <a:ext cx="8669379" cy="1384995"/>
          </a:xfrm>
          <a:prstGeom prst="rect">
            <a:avLst/>
          </a:prstGeom>
          <a:noFill/>
        </p:spPr>
        <p:txBody>
          <a:bodyPr wrap="square" lIns="342900" tIns="228600" rIns="347472" bIns="228600" rtlCol="0">
            <a:spAutoFit/>
          </a:bodyPr>
          <a:lstStyle/>
          <a:p>
            <a:r>
              <a:rPr lang="en-US" sz="6000" b="1" dirty="0">
                <a:solidFill>
                  <a:schemeClr val="accent2"/>
                </a:solidFill>
              </a:rPr>
              <a:t>Paragraph Head</a:t>
            </a:r>
          </a:p>
        </p:txBody>
      </p:sp>
      <p:sp>
        <p:nvSpPr>
          <p:cNvPr id="44" name="TextBox 43">
            <a:extLst>
              <a:ext uri="{FF2B5EF4-FFF2-40B4-BE49-F238E27FC236}">
                <a16:creationId xmlns:a16="http://schemas.microsoft.com/office/drawing/2014/main" id="{E538CB6B-6D21-0C40-989C-A15CBF8F25B2}"/>
              </a:ext>
            </a:extLst>
          </p:cNvPr>
          <p:cNvSpPr txBox="1"/>
          <p:nvPr/>
        </p:nvSpPr>
        <p:spPr>
          <a:xfrm>
            <a:off x="21489813" y="12858122"/>
            <a:ext cx="8783356" cy="4339650"/>
          </a:xfrm>
          <a:prstGeom prst="rect">
            <a:avLst/>
          </a:prstGeom>
          <a:noFill/>
        </p:spPr>
        <p:txBody>
          <a:bodyPr wrap="square" lIns="342900" tIns="228600" rIns="347472" bIns="228600" rtlCol="0">
            <a:spAutoFit/>
          </a:bodyPr>
          <a:lstStyle/>
          <a:p>
            <a:pPr>
              <a:spcBef>
                <a:spcPts val="1200"/>
              </a:spcBef>
              <a:spcAft>
                <a:spcPts val="1200"/>
              </a:spcAft>
            </a:pPr>
            <a:r>
              <a:rPr lang="en-US" sz="4200" dirty="0"/>
              <a:t>Based on feedback through the process, navy is replacing teal as the primary color for the new logo. The combination of navy, aqua, and red produces a strong visual contrast.</a:t>
            </a:r>
          </a:p>
        </p:txBody>
      </p:sp>
      <p:graphicFrame>
        <p:nvGraphicFramePr>
          <p:cNvPr id="46" name="Table 45">
            <a:extLst>
              <a:ext uri="{FF2B5EF4-FFF2-40B4-BE49-F238E27FC236}">
                <a16:creationId xmlns:a16="http://schemas.microsoft.com/office/drawing/2014/main" id="{16D48281-B44F-6146-A06B-B7AA25C98666}"/>
              </a:ext>
            </a:extLst>
          </p:cNvPr>
          <p:cNvGraphicFramePr>
            <a:graphicFrameLocks noGrp="1"/>
          </p:cNvGraphicFramePr>
          <p:nvPr>
            <p:extLst>
              <p:ext uri="{D42A27DB-BD31-4B8C-83A1-F6EECF244321}">
                <p14:modId xmlns:p14="http://schemas.microsoft.com/office/powerpoint/2010/main" val="4193801217"/>
              </p:ext>
            </p:extLst>
          </p:nvPr>
        </p:nvGraphicFramePr>
        <p:xfrm>
          <a:off x="21603788" y="18056243"/>
          <a:ext cx="8638904" cy="2497553"/>
        </p:xfrm>
        <a:graphic>
          <a:graphicData uri="http://schemas.openxmlformats.org/drawingml/2006/table">
            <a:tbl>
              <a:tblPr firstRow="1" bandRow="1">
                <a:tableStyleId>{5C22544A-7EE6-4342-B048-85BDC9FD1C3A}</a:tableStyleId>
              </a:tblPr>
              <a:tblGrid>
                <a:gridCol w="2159726">
                  <a:extLst>
                    <a:ext uri="{9D8B030D-6E8A-4147-A177-3AD203B41FA5}">
                      <a16:colId xmlns:a16="http://schemas.microsoft.com/office/drawing/2014/main" val="949716207"/>
                    </a:ext>
                  </a:extLst>
                </a:gridCol>
                <a:gridCol w="2159726">
                  <a:extLst>
                    <a:ext uri="{9D8B030D-6E8A-4147-A177-3AD203B41FA5}">
                      <a16:colId xmlns:a16="http://schemas.microsoft.com/office/drawing/2014/main" val="44392023"/>
                    </a:ext>
                  </a:extLst>
                </a:gridCol>
                <a:gridCol w="2159726">
                  <a:extLst>
                    <a:ext uri="{9D8B030D-6E8A-4147-A177-3AD203B41FA5}">
                      <a16:colId xmlns:a16="http://schemas.microsoft.com/office/drawing/2014/main" val="3863474445"/>
                    </a:ext>
                  </a:extLst>
                </a:gridCol>
                <a:gridCol w="2159726">
                  <a:extLst>
                    <a:ext uri="{9D8B030D-6E8A-4147-A177-3AD203B41FA5}">
                      <a16:colId xmlns:a16="http://schemas.microsoft.com/office/drawing/2014/main" val="3973965750"/>
                    </a:ext>
                  </a:extLst>
                </a:gridCol>
              </a:tblGrid>
              <a:tr h="612648">
                <a:tc gridSpan="4">
                  <a:txBody>
                    <a:bodyPr/>
                    <a:lstStyle/>
                    <a:p>
                      <a:pPr algn="ctr"/>
                      <a:r>
                        <a:rPr lang="en-US" sz="2200" dirty="0"/>
                        <a:t>Table Head</a:t>
                      </a:r>
                    </a:p>
                  </a:txBody>
                  <a:tcPr marL="137160" marR="137160" marT="137160" marB="137160"/>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376981">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extLst>
                  <a:ext uri="{0D108BD9-81ED-4DB2-BD59-A6C34878D82A}">
                    <a16:rowId xmlns:a16="http://schemas.microsoft.com/office/drawing/2014/main" val="2932715204"/>
                  </a:ext>
                </a:extLst>
              </a:tr>
              <a:tr h="376981">
                <a:tc>
                  <a:txBody>
                    <a:bodyPr/>
                    <a:lstStyle/>
                    <a:p>
                      <a:pPr algn="r"/>
                      <a:r>
                        <a:rPr lang="en-US" sz="1800" dirty="0">
                          <a:solidFill>
                            <a:schemeClr val="tx2"/>
                          </a:solidFill>
                        </a:rPr>
                        <a:t>0.00</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1800" dirty="0">
                          <a:solidFill>
                            <a:schemeClr val="tx2"/>
                          </a:solidFill>
                        </a:rPr>
                        <a:t>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800" dirty="0">
                          <a:solidFill>
                            <a:schemeClr val="tx2"/>
                          </a:solidFill>
                        </a:rPr>
                        <a:t>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800" dirty="0">
                          <a:solidFill>
                            <a:schemeClr val="tx2"/>
                          </a:solidFill>
                        </a:rPr>
                        <a:t>0.00</a:t>
                      </a:r>
                    </a:p>
                  </a:txBody>
                  <a:tcPr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376981">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extLst>
                  <a:ext uri="{0D108BD9-81ED-4DB2-BD59-A6C34878D82A}">
                    <a16:rowId xmlns:a16="http://schemas.microsoft.com/office/drawing/2014/main" val="2700507233"/>
                  </a:ext>
                </a:extLst>
              </a:tr>
              <a:tr h="376981">
                <a:tc>
                  <a:txBody>
                    <a:bodyPr/>
                    <a:lstStyle/>
                    <a:p>
                      <a:pPr algn="r"/>
                      <a:r>
                        <a:rPr lang="en-US" sz="1800" dirty="0">
                          <a:solidFill>
                            <a:schemeClr val="tx2"/>
                          </a:solidFill>
                        </a:rPr>
                        <a:t>0.00</a:t>
                      </a:r>
                    </a:p>
                  </a:txBody>
                  <a:tcPr anchor="ctr">
                    <a:solidFill>
                      <a:schemeClr val="bg1">
                        <a:lumMod val="85000"/>
                      </a:schemeClr>
                    </a:solidFill>
                  </a:tcPr>
                </a:tc>
                <a:tc>
                  <a:txBody>
                    <a:bodyPr/>
                    <a:lstStyle/>
                    <a:p>
                      <a:pPr algn="r"/>
                      <a:r>
                        <a:rPr lang="en-US" sz="1800" dirty="0">
                          <a:solidFill>
                            <a:schemeClr val="tx2"/>
                          </a:solidFill>
                        </a:rPr>
                        <a:t>0.00</a:t>
                      </a:r>
                    </a:p>
                  </a:txBody>
                  <a:tcPr anchor="ctr">
                    <a:solidFill>
                      <a:schemeClr val="bg1">
                        <a:lumMod val="85000"/>
                      </a:schemeClr>
                    </a:solidFill>
                  </a:tcPr>
                </a:tc>
                <a:tc>
                  <a:txBody>
                    <a:bodyPr/>
                    <a:lstStyle/>
                    <a:p>
                      <a:pPr algn="r"/>
                      <a:r>
                        <a:rPr lang="en-US" sz="1800" dirty="0">
                          <a:solidFill>
                            <a:schemeClr val="tx2"/>
                          </a:solidFill>
                        </a:rPr>
                        <a:t>0.00</a:t>
                      </a:r>
                    </a:p>
                  </a:txBody>
                  <a:tcPr anchor="ctr">
                    <a:solidFill>
                      <a:schemeClr val="bg1">
                        <a:lumMod val="85000"/>
                      </a:schemeClr>
                    </a:solidFill>
                  </a:tcPr>
                </a:tc>
                <a:tc>
                  <a:txBody>
                    <a:bodyPr/>
                    <a:lstStyle/>
                    <a:p>
                      <a:pPr algn="r"/>
                      <a:r>
                        <a:rPr lang="en-US" sz="1800" dirty="0">
                          <a:solidFill>
                            <a:schemeClr val="tx2"/>
                          </a:solidFill>
                        </a:rPr>
                        <a:t>0.00</a:t>
                      </a:r>
                    </a:p>
                  </a:txBody>
                  <a:tcPr anchor="ctr">
                    <a:solidFill>
                      <a:schemeClr val="bg1">
                        <a:lumMod val="85000"/>
                      </a:schemeClr>
                    </a:solidFill>
                  </a:tcPr>
                </a:tc>
                <a:extLst>
                  <a:ext uri="{0D108BD9-81ED-4DB2-BD59-A6C34878D82A}">
                    <a16:rowId xmlns:a16="http://schemas.microsoft.com/office/drawing/2014/main" val="2321742463"/>
                  </a:ext>
                </a:extLst>
              </a:tr>
              <a:tr h="376981">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47" name="Subtitle 2">
            <a:extLst>
              <a:ext uri="{FF2B5EF4-FFF2-40B4-BE49-F238E27FC236}">
                <a16:creationId xmlns:a16="http://schemas.microsoft.com/office/drawing/2014/main" id="{7FD41015-B39A-824A-B089-E443FBA3900B}"/>
              </a:ext>
            </a:extLst>
          </p:cNvPr>
          <p:cNvSpPr txBox="1">
            <a:spLocks/>
          </p:cNvSpPr>
          <p:nvPr/>
        </p:nvSpPr>
        <p:spPr>
          <a:xfrm>
            <a:off x="21492756" y="20710559"/>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Font typeface="Arial" panose="020B0604020202020204" pitchFamily="34" charset="0"/>
              <a:buNone/>
            </a:pPr>
            <a:r>
              <a:rPr lang="en-US" sz="2400" i="1" dirty="0">
                <a:solidFill>
                  <a:schemeClr val="tx2"/>
                </a:solidFill>
                <a:latin typeface="+mn-lt"/>
              </a:rPr>
              <a:t>Sample caption.</a:t>
            </a:r>
          </a:p>
        </p:txBody>
      </p:sp>
      <p:pic>
        <p:nvPicPr>
          <p:cNvPr id="49" name="Picture 48">
            <a:extLst>
              <a:ext uri="{FF2B5EF4-FFF2-40B4-BE49-F238E27FC236}">
                <a16:creationId xmlns:a16="http://schemas.microsoft.com/office/drawing/2014/main" id="{ACE08C6C-018A-0D4B-B1D5-8A5B3F0C4EAC}"/>
              </a:ext>
            </a:extLst>
          </p:cNvPr>
          <p:cNvPicPr>
            <a:picLocks noChangeAspect="1"/>
          </p:cNvPicPr>
          <p:nvPr/>
        </p:nvPicPr>
        <p:blipFill>
          <a:blip r:embed="rId7"/>
          <a:stretch>
            <a:fillRect/>
          </a:stretch>
        </p:blipFill>
        <p:spPr>
          <a:xfrm>
            <a:off x="21674170" y="34770811"/>
            <a:ext cx="8613686" cy="6145720"/>
          </a:xfrm>
          <a:prstGeom prst="rect">
            <a:avLst/>
          </a:prstGeom>
        </p:spPr>
      </p:pic>
      <p:sp>
        <p:nvSpPr>
          <p:cNvPr id="50" name="Subtitle 2">
            <a:extLst>
              <a:ext uri="{FF2B5EF4-FFF2-40B4-BE49-F238E27FC236}">
                <a16:creationId xmlns:a16="http://schemas.microsoft.com/office/drawing/2014/main" id="{E155F012-99AC-524E-8B28-489DC28C0B5E}"/>
              </a:ext>
            </a:extLst>
          </p:cNvPr>
          <p:cNvSpPr txBox="1">
            <a:spLocks/>
          </p:cNvSpPr>
          <p:nvPr/>
        </p:nvSpPr>
        <p:spPr>
          <a:xfrm>
            <a:off x="12608929" y="40857252"/>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i="1" dirty="0">
                <a:solidFill>
                  <a:schemeClr val="tx2"/>
                </a:solidFill>
              </a:rPr>
              <a:t>Sample caption.</a:t>
            </a:r>
          </a:p>
        </p:txBody>
      </p:sp>
      <p:sp>
        <p:nvSpPr>
          <p:cNvPr id="51" name="Subtitle 2">
            <a:extLst>
              <a:ext uri="{FF2B5EF4-FFF2-40B4-BE49-F238E27FC236}">
                <a16:creationId xmlns:a16="http://schemas.microsoft.com/office/drawing/2014/main" id="{12B2964A-14C5-784A-81CB-3244C547C759}"/>
              </a:ext>
            </a:extLst>
          </p:cNvPr>
          <p:cNvSpPr txBox="1">
            <a:spLocks/>
          </p:cNvSpPr>
          <p:nvPr/>
        </p:nvSpPr>
        <p:spPr>
          <a:xfrm>
            <a:off x="21609234" y="40857252"/>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i="1" dirty="0">
                <a:solidFill>
                  <a:schemeClr val="tx2"/>
                </a:solidFill>
              </a:rPr>
              <a:t>Sample caption.</a:t>
            </a:r>
          </a:p>
        </p:txBody>
      </p:sp>
      <p:graphicFrame>
        <p:nvGraphicFramePr>
          <p:cNvPr id="5" name="Chart 4">
            <a:extLst>
              <a:ext uri="{FF2B5EF4-FFF2-40B4-BE49-F238E27FC236}">
                <a16:creationId xmlns:a16="http://schemas.microsoft.com/office/drawing/2014/main" id="{B9F9D01C-2406-E54E-BD26-4D977400B8A7}"/>
              </a:ext>
            </a:extLst>
          </p:cNvPr>
          <p:cNvGraphicFramePr/>
          <p:nvPr>
            <p:extLst>
              <p:ext uri="{D42A27DB-BD31-4B8C-83A1-F6EECF244321}">
                <p14:modId xmlns:p14="http://schemas.microsoft.com/office/powerpoint/2010/main" val="1764967479"/>
              </p:ext>
            </p:extLst>
          </p:nvPr>
        </p:nvGraphicFramePr>
        <p:xfrm>
          <a:off x="2711635" y="35446203"/>
          <a:ext cx="8473966" cy="547032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 Branded" id="{EC2056A7-15C4-FA45-A248-60497E8DB6AB}" vid="{4AA3731B-B640-E146-A285-4A78115FE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165</TotalTime>
  <Words>409</Words>
  <Application>Microsoft Macintosh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Academic Research Poster Template</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 Jones</dc:creator>
  <cp:lastModifiedBy>KC Jones</cp:lastModifiedBy>
  <cp:revision>18</cp:revision>
  <dcterms:created xsi:type="dcterms:W3CDTF">2018-06-06T21:35:48Z</dcterms:created>
  <dcterms:modified xsi:type="dcterms:W3CDTF">2018-06-07T14:10:07Z</dcterms:modified>
</cp:coreProperties>
</file>