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4"/>
  </p:sldMasterIdLst>
  <p:notesMasterIdLst>
    <p:notesMasterId r:id="rId26"/>
  </p:notesMasterIdLst>
  <p:sldIdLst>
    <p:sldId id="468" r:id="rId5"/>
    <p:sldId id="456" r:id="rId6"/>
    <p:sldId id="457" r:id="rId7"/>
    <p:sldId id="458" r:id="rId8"/>
    <p:sldId id="337" r:id="rId9"/>
    <p:sldId id="338" r:id="rId10"/>
    <p:sldId id="45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460" r:id="rId23"/>
    <p:sldId id="461" r:id="rId24"/>
    <p:sldId id="351" r:id="rId2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  <p15:guide id="5" orient="horz" pos="3919" userDrawn="1">
          <p15:clr>
            <a:srgbClr val="A4A3A4"/>
          </p15:clr>
        </p15:guide>
        <p15:guide id="6" orient="horz" pos="740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B1B3B3"/>
    <a:srgbClr val="888B8D"/>
    <a:srgbClr val="63666A"/>
    <a:srgbClr val="F2B411"/>
    <a:srgbClr val="E87722"/>
    <a:srgbClr val="FFFFFF"/>
    <a:srgbClr val="55565A"/>
    <a:srgbClr val="A22B38"/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79C2F-206C-8D4D-8459-14FF05B04EFD}" v="7" dt="2020-10-21T14:57:00.341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84211" autoAdjust="0"/>
  </p:normalViewPr>
  <p:slideViewPr>
    <p:cSldViewPr snapToGrid="0">
      <p:cViewPr varScale="1">
        <p:scale>
          <a:sx n="85" d="100"/>
          <a:sy n="85" d="100"/>
        </p:scale>
        <p:origin x="200" y="464"/>
      </p:cViewPr>
      <p:guideLst>
        <p:guide orient="horz" pos="2880"/>
        <p:guide pos="5120"/>
        <p:guide orient="horz" pos="2160"/>
        <p:guide orient="horz" pos="695"/>
        <p:guide orient="horz" pos="3919"/>
        <p:guide orient="horz" pos="7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bell, Angie" userId="e473e67d-5dd4-46fd-b6d0-920a7d04de2b" providerId="ADAL" clId="{1E179C2F-206C-8D4D-8459-14FF05B04EFD}"/>
    <pc:docChg chg="undo custSel addSld delSld modSld">
      <pc:chgData name="Zebell, Angie" userId="e473e67d-5dd4-46fd-b6d0-920a7d04de2b" providerId="ADAL" clId="{1E179C2F-206C-8D4D-8459-14FF05B04EFD}" dt="2020-10-21T14:57:04.327" v="21"/>
      <pc:docMkLst>
        <pc:docMk/>
      </pc:docMkLst>
      <pc:sldChg chg="del">
        <pc:chgData name="Zebell, Angie" userId="e473e67d-5dd4-46fd-b6d0-920a7d04de2b" providerId="ADAL" clId="{1E179C2F-206C-8D4D-8459-14FF05B04EFD}" dt="2020-10-21T14:43:33.901" v="5" actId="2696"/>
        <pc:sldMkLst>
          <pc:docMk/>
          <pc:sldMk cId="996695543" sldId="333"/>
        </pc:sldMkLst>
      </pc:sldChg>
      <pc:sldChg chg="addSp delSp modSp add mod chgLayout">
        <pc:chgData name="Zebell, Angie" userId="e473e67d-5dd4-46fd-b6d0-920a7d04de2b" providerId="ADAL" clId="{1E179C2F-206C-8D4D-8459-14FF05B04EFD}" dt="2020-10-21T14:57:04.327" v="21"/>
        <pc:sldMkLst>
          <pc:docMk/>
          <pc:sldMk cId="2027650785" sldId="468"/>
        </pc:sldMkLst>
        <pc:spChg chg="add del mod">
          <ac:chgData name="Zebell, Angie" userId="e473e67d-5dd4-46fd-b6d0-920a7d04de2b" providerId="ADAL" clId="{1E179C2F-206C-8D4D-8459-14FF05B04EFD}" dt="2020-10-21T14:43:26.151" v="3" actId="6264"/>
          <ac:spMkLst>
            <pc:docMk/>
            <pc:sldMk cId="2027650785" sldId="468"/>
            <ac:spMk id="2" creationId="{54C144A1-CE9B-1244-99B6-BF5A87356140}"/>
          </ac:spMkLst>
        </pc:spChg>
        <pc:spChg chg="add del mod">
          <ac:chgData name="Zebell, Angie" userId="e473e67d-5dd4-46fd-b6d0-920a7d04de2b" providerId="ADAL" clId="{1E179C2F-206C-8D4D-8459-14FF05B04EFD}" dt="2020-10-21T14:43:26.151" v="3" actId="6264"/>
          <ac:spMkLst>
            <pc:docMk/>
            <pc:sldMk cId="2027650785" sldId="468"/>
            <ac:spMk id="3" creationId="{211BB225-FB74-0A40-BFDA-783EA51121AD}"/>
          </ac:spMkLst>
        </pc:spChg>
        <pc:spChg chg="del mod">
          <ac:chgData name="Zebell, Angie" userId="e473e67d-5dd4-46fd-b6d0-920a7d04de2b" providerId="ADAL" clId="{1E179C2F-206C-8D4D-8459-14FF05B04EFD}" dt="2020-10-21T14:43:26.151" v="3" actId="6264"/>
          <ac:spMkLst>
            <pc:docMk/>
            <pc:sldMk cId="2027650785" sldId="468"/>
            <ac:spMk id="4" creationId="{2234CE17-84A1-884E-A4EE-3387D8A5DC93}"/>
          </ac:spMkLst>
        </pc:spChg>
        <pc:spChg chg="add mod ord">
          <ac:chgData name="Zebell, Angie" userId="e473e67d-5dd4-46fd-b6d0-920a7d04de2b" providerId="ADAL" clId="{1E179C2F-206C-8D4D-8459-14FF05B04EFD}" dt="2020-10-21T14:46:25.353" v="14" actId="207"/>
          <ac:spMkLst>
            <pc:docMk/>
            <pc:sldMk cId="2027650785" sldId="468"/>
            <ac:spMk id="5" creationId="{16456546-E431-E449-97B8-8EC3FEDE6282}"/>
          </ac:spMkLst>
        </pc:spChg>
        <pc:spChg chg="add del mod">
          <ac:chgData name="Zebell, Angie" userId="e473e67d-5dd4-46fd-b6d0-920a7d04de2b" providerId="ADAL" clId="{1E179C2F-206C-8D4D-8459-14FF05B04EFD}" dt="2020-10-21T14:46:08.950" v="10"/>
          <ac:spMkLst>
            <pc:docMk/>
            <pc:sldMk cId="2027650785" sldId="468"/>
            <ac:spMk id="7" creationId="{75DB8FE7-796E-7C47-A6E3-CCE771E3EE53}"/>
          </ac:spMkLst>
        </pc:spChg>
        <pc:spChg chg="add del mod">
          <ac:chgData name="Zebell, Angie" userId="e473e67d-5dd4-46fd-b6d0-920a7d04de2b" providerId="ADAL" clId="{1E179C2F-206C-8D4D-8459-14FF05B04EFD}" dt="2020-10-21T14:57:04.327" v="21"/>
          <ac:spMkLst>
            <pc:docMk/>
            <pc:sldMk cId="2027650785" sldId="468"/>
            <ac:spMk id="12" creationId="{C8E4FA82-EA7E-344C-9CF1-9AEF4DB61DFB}"/>
          </ac:spMkLst>
        </pc:spChg>
        <pc:spChg chg="add del mod">
          <ac:chgData name="Zebell, Angie" userId="e473e67d-5dd4-46fd-b6d0-920a7d04de2b" providerId="ADAL" clId="{1E179C2F-206C-8D4D-8459-14FF05B04EFD}" dt="2020-10-21T14:46:52.563" v="17" actId="478"/>
          <ac:spMkLst>
            <pc:docMk/>
            <pc:sldMk cId="2027650785" sldId="468"/>
            <ac:spMk id="14" creationId="{5B0B8799-3AE1-8140-A0A1-99861AC86F3A}"/>
          </ac:spMkLst>
        </pc:spChg>
        <pc:spChg chg="mod ord">
          <ac:chgData name="Zebell, Angie" userId="e473e67d-5dd4-46fd-b6d0-920a7d04de2b" providerId="ADAL" clId="{1E179C2F-206C-8D4D-8459-14FF05B04EFD}" dt="2020-10-21T14:46:20.030" v="13" actId="207"/>
          <ac:spMkLst>
            <pc:docMk/>
            <pc:sldMk cId="2027650785" sldId="468"/>
            <ac:spMk id="7170" creationId="{00000000-0000-0000-0000-000000000000}"/>
          </ac:spMkLst>
        </pc:spChg>
        <pc:picChg chg="del mod ord modCrop">
          <ac:chgData name="Zebell, Angie" userId="e473e67d-5dd4-46fd-b6d0-920a7d04de2b" providerId="ADAL" clId="{1E179C2F-206C-8D4D-8459-14FF05B04EFD}" dt="2020-10-21T14:43:28.855" v="4" actId="478"/>
          <ac:picMkLst>
            <pc:docMk/>
            <pc:sldMk cId="2027650785" sldId="468"/>
            <ac:picMk id="8" creationId="{3B175913-D351-9448-AFF7-67A4BD345847}"/>
          </ac:picMkLst>
        </pc:picChg>
        <pc:picChg chg="add mod modCrop">
          <ac:chgData name="Zebell, Angie" userId="e473e67d-5dd4-46fd-b6d0-920a7d04de2b" providerId="ADAL" clId="{1E179C2F-206C-8D4D-8459-14FF05B04EFD}" dt="2020-10-21T14:47:01.153" v="18" actId="18131"/>
          <ac:picMkLst>
            <pc:docMk/>
            <pc:sldMk cId="2027650785" sldId="468"/>
            <ac:picMk id="10" creationId="{303C3F35-BB43-BF4D-8085-77BB90C54C59}"/>
          </ac:picMkLst>
        </pc:picChg>
        <pc:picChg chg="add del mod">
          <ac:chgData name="Zebell, Angie" userId="e473e67d-5dd4-46fd-b6d0-920a7d04de2b" providerId="ADAL" clId="{1E179C2F-206C-8D4D-8459-14FF05B04EFD}" dt="2020-10-21T14:45:23.728" v="9" actId="478"/>
          <ac:picMkLst>
            <pc:docMk/>
            <pc:sldMk cId="2027650785" sldId="468"/>
            <ac:picMk id="11" creationId="{110A1B2B-D24F-2947-865A-EFA45AD1E1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059E1-8A92-412E-9FFC-46DC2A12AD11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AA27-3892-4360-B986-D6B124C2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4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631CD9-B2CD-48CB-8839-7750522AC618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90399D-5316-4D36-9515-A73B448D17DF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C88ADE-FBED-44BB-94DD-551A37BED276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AA83B4-DACB-443D-B84D-D05A1A404444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BEC416-29D6-441D-8B0C-725ED11E3025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D09DC6-BF0E-46A4-A284-701D2DBA99B2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27CE3-308B-41F9-8070-DFF2D3ECBBBD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B53CE1-F990-46E3-A4BB-51E2BBA1214F}" type="slidenum">
              <a:rPr lang="en-US" altLang="en-US" sz="120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8796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9F84B1-7AB2-4D6B-A036-AA2316D0F835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6CF09-9E59-47E3-8E21-4369E3687EAA}" type="slidenum">
              <a:rPr lang="en-US" altLang="en-US" sz="12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7695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87A2FA-EB52-4DE9-A587-36E58727F611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49CA1E-3401-4FD0-B759-667BDFD21455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49CA1E-3401-4FD0-B759-667BDFD21455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3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49A3F6-494C-40E6-982B-2B65F4E53640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E60954-CC2A-4263-8E71-D9993DFB77BB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7F5950-4F23-4A48-8727-DB9E6B93E863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A66735-FD79-4FA3-BF94-4A14B7761949}" type="slidenum">
              <a:rPr lang="en-US" altLang="en-US">
                <a:solidFill>
                  <a:srgbClr val="646D72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646D72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BD61-4CE5-40D4-B1CB-1FF57CCCFBCF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162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8BD-D7FB-4E3E-90EF-007144DB44D2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36576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36293" y="1828798"/>
            <a:ext cx="36576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77285" y="1828798"/>
            <a:ext cx="36576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36293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77285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632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E6C-FBD7-4FEC-88AC-6DD45D05F377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1828802"/>
            <a:ext cx="54864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3712" y="1828798"/>
            <a:ext cx="54864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3712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41518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FFC-3C93-4109-8D9D-AF573C5DF365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24330" y="1828801"/>
            <a:ext cx="5571671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510971" y="4470401"/>
            <a:ext cx="3585028" cy="1435100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096000" y="1828801"/>
            <a:ext cx="5715000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26552" y="4470401"/>
            <a:ext cx="3584448" cy="1435100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92439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51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8479-2EAE-41AF-BE54-76A1CA9FF470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04322" y="3873724"/>
            <a:ext cx="2077359" cy="2031776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286399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985513" y="3873724"/>
            <a:ext cx="2077359" cy="2031776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067405" y="1835375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66519" y="3873724"/>
            <a:ext cx="2077359" cy="2031776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870C7-51DA-4C40-888B-8B285A0F75BB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378141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8802"/>
            <a:ext cx="2819400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02-E69A-4CD5-8D48-CC8F65126820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33751" y="1828802"/>
            <a:ext cx="2824163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57912" y="1826531"/>
            <a:ext cx="2821781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977313" y="1826531"/>
            <a:ext cx="2833688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2343" y="2971800"/>
            <a:ext cx="1461407" cy="1439408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6506" y="2971800"/>
            <a:ext cx="1461407" cy="1439408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518286" y="2971800"/>
            <a:ext cx="1461407" cy="1439408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349594" y="2971800"/>
            <a:ext cx="1461407" cy="1439408"/>
          </a:xfrm>
          <a:solidFill>
            <a:srgbClr val="A22B38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C153F-3CBA-4181-B037-6B310FABB90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80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DF21-236B-400B-B2FD-B20A011B391C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77123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039895" y="1826532"/>
            <a:ext cx="2240280" cy="19741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7302668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565441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7936" y="2700789"/>
            <a:ext cx="1116693" cy="1099883"/>
          </a:xfrm>
          <a:solidFill>
            <a:schemeClr val="tx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0710" y="2700789"/>
            <a:ext cx="1116693" cy="1099883"/>
          </a:xfrm>
          <a:solidFill>
            <a:schemeClr val="accent2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63483" y="2700789"/>
            <a:ext cx="1116693" cy="1099883"/>
          </a:xfrm>
          <a:solidFill>
            <a:schemeClr val="accent4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426256" y="2700789"/>
            <a:ext cx="1116693" cy="1099883"/>
          </a:xfrm>
          <a:solidFill>
            <a:schemeClr val="accent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662104" y="2700789"/>
            <a:ext cx="1116693" cy="1099883"/>
          </a:xfrm>
          <a:solidFill>
            <a:srgbClr val="A22B38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5E925-2FCB-43EF-8928-862B5DDB1D8D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03911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0B71-5783-41ED-85E5-20AE51DDC631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1970316"/>
          </a:xfrm>
          <a:solidFill>
            <a:schemeClr val="tx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1970316"/>
          </a:xfrm>
          <a:solidFill>
            <a:schemeClr val="accent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1970316"/>
          </a:xfrm>
          <a:solidFill>
            <a:schemeClr val="accent4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1970316"/>
          </a:xfrm>
          <a:solidFill>
            <a:schemeClr val="accent1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1970316"/>
          </a:xfrm>
          <a:solidFill>
            <a:srgbClr val="A22B38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5" y="3799113"/>
            <a:ext cx="2194563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7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13343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0197-DC79-40F6-A034-1C77D8C19DC1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697451" cy="1307592"/>
          </a:xfrm>
          <a:solidFill>
            <a:schemeClr val="tx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223757"/>
            <a:ext cx="1697451" cy="1307592"/>
          </a:xfrm>
          <a:solidFill>
            <a:schemeClr val="accent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586060"/>
            <a:ext cx="1697451" cy="1307592"/>
          </a:xfrm>
          <a:solidFill>
            <a:schemeClr val="accent4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318204" y="1861456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18204" y="3242808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318204" y="4624161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2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BF6D-0015-4AF8-90F0-421392C09253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700784" cy="987552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887905"/>
            <a:ext cx="1700784" cy="987552"/>
          </a:xfrm>
          <a:solidFill>
            <a:schemeClr val="accent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914355"/>
            <a:ext cx="1700784" cy="987552"/>
          </a:xfrm>
          <a:solidFill>
            <a:schemeClr val="accent4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79649" y="1861456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79649" y="2888303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83277" y="3914355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940803"/>
            <a:ext cx="1700784" cy="987552"/>
          </a:xfrm>
          <a:solidFill>
            <a:schemeClr val="accent1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83277" y="4940407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34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48C-0514-435A-B313-010CC0FBAB3C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2" y="1861456"/>
            <a:ext cx="1050471" cy="768096"/>
          </a:xfrm>
          <a:solidFill>
            <a:schemeClr val="tx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2" y="2681880"/>
            <a:ext cx="1050471" cy="768096"/>
          </a:xfrm>
          <a:solidFill>
            <a:schemeClr val="accent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3502304"/>
            <a:ext cx="1050471" cy="768096"/>
          </a:xfrm>
          <a:solidFill>
            <a:schemeClr val="accent4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9230" y="1861456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32858" y="2679568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2858" y="3497680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2" y="4322728"/>
            <a:ext cx="1050471" cy="768096"/>
          </a:xfrm>
          <a:solidFill>
            <a:schemeClr val="accent1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29230" y="4315792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2" y="5143151"/>
            <a:ext cx="1050471" cy="768096"/>
          </a:xfrm>
          <a:solidFill>
            <a:srgbClr val="A22B38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632858" y="5133905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66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1" y="1118283"/>
            <a:ext cx="11315700" cy="4074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75E0-2D33-424F-A056-77FBBA28CD90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DBE164D-CF6A-45E6-84A5-50CA85CE2912}" type="datetime1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13263" y="2975656"/>
            <a:ext cx="3165475" cy="609373"/>
          </a:xfrm>
        </p:spPr>
        <p:txBody>
          <a:bodyPr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[blank]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2E36E-0880-4ED1-941C-15199A0FA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Me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94CC-B592-44F3-8181-C62CCD2755B7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C29CE-FDE1-4EE7-87CF-02422434B872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E92DE-FB09-4887-9870-C8EA7C39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CC8E-C163-4D27-8E8B-087072A6A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6" y="2285999"/>
            <a:ext cx="5440691" cy="22860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BD86DE-B052-4C84-B1FC-31721329BA9B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5363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D98E-C66A-4542-9DB3-8EFA478A2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8354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2018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275741389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E72BA-48BB-D949-B687-1F086A0B9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05740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2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2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6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1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13EA-A309-490F-8C6C-296205F5EEF6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9353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E840-0300-4AE1-B20B-88AB559ACF68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95300" y="1118283"/>
            <a:ext cx="5502275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18283"/>
            <a:ext cx="5638800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</p:spTree>
    <p:extLst>
      <p:ext uri="{BB962C8B-B14F-4D97-AF65-F5344CB8AC3E}">
        <p14:creationId xmlns:p14="http://schemas.microsoft.com/office/powerpoint/2010/main" val="7074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1F84-BE14-40CA-9D55-7E32272D3F89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FEA6-5AC2-4CA6-B8DD-FA1EE8EDB8A5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66584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B7FD-35E8-4DD8-AF4B-EF43E5F32D2E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7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5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51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B99C12-BC4B-42D3-9852-1F9B4101E13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3684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004B96-D94C-4153-B36B-4355853060E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75761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3" y="3868739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</p:spTree>
    <p:extLst>
      <p:ext uri="{BB962C8B-B14F-4D97-AF65-F5344CB8AC3E}">
        <p14:creationId xmlns:p14="http://schemas.microsoft.com/office/powerpoint/2010/main" val="37750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FFB8-C578-4A32-9596-909E7A38810C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663575"/>
          </a:xfrm>
          <a:solidFill>
            <a:srgbClr val="A22B38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7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8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29471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3C29-1787-47E7-94CA-84721A204265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7432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6581" y="1828799"/>
            <a:ext cx="27432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863" y="1828799"/>
            <a:ext cx="27432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79143" y="1828799"/>
            <a:ext cx="274320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6581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86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7914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8056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4D087D-EF83-4A62-AD98-E31A422A942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5301" y="0"/>
            <a:ext cx="11315700" cy="10740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95301" y="1825625"/>
            <a:ext cx="11315700" cy="407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81000" y="738686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B7408-8B94-4FBF-A5D5-C0856A9CCA93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93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64900" y="6486983"/>
            <a:ext cx="542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2CE75-020D-45A1-B141-8BC43E0F6356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70631-2200-435E-8B78-C15380687CB2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69FDF-A621-430B-ADCC-6492A766DF3E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79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71" r:id="rId20"/>
    <p:sldLayoutId id="2147483872" r:id="rId21"/>
    <p:sldLayoutId id="2147483875" r:id="rId22"/>
    <p:sldLayoutId id="2147483877" r:id="rId23"/>
    <p:sldLayoutId id="2147483880" r:id="rId24"/>
    <p:sldLayoutId id="2147483881" r:id="rId25"/>
    <p:sldLayoutId id="2147483882" r:id="rId26"/>
    <p:sldLayoutId id="2147483883" r:id="rId2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rgbClr val="55565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800"/>
        </a:spcBef>
        <a:spcAft>
          <a:spcPts val="600"/>
        </a:spcAft>
        <a:buFont typeface="Arial" panose="020B0604020202020204" pitchFamily="34" charset="0"/>
        <a:buChar char="​"/>
        <a:defRPr sz="2267" kern="1200">
          <a:solidFill>
            <a:schemeClr val="tx2"/>
          </a:solidFill>
          <a:latin typeface="+mn-lt"/>
          <a:ea typeface="+mn-ea"/>
          <a:cs typeface="+mn-cs"/>
        </a:defRPr>
      </a:lvl1pPr>
      <a:lvl2pPr marL="230182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458777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2" pos="5088" userDrawn="1">
          <p15:clr>
            <a:srgbClr val="FDE53C"/>
          </p15:clr>
        </p15:guide>
        <p15:guide id="73" orient="horz" pos="4960" userDrawn="1">
          <p15:clr>
            <a:srgbClr val="F26B43"/>
          </p15:clr>
        </p15:guide>
        <p15:guide id="74" userDrawn="1">
          <p15:clr>
            <a:srgbClr val="F26B43"/>
          </p15:clr>
        </p15:guide>
        <p15:guide id="75" pos="9920" userDrawn="1">
          <p15:clr>
            <a:srgbClr val="F26B43"/>
          </p15:clr>
        </p15:guide>
        <p15:guide id="76" pos="352" userDrawn="1">
          <p15:clr>
            <a:srgbClr val="F26B43"/>
          </p15:clr>
        </p15:guide>
        <p15:guide id="77" orient="horz" pos="5440" userDrawn="1">
          <p15:clr>
            <a:srgbClr val="F26B43"/>
          </p15:clr>
        </p15:guide>
        <p15:guide id="78" pos="416" userDrawn="1">
          <p15:clr>
            <a:srgbClr val="F26B43"/>
          </p15:clr>
        </p15:guide>
        <p15:guide id="79" orient="horz" pos="320" userDrawn="1">
          <p15:clr>
            <a:srgbClr val="F26B43"/>
          </p15:clr>
        </p15:guide>
        <p15:guide id="80" orient="horz" pos="480" userDrawn="1">
          <p15:clr>
            <a:srgbClr val="F26B43"/>
          </p15:clr>
        </p15:guide>
        <p15:guide id="81" orient="horz" pos="928" userDrawn="1">
          <p15:clr>
            <a:srgbClr val="F26B43"/>
          </p15:clr>
        </p15:guide>
        <p15:guide id="82" orient="horz" pos="3296" userDrawn="1">
          <p15:clr>
            <a:srgbClr val="F26B43"/>
          </p15:clr>
        </p15:guide>
        <p15:guide id="83" orient="horz" pos="5632" userDrawn="1">
          <p15:clr>
            <a:srgbClr val="F26B43"/>
          </p15:clr>
        </p15:guide>
        <p15:guide id="84" pos="9856" userDrawn="1">
          <p15:clr>
            <a:srgbClr val="F26B43"/>
          </p15:clr>
        </p15:guide>
        <p15:guide id="85" pos="5152" userDrawn="1">
          <p15:clr>
            <a:srgbClr val="FDE53C"/>
          </p15:clr>
        </p15:guide>
        <p15:guide id="86" pos="3584" userDrawn="1">
          <p15:clr>
            <a:srgbClr val="F26B43"/>
          </p15:clr>
        </p15:guide>
        <p15:guide id="87" pos="6656" userDrawn="1">
          <p15:clr>
            <a:srgbClr val="F26B43"/>
          </p15:clr>
        </p15:guide>
        <p15:guide id="88" pos="3520" userDrawn="1">
          <p15:clr>
            <a:srgbClr val="F26B43"/>
          </p15:clr>
        </p15:guide>
        <p15:guide id="89" pos="6720" userDrawn="1">
          <p15:clr>
            <a:srgbClr val="F26B43"/>
          </p15:clr>
        </p15:guide>
        <p15:guide id="90" orient="horz" pos="3232" userDrawn="1">
          <p15:clr>
            <a:srgbClr val="F26B43"/>
          </p15:clr>
        </p15:guide>
        <p15:guide id="91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earing a blue hat&#10;&#10;Description automatically generated">
            <a:extLst>
              <a:ext uri="{FF2B5EF4-FFF2-40B4-BE49-F238E27FC236}">
                <a16:creationId xmlns:a16="http://schemas.microsoft.com/office/drawing/2014/main" id="{303C3F35-BB43-BF4D-8085-77BB90C54C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16350" b="18076"/>
          <a:stretch/>
        </p:blipFill>
        <p:spPr>
          <a:xfrm>
            <a:off x="0" y="0"/>
            <a:ext cx="12192000" cy="5873858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4352" y="1828800"/>
            <a:ext cx="7178221" cy="2128837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How To Coach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for Success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56546-E431-E449-97B8-8EC3FEDE6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61CDA0-72E7-EA41-8DD0-454CE8E5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5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07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</a:t>
            </a:r>
          </a:p>
        </p:txBody>
      </p:sp>
      <p:sp>
        <p:nvSpPr>
          <p:cNvPr id="15363" name="Rounded Rectangle 7"/>
          <p:cNvSpPr>
            <a:spLocks noChangeArrowheads="1"/>
          </p:cNvSpPr>
          <p:nvPr/>
        </p:nvSpPr>
        <p:spPr bwMode="auto">
          <a:xfrm>
            <a:off x="4653933" y="2723119"/>
            <a:ext cx="2681817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0960" rIns="60960" anchor="ctr"/>
          <a:lstStyle/>
          <a:p>
            <a:pPr algn="ctr">
              <a:spcBef>
                <a:spcPct val="20000"/>
              </a:spcBef>
            </a:pPr>
            <a:r>
              <a:rPr lang="en-US" altLang="en-US" sz="2933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Manager</a:t>
            </a:r>
          </a:p>
        </p:txBody>
      </p:sp>
      <p:sp>
        <p:nvSpPr>
          <p:cNvPr id="15364" name="Rounded Rectangle 8"/>
          <p:cNvSpPr>
            <a:spLocks noChangeArrowheads="1"/>
          </p:cNvSpPr>
          <p:nvPr/>
        </p:nvSpPr>
        <p:spPr bwMode="auto">
          <a:xfrm>
            <a:off x="697881" y="2705657"/>
            <a:ext cx="2681816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0960" rIns="60960" anchor="ctr"/>
          <a:lstStyle/>
          <a:p>
            <a:pPr algn="ctr">
              <a:spcBef>
                <a:spcPct val="20000"/>
              </a:spcBef>
            </a:pPr>
            <a:r>
              <a:rPr lang="en-AU" altLang="en-US" sz="2933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Individual</a:t>
            </a:r>
          </a:p>
        </p:txBody>
      </p:sp>
      <p:sp>
        <p:nvSpPr>
          <p:cNvPr id="15365" name="Arc 19"/>
          <p:cNvSpPr>
            <a:spLocks/>
          </p:cNvSpPr>
          <p:nvPr/>
        </p:nvSpPr>
        <p:spPr bwMode="auto">
          <a:xfrm>
            <a:off x="6660531" y="3881993"/>
            <a:ext cx="3845984" cy="1201739"/>
          </a:xfrm>
          <a:custGeom>
            <a:avLst/>
            <a:gdLst>
              <a:gd name="T0" fmla="*/ 2147483647 w 40860"/>
              <a:gd name="T1" fmla="*/ 2147483647 h 21600"/>
              <a:gd name="T2" fmla="*/ 0 w 40860"/>
              <a:gd name="T3" fmla="*/ 2147483647 h 21600"/>
              <a:gd name="T4" fmla="*/ 2147483647 w 40860"/>
              <a:gd name="T5" fmla="*/ 0 h 21600"/>
              <a:gd name="T6" fmla="*/ 0 60000 65536"/>
              <a:gd name="T7" fmla="*/ 0 60000 65536"/>
              <a:gd name="T8" fmla="*/ 0 60000 65536"/>
              <a:gd name="T9" fmla="*/ 0 w 40860"/>
              <a:gd name="T10" fmla="*/ 0 h 21600"/>
              <a:gd name="T11" fmla="*/ 40860 w 408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60" h="21600" fill="none" extrusionOk="0">
                <a:moveTo>
                  <a:pt x="40859" y="6662"/>
                </a:moveTo>
                <a:cubicBezTo>
                  <a:pt x="37971" y="15568"/>
                  <a:pt x="29675" y="21599"/>
                  <a:pt x="20313" y="21600"/>
                </a:cubicBezTo>
                <a:cubicBezTo>
                  <a:pt x="11215" y="21600"/>
                  <a:pt x="3093" y="15900"/>
                  <a:pt x="0" y="7344"/>
                </a:cubicBezTo>
              </a:path>
              <a:path w="40860" h="21600" stroke="0" extrusionOk="0">
                <a:moveTo>
                  <a:pt x="40859" y="6662"/>
                </a:moveTo>
                <a:cubicBezTo>
                  <a:pt x="37971" y="15568"/>
                  <a:pt x="29675" y="21599"/>
                  <a:pt x="20313" y="21600"/>
                </a:cubicBezTo>
                <a:cubicBezTo>
                  <a:pt x="11215" y="21600"/>
                  <a:pt x="3093" y="15900"/>
                  <a:pt x="0" y="7344"/>
                </a:cubicBezTo>
                <a:lnTo>
                  <a:pt x="20313" y="0"/>
                </a:lnTo>
                <a:lnTo>
                  <a:pt x="40859" y="6662"/>
                </a:lnTo>
                <a:close/>
              </a:path>
            </a:pathLst>
          </a:custGeom>
          <a:noFill/>
          <a:ln w="76200" cap="rnd" cmpd="sng">
            <a:solidFill>
              <a:schemeClr val="accent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89"/>
          </a:p>
        </p:txBody>
      </p:sp>
      <p:sp>
        <p:nvSpPr>
          <p:cNvPr id="15366" name="Arc 20"/>
          <p:cNvSpPr>
            <a:spLocks/>
          </p:cNvSpPr>
          <p:nvPr/>
        </p:nvSpPr>
        <p:spPr bwMode="auto">
          <a:xfrm>
            <a:off x="1442948" y="1786495"/>
            <a:ext cx="3985683" cy="1181100"/>
          </a:xfrm>
          <a:custGeom>
            <a:avLst/>
            <a:gdLst>
              <a:gd name="T0" fmla="*/ 0 w 40829"/>
              <a:gd name="T1" fmla="*/ 2147483647 h 21600"/>
              <a:gd name="T2" fmla="*/ 2147483647 w 40829"/>
              <a:gd name="T3" fmla="*/ 2147483647 h 21600"/>
              <a:gd name="T4" fmla="*/ 2147483647 w 40829"/>
              <a:gd name="T5" fmla="*/ 2147483647 h 21600"/>
              <a:gd name="T6" fmla="*/ 0 60000 65536"/>
              <a:gd name="T7" fmla="*/ 0 60000 65536"/>
              <a:gd name="T8" fmla="*/ 0 60000 65536"/>
              <a:gd name="T9" fmla="*/ 0 w 40829"/>
              <a:gd name="T10" fmla="*/ 0 h 21600"/>
              <a:gd name="T11" fmla="*/ 40829 w 4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29" h="21600" fill="none" extrusionOk="0">
                <a:moveTo>
                  <a:pt x="0" y="14211"/>
                </a:moveTo>
                <a:cubicBezTo>
                  <a:pt x="3106" y="5678"/>
                  <a:pt x="11216" y="-1"/>
                  <a:pt x="20297" y="0"/>
                </a:cubicBezTo>
                <a:cubicBezTo>
                  <a:pt x="29641" y="0"/>
                  <a:pt x="37926" y="6009"/>
                  <a:pt x="40828" y="14892"/>
                </a:cubicBezTo>
              </a:path>
              <a:path w="40829" h="21600" stroke="0" extrusionOk="0">
                <a:moveTo>
                  <a:pt x="0" y="14211"/>
                </a:moveTo>
                <a:cubicBezTo>
                  <a:pt x="3106" y="5678"/>
                  <a:pt x="11216" y="-1"/>
                  <a:pt x="20297" y="0"/>
                </a:cubicBezTo>
                <a:cubicBezTo>
                  <a:pt x="29641" y="0"/>
                  <a:pt x="37926" y="6009"/>
                  <a:pt x="40828" y="14892"/>
                </a:cubicBezTo>
                <a:lnTo>
                  <a:pt x="20297" y="21600"/>
                </a:lnTo>
                <a:lnTo>
                  <a:pt x="0" y="14211"/>
                </a:lnTo>
                <a:close/>
              </a:path>
            </a:pathLst>
          </a:custGeom>
          <a:noFill/>
          <a:ln w="76200" cap="rnd" cmpd="sng">
            <a:solidFill>
              <a:schemeClr val="accent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89"/>
          </a:p>
        </p:txBody>
      </p:sp>
      <p:sp>
        <p:nvSpPr>
          <p:cNvPr id="24" name="Rounded Rectangle 7"/>
          <p:cNvSpPr>
            <a:spLocks noChangeArrowheads="1"/>
          </p:cNvSpPr>
          <p:nvPr/>
        </p:nvSpPr>
        <p:spPr bwMode="auto">
          <a:xfrm>
            <a:off x="8872448" y="2723119"/>
            <a:ext cx="268181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60960" rIns="60960" anchor="ctr"/>
          <a:lstStyle/>
          <a:p>
            <a:pPr algn="ctr">
              <a:spcBef>
                <a:spcPct val="20000"/>
              </a:spcBef>
            </a:pPr>
            <a:r>
              <a:rPr lang="en-US" sz="2933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Organization</a:t>
            </a:r>
          </a:p>
        </p:txBody>
      </p:sp>
      <p:sp>
        <p:nvSpPr>
          <p:cNvPr id="15368" name="Arc 20"/>
          <p:cNvSpPr>
            <a:spLocks/>
          </p:cNvSpPr>
          <p:nvPr/>
        </p:nvSpPr>
        <p:spPr bwMode="auto">
          <a:xfrm>
            <a:off x="6711331" y="1786495"/>
            <a:ext cx="3826933" cy="1181100"/>
          </a:xfrm>
          <a:custGeom>
            <a:avLst/>
            <a:gdLst>
              <a:gd name="T0" fmla="*/ 0 w 40829"/>
              <a:gd name="T1" fmla="*/ 2147483647 h 21600"/>
              <a:gd name="T2" fmla="*/ 2147483647 w 40829"/>
              <a:gd name="T3" fmla="*/ 2147483647 h 21600"/>
              <a:gd name="T4" fmla="*/ 2147483647 w 40829"/>
              <a:gd name="T5" fmla="*/ 2147483647 h 21600"/>
              <a:gd name="T6" fmla="*/ 0 60000 65536"/>
              <a:gd name="T7" fmla="*/ 0 60000 65536"/>
              <a:gd name="T8" fmla="*/ 0 60000 65536"/>
              <a:gd name="T9" fmla="*/ 0 w 40829"/>
              <a:gd name="T10" fmla="*/ 0 h 21600"/>
              <a:gd name="T11" fmla="*/ 40829 w 4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29" h="21600" fill="none" extrusionOk="0">
                <a:moveTo>
                  <a:pt x="0" y="14211"/>
                </a:moveTo>
                <a:cubicBezTo>
                  <a:pt x="3106" y="5678"/>
                  <a:pt x="11216" y="-1"/>
                  <a:pt x="20297" y="0"/>
                </a:cubicBezTo>
                <a:cubicBezTo>
                  <a:pt x="29641" y="0"/>
                  <a:pt x="37926" y="6009"/>
                  <a:pt x="40828" y="14892"/>
                </a:cubicBezTo>
              </a:path>
              <a:path w="40829" h="21600" stroke="0" extrusionOk="0">
                <a:moveTo>
                  <a:pt x="0" y="14211"/>
                </a:moveTo>
                <a:cubicBezTo>
                  <a:pt x="3106" y="5678"/>
                  <a:pt x="11216" y="-1"/>
                  <a:pt x="20297" y="0"/>
                </a:cubicBezTo>
                <a:cubicBezTo>
                  <a:pt x="29641" y="0"/>
                  <a:pt x="37926" y="6009"/>
                  <a:pt x="40828" y="14892"/>
                </a:cubicBezTo>
                <a:lnTo>
                  <a:pt x="20297" y="21600"/>
                </a:lnTo>
                <a:lnTo>
                  <a:pt x="0" y="14211"/>
                </a:lnTo>
                <a:close/>
              </a:path>
            </a:pathLst>
          </a:custGeom>
          <a:noFill/>
          <a:ln w="76200" cap="rnd" cmpd="sng">
            <a:solidFill>
              <a:schemeClr val="accent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89"/>
          </a:p>
        </p:txBody>
      </p:sp>
      <p:sp>
        <p:nvSpPr>
          <p:cNvPr id="15369" name="Arc 19"/>
          <p:cNvSpPr>
            <a:spLocks/>
          </p:cNvSpPr>
          <p:nvPr/>
        </p:nvSpPr>
        <p:spPr bwMode="auto">
          <a:xfrm>
            <a:off x="2143566" y="3881993"/>
            <a:ext cx="8362951" cy="1885756"/>
          </a:xfrm>
          <a:custGeom>
            <a:avLst/>
            <a:gdLst>
              <a:gd name="T0" fmla="*/ 2147483647 w 40860"/>
              <a:gd name="T1" fmla="*/ 2147483647 h 21600"/>
              <a:gd name="T2" fmla="*/ 0 w 40860"/>
              <a:gd name="T3" fmla="*/ 2147483647 h 21600"/>
              <a:gd name="T4" fmla="*/ 2147483647 w 40860"/>
              <a:gd name="T5" fmla="*/ 0 h 21600"/>
              <a:gd name="T6" fmla="*/ 0 60000 65536"/>
              <a:gd name="T7" fmla="*/ 0 60000 65536"/>
              <a:gd name="T8" fmla="*/ 0 60000 65536"/>
              <a:gd name="T9" fmla="*/ 0 w 40860"/>
              <a:gd name="T10" fmla="*/ 0 h 21600"/>
              <a:gd name="T11" fmla="*/ 40860 w 408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60" h="21600" fill="none" extrusionOk="0">
                <a:moveTo>
                  <a:pt x="40859" y="6662"/>
                </a:moveTo>
                <a:cubicBezTo>
                  <a:pt x="37971" y="15568"/>
                  <a:pt x="29675" y="21599"/>
                  <a:pt x="20313" y="21600"/>
                </a:cubicBezTo>
                <a:cubicBezTo>
                  <a:pt x="11215" y="21600"/>
                  <a:pt x="3093" y="15900"/>
                  <a:pt x="0" y="7344"/>
                </a:cubicBezTo>
              </a:path>
              <a:path w="40860" h="21600" stroke="0" extrusionOk="0">
                <a:moveTo>
                  <a:pt x="40859" y="6662"/>
                </a:moveTo>
                <a:cubicBezTo>
                  <a:pt x="37971" y="15568"/>
                  <a:pt x="29675" y="21599"/>
                  <a:pt x="20313" y="21600"/>
                </a:cubicBezTo>
                <a:cubicBezTo>
                  <a:pt x="11215" y="21600"/>
                  <a:pt x="3093" y="15900"/>
                  <a:pt x="0" y="7344"/>
                </a:cubicBezTo>
                <a:lnTo>
                  <a:pt x="20313" y="0"/>
                </a:lnTo>
                <a:lnTo>
                  <a:pt x="40859" y="6662"/>
                </a:lnTo>
                <a:close/>
              </a:path>
            </a:pathLst>
          </a:custGeom>
          <a:noFill/>
          <a:ln w="76200" cap="rnd" cmpd="sng">
            <a:solidFill>
              <a:schemeClr val="accent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89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26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Early Warning Signs</a:t>
            </a:r>
          </a:p>
        </p:txBody>
      </p:sp>
      <p:pic>
        <p:nvPicPr>
          <p:cNvPr id="16389" name="Picture 6" descr="C:\Users\dtlouga1\Downloads\GettyImages-1871383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b="41749"/>
          <a:stretch/>
        </p:blipFill>
        <p:spPr bwMode="auto">
          <a:xfrm>
            <a:off x="0" y="1473199"/>
            <a:ext cx="12192000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302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95300" y="6350"/>
            <a:ext cx="11315700" cy="1074738"/>
          </a:xfrm>
        </p:spPr>
        <p:txBody>
          <a:bodyPr/>
          <a:lstStyle/>
          <a:p>
            <a:r>
              <a:rPr lang="en-US" altLang="en-US"/>
              <a:t>Case Studies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3582CB-7C00-6143-91E9-74D6904B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473199"/>
            <a:ext cx="4119385" cy="3719516"/>
          </a:xfrm>
        </p:spPr>
        <p:txBody>
          <a:bodyPr/>
          <a:lstStyle/>
          <a:p>
            <a:pPr marL="347663" indent="-347663"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400"/>
              <a:t>Mentoring and Learning</a:t>
            </a:r>
          </a:p>
          <a:p>
            <a:pPr marL="347663" indent="-347663"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400"/>
              <a:t>Confronting a Problem</a:t>
            </a:r>
          </a:p>
          <a:p>
            <a:pPr marL="347663" indent="-347663"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400"/>
              <a:t>Giving Feedback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64900" y="6486983"/>
            <a:ext cx="542472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414" name="Picture 7" descr="C:\Users\dtlouga1\Downloads\162947253_243653512_243653513_2763866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4649"/>
          <a:stretch/>
        </p:blipFill>
        <p:spPr bwMode="auto">
          <a:xfrm>
            <a:off x="4614686" y="1473199"/>
            <a:ext cx="7577313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0042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pPr eaLnBrk="1" hangingPunct="1"/>
            <a:r>
              <a:rPr lang="en-US" altLang="en-US"/>
              <a:t>The Mentor’s Role</a:t>
            </a: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95301" y="1473199"/>
            <a:ext cx="4119385" cy="431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Send consistent messages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Clarify expectations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Provide resources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Encourage education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Share failure/success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Share experiences 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Expect development 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over time</a:t>
            </a:r>
          </a:p>
          <a:p>
            <a:pPr marL="347663" indent="-347663">
              <a:lnSpc>
                <a:spcPct val="95000"/>
              </a:lnSpc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Share responsibility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7" descr="C:\Users\dtlouga1\Downloads\162947253_243653512_243653513_276386622.jpg">
            <a:extLst>
              <a:ext uri="{FF2B5EF4-FFF2-40B4-BE49-F238E27FC236}">
                <a16:creationId xmlns:a16="http://schemas.microsoft.com/office/drawing/2014/main" id="{1198EE3E-1E2B-DA42-A531-217438428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4649"/>
          <a:stretch/>
        </p:blipFill>
        <p:spPr bwMode="auto">
          <a:xfrm>
            <a:off x="4614686" y="1473199"/>
            <a:ext cx="7577313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8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Mentoring and Learning</a:t>
            </a:r>
          </a:p>
        </p:txBody>
      </p:sp>
      <p:sp>
        <p:nvSpPr>
          <p:cNvPr id="9" name="Pentagon 8"/>
          <p:cNvSpPr/>
          <p:nvPr/>
        </p:nvSpPr>
        <p:spPr>
          <a:xfrm rot="16200000">
            <a:off x="1037167" y="3010774"/>
            <a:ext cx="1644651" cy="2499784"/>
          </a:xfrm>
          <a:prstGeom prst="homePlate">
            <a:avLst>
              <a:gd name="adj" fmla="val 22929"/>
            </a:avLst>
          </a:prstGeom>
          <a:solidFill>
            <a:schemeClr val="accent1"/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182880" rIns="609600" bIns="182880"/>
          <a:lstStyle/>
          <a:p>
            <a:pPr>
              <a:spcAft>
                <a:spcPts val="8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Explain</a:t>
            </a:r>
          </a:p>
        </p:txBody>
      </p:sp>
      <p:sp>
        <p:nvSpPr>
          <p:cNvPr id="10" name="Pentagon 9"/>
          <p:cNvSpPr/>
          <p:nvPr/>
        </p:nvSpPr>
        <p:spPr>
          <a:xfrm rot="16200000">
            <a:off x="3654162" y="2660203"/>
            <a:ext cx="2106613" cy="2738967"/>
          </a:xfrm>
          <a:prstGeom prst="homePlate">
            <a:avLst>
              <a:gd name="adj" fmla="val 22929"/>
            </a:avLst>
          </a:prstGeom>
          <a:solidFill>
            <a:schemeClr val="accent2"/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182880" rIns="609600" bIns="182880"/>
          <a:lstStyle/>
          <a:p>
            <a:pPr>
              <a:spcAft>
                <a:spcPts val="8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Demonstrate</a:t>
            </a:r>
          </a:p>
        </p:txBody>
      </p:sp>
      <p:sp>
        <p:nvSpPr>
          <p:cNvPr id="11" name="Pentagon 10"/>
          <p:cNvSpPr/>
          <p:nvPr/>
        </p:nvSpPr>
        <p:spPr>
          <a:xfrm rot="16200000">
            <a:off x="6271155" y="2555162"/>
            <a:ext cx="2555875" cy="2499784"/>
          </a:xfrm>
          <a:prstGeom prst="homePlate">
            <a:avLst>
              <a:gd name="adj" fmla="val 22929"/>
            </a:avLst>
          </a:prstGeom>
          <a:solidFill>
            <a:schemeClr val="bg2"/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182880" rIns="609600" bIns="182880"/>
          <a:lstStyle/>
          <a:p>
            <a:pPr>
              <a:spcAft>
                <a:spcPts val="8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Observe</a:t>
            </a:r>
          </a:p>
        </p:txBody>
      </p:sp>
      <p:sp>
        <p:nvSpPr>
          <p:cNvPr id="12" name="Pentagon 11"/>
          <p:cNvSpPr/>
          <p:nvPr/>
        </p:nvSpPr>
        <p:spPr>
          <a:xfrm rot="16200000">
            <a:off x="8757973" y="2317832"/>
            <a:ext cx="3030539" cy="2499783"/>
          </a:xfrm>
          <a:prstGeom prst="homePlate">
            <a:avLst>
              <a:gd name="adj" fmla="val 22929"/>
            </a:avLst>
          </a:prstGeom>
          <a:solidFill>
            <a:schemeClr val="accent4"/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tIns="182880" rIns="609600" bIns="182880"/>
          <a:lstStyle/>
          <a:p>
            <a:pPr>
              <a:spcAft>
                <a:spcPts val="8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Offer feedback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09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Confronting a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20483" name="Title 1"/>
          <p:cNvSpPr>
            <a:spLocks/>
          </p:cNvSpPr>
          <p:nvPr/>
        </p:nvSpPr>
        <p:spPr bwMode="auto">
          <a:xfrm>
            <a:off x="495299" y="1473199"/>
            <a:ext cx="41050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Give feedback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Collect facts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Determine causes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Consider influences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Set clear objectives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Structure discussion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Plan your words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Schedule meeting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Arrange neutral setting</a:t>
            </a:r>
          </a:p>
          <a:p>
            <a:pPr marL="460375" indent="-460375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Give heads up</a:t>
            </a:r>
          </a:p>
        </p:txBody>
      </p:sp>
      <p:pic>
        <p:nvPicPr>
          <p:cNvPr id="20486" name="Picture 7" descr="C:\Users\dtlouga1\Downloads\GettyImages-955806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4649"/>
          <a:stretch/>
        </p:blipFill>
        <p:spPr bwMode="auto">
          <a:xfrm>
            <a:off x="4600339" y="1473199"/>
            <a:ext cx="7591660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1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pPr eaLnBrk="1" hangingPunct="1"/>
            <a:r>
              <a:rPr lang="en-US" altLang="en-US" dirty="0"/>
              <a:t>Giving Feedback</a:t>
            </a:r>
          </a:p>
        </p:txBody>
      </p:sp>
      <p:sp>
        <p:nvSpPr>
          <p:cNvPr id="21507" name="Title 1"/>
          <p:cNvSpPr>
            <a:spLocks/>
          </p:cNvSpPr>
          <p:nvPr/>
        </p:nvSpPr>
        <p:spPr bwMode="auto">
          <a:xfrm>
            <a:off x="495301" y="1473199"/>
            <a:ext cx="4105039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Reinforce</a:t>
            </a:r>
          </a:p>
          <a:p>
            <a:pPr marL="347663" indent="-347663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Confront</a:t>
            </a:r>
          </a:p>
          <a:p>
            <a:pPr marL="347663" indent="-347663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Raise awareness</a:t>
            </a:r>
          </a:p>
          <a:p>
            <a:pPr marL="347663" indent="-347663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tx2"/>
                </a:solidFill>
              </a:rPr>
              <a:t>Develop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C:\Users\dtlouga1\Downloads\GettyImages-95580637.jpg">
            <a:extLst>
              <a:ext uri="{FF2B5EF4-FFF2-40B4-BE49-F238E27FC236}">
                <a16:creationId xmlns:a16="http://schemas.microsoft.com/office/drawing/2014/main" id="{AB0EF9D1-4D3B-7F4A-9250-BEB4060FB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4649"/>
          <a:stretch/>
        </p:blipFill>
        <p:spPr bwMode="auto">
          <a:xfrm>
            <a:off x="4600339" y="1473199"/>
            <a:ext cx="7591660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306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Johari Window</a:t>
            </a:r>
          </a:p>
        </p:txBody>
      </p:sp>
      <p:grpSp>
        <p:nvGrpSpPr>
          <p:cNvPr id="22531" name="Group 12"/>
          <p:cNvGrpSpPr>
            <a:grpSpLocks noChangeAspect="1"/>
          </p:cNvGrpSpPr>
          <p:nvPr/>
        </p:nvGrpSpPr>
        <p:grpSpPr bwMode="auto">
          <a:xfrm>
            <a:off x="1733454" y="1776684"/>
            <a:ext cx="9137088" cy="4007673"/>
            <a:chOff x="221" y="834"/>
            <a:chExt cx="4015" cy="2265"/>
          </a:xfrm>
        </p:grpSpPr>
        <p:sp>
          <p:nvSpPr>
            <p:cNvPr id="22534" name="Text Placeholder 19"/>
            <p:cNvSpPr txBox="1">
              <a:spLocks/>
            </p:cNvSpPr>
            <p:nvPr/>
          </p:nvSpPr>
          <p:spPr bwMode="auto">
            <a:xfrm>
              <a:off x="221" y="835"/>
              <a:ext cx="4010" cy="2264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0" bIns="0"/>
            <a:lstStyle>
              <a:lvl1pPr algn="l" eaLnBrk="0" hangingPunct="0">
                <a:spcBef>
                  <a:spcPct val="20000"/>
                </a:spcBef>
                <a:buClr>
                  <a:srgbClr val="005293"/>
                </a:buClr>
                <a:buSzPct val="115000"/>
                <a:defRPr sz="2000"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tx2"/>
                </a:buClr>
                <a:buSzTx/>
              </a:pPr>
              <a:endParaRPr lang="en-US" altLang="en-US" sz="1867">
                <a:solidFill>
                  <a:srgbClr val="646D72"/>
                </a:solidFill>
              </a:endParaRPr>
            </a:p>
          </p:txBody>
        </p:sp>
        <p:sp>
          <p:nvSpPr>
            <p:cNvPr id="22535" name="Text Placeholder 18"/>
            <p:cNvSpPr txBox="1">
              <a:spLocks/>
            </p:cNvSpPr>
            <p:nvPr/>
          </p:nvSpPr>
          <p:spPr bwMode="auto">
            <a:xfrm>
              <a:off x="1325" y="834"/>
              <a:ext cx="1453" cy="50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36576" anchor="ctr"/>
            <a:lstStyle>
              <a:lvl1pPr algn="l" eaLnBrk="0" hangingPunct="0">
                <a:spcBef>
                  <a:spcPct val="20000"/>
                </a:spcBef>
                <a:buClr>
                  <a:srgbClr val="005293"/>
                </a:buClr>
                <a:buSzPct val="115000"/>
                <a:defRPr sz="2000"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Tx/>
              </a:pPr>
              <a:r>
                <a:rPr lang="en-US" altLang="en-US" sz="2667">
                  <a:solidFill>
                    <a:schemeClr val="bg1"/>
                  </a:solidFill>
                </a:rPr>
                <a:t>Known to self</a:t>
              </a:r>
            </a:p>
          </p:txBody>
        </p:sp>
        <p:sp>
          <p:nvSpPr>
            <p:cNvPr id="22536" name="Text Placeholder 19"/>
            <p:cNvSpPr txBox="1">
              <a:spLocks/>
            </p:cNvSpPr>
            <p:nvPr/>
          </p:nvSpPr>
          <p:spPr bwMode="auto">
            <a:xfrm>
              <a:off x="1330" y="834"/>
              <a:ext cx="1453" cy="226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0" bIns="0"/>
            <a:lstStyle>
              <a:lvl1pPr algn="l" eaLnBrk="0" hangingPunct="0">
                <a:spcBef>
                  <a:spcPct val="20000"/>
                </a:spcBef>
                <a:buClr>
                  <a:srgbClr val="005293"/>
                </a:buClr>
                <a:buSzPct val="115000"/>
                <a:defRPr sz="2000"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endParaRPr lang="en-US" altLang="en-US" sz="2933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endParaRPr lang="en-US" altLang="en-US" sz="1400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r>
                <a:rPr lang="en-US" altLang="en-US" sz="2667" dirty="0">
                  <a:solidFill>
                    <a:srgbClr val="646D72"/>
                  </a:solidFill>
                </a:rPr>
                <a:t>Open</a:t>
              </a: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br>
                <a:rPr lang="en-US" altLang="en-US" sz="2667" dirty="0">
                  <a:solidFill>
                    <a:srgbClr val="646D72"/>
                  </a:solidFill>
                </a:rPr>
              </a:br>
              <a:endParaRPr lang="en-US" altLang="en-US" sz="2667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endParaRPr lang="en-US" altLang="en-US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r>
                <a:rPr lang="en-US" altLang="en-US" sz="2667" dirty="0">
                  <a:solidFill>
                    <a:srgbClr val="646D72"/>
                  </a:solidFill>
                </a:rPr>
                <a:t>Hidden</a:t>
              </a:r>
            </a:p>
          </p:txBody>
        </p:sp>
        <p:sp>
          <p:nvSpPr>
            <p:cNvPr id="22537" name="Text Placeholder 18"/>
            <p:cNvSpPr txBox="1">
              <a:spLocks/>
            </p:cNvSpPr>
            <p:nvPr/>
          </p:nvSpPr>
          <p:spPr bwMode="auto">
            <a:xfrm>
              <a:off x="2778" y="835"/>
              <a:ext cx="1453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36576" anchor="ctr"/>
            <a:lstStyle>
              <a:lvl1pPr algn="l" eaLnBrk="0" hangingPunct="0">
                <a:spcBef>
                  <a:spcPct val="20000"/>
                </a:spcBef>
                <a:buClr>
                  <a:srgbClr val="005293"/>
                </a:buClr>
                <a:buSzPct val="115000"/>
                <a:defRPr sz="2000"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Tx/>
              </a:pPr>
              <a:r>
                <a:rPr lang="en-US" altLang="en-US" sz="2667" dirty="0">
                  <a:solidFill>
                    <a:schemeClr val="bg1"/>
                  </a:solidFill>
                </a:rPr>
                <a:t>Not known to self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 bwMode="auto">
            <a:xfrm>
              <a:off x="221" y="1341"/>
              <a:ext cx="1104" cy="175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21920" tIns="0" rIns="0" bIns="36576" anchor="ctr"/>
            <a:lstStyle/>
            <a:p>
              <a:pPr>
                <a:buClr>
                  <a:schemeClr val="tx2"/>
                </a:buClr>
                <a:defRPr/>
              </a:pPr>
              <a:r>
                <a:rPr lang="en-US" sz="2667" dirty="0">
                  <a:solidFill>
                    <a:schemeClr val="bg1"/>
                  </a:solidFill>
                  <a:latin typeface="Arial" pitchFamily="34" charset="0"/>
                </a:rPr>
                <a:t>Known to </a:t>
              </a:r>
            </a:p>
            <a:p>
              <a:pPr>
                <a:buClr>
                  <a:schemeClr val="tx2"/>
                </a:buClr>
                <a:defRPr/>
              </a:pPr>
              <a:r>
                <a:rPr lang="en-US" sz="2667" dirty="0">
                  <a:solidFill>
                    <a:schemeClr val="bg1"/>
                  </a:solidFill>
                  <a:latin typeface="Arial" pitchFamily="34" charset="0"/>
                </a:rPr>
                <a:t>Others</a:t>
              </a:r>
            </a:p>
            <a:p>
              <a:pPr>
                <a:buClr>
                  <a:schemeClr val="tx2"/>
                </a:buClr>
                <a:defRPr/>
              </a:pPr>
              <a:endParaRPr lang="en-US" sz="2667" dirty="0">
                <a:solidFill>
                  <a:schemeClr val="bg1"/>
                </a:solidFill>
                <a:latin typeface="Arial" pitchFamily="34" charset="0"/>
              </a:endParaRPr>
            </a:p>
            <a:p>
              <a:pPr>
                <a:buClr>
                  <a:schemeClr val="tx2"/>
                </a:buClr>
                <a:defRPr/>
              </a:pPr>
              <a:endParaRPr lang="en-US" sz="2667" dirty="0">
                <a:solidFill>
                  <a:schemeClr val="bg1"/>
                </a:solidFill>
                <a:latin typeface="Arial" pitchFamily="34" charset="0"/>
              </a:endParaRPr>
            </a:p>
            <a:p>
              <a:pPr>
                <a:buClr>
                  <a:schemeClr val="tx2"/>
                </a:buClr>
                <a:defRPr/>
              </a:pPr>
              <a:endParaRPr lang="en-US" sz="2667" dirty="0">
                <a:solidFill>
                  <a:schemeClr val="bg1"/>
                </a:solidFill>
                <a:latin typeface="Arial" pitchFamily="34" charset="0"/>
              </a:endParaRPr>
            </a:p>
            <a:p>
              <a:pPr>
                <a:buClr>
                  <a:schemeClr val="tx2"/>
                </a:buClr>
                <a:defRPr/>
              </a:pPr>
              <a:r>
                <a:rPr lang="en-US" sz="2667" dirty="0">
                  <a:solidFill>
                    <a:schemeClr val="bg1"/>
                  </a:solidFill>
                  <a:latin typeface="Arial" pitchFamily="34" charset="0"/>
                </a:rPr>
                <a:t>Not Known </a:t>
              </a:r>
            </a:p>
            <a:p>
              <a:pPr>
                <a:buClr>
                  <a:schemeClr val="tx2"/>
                </a:buClr>
                <a:defRPr/>
              </a:pPr>
              <a:r>
                <a:rPr lang="en-US" sz="2667" dirty="0">
                  <a:solidFill>
                    <a:schemeClr val="bg1"/>
                  </a:solidFill>
                  <a:latin typeface="Arial" pitchFamily="34" charset="0"/>
                </a:rPr>
                <a:t>to Others</a:t>
              </a:r>
            </a:p>
          </p:txBody>
        </p:sp>
        <p:sp>
          <p:nvSpPr>
            <p:cNvPr id="22540" name="Text Placeholder 19"/>
            <p:cNvSpPr txBox="1">
              <a:spLocks/>
            </p:cNvSpPr>
            <p:nvPr/>
          </p:nvSpPr>
          <p:spPr bwMode="auto">
            <a:xfrm>
              <a:off x="2783" y="834"/>
              <a:ext cx="1453" cy="226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0" bIns="0"/>
            <a:lstStyle>
              <a:lvl1pPr algn="l" eaLnBrk="0" hangingPunct="0">
                <a:spcBef>
                  <a:spcPct val="20000"/>
                </a:spcBef>
                <a:buClr>
                  <a:srgbClr val="005293"/>
                </a:buClr>
                <a:buSzPct val="115000"/>
                <a:defRPr sz="2000"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5293"/>
                </a:buClr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3"/>
                </a:buClr>
                <a:buFont typeface="Arial" charset="0"/>
                <a:defRPr>
                  <a:solidFill>
                    <a:srgbClr val="535A5D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endParaRPr lang="en-US" altLang="en-US" sz="2933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endParaRPr lang="en-US" altLang="en-US" sz="1400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r>
                <a:rPr lang="en-US" altLang="en-US" sz="2667" dirty="0">
                  <a:solidFill>
                    <a:srgbClr val="646D72"/>
                  </a:solidFill>
                </a:rPr>
                <a:t>Blind</a:t>
              </a: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br>
                <a:rPr lang="en-US" altLang="en-US" sz="2667" dirty="0">
                  <a:solidFill>
                    <a:srgbClr val="646D72"/>
                  </a:solidFill>
                </a:rPr>
              </a:br>
              <a:endParaRPr lang="en-US" altLang="en-US" sz="2667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endParaRPr lang="en-US" altLang="en-US" dirty="0">
                <a:solidFill>
                  <a:srgbClr val="646D72"/>
                </a:solidFill>
              </a:endParaRPr>
            </a:p>
            <a:p>
              <a:pPr algn="ctr">
                <a:spcBef>
                  <a:spcPct val="0"/>
                </a:spcBef>
                <a:buClr>
                  <a:srgbClr val="8E9300"/>
                </a:buClr>
                <a:buSzTx/>
              </a:pPr>
              <a:r>
                <a:rPr lang="en-US" altLang="en-US" sz="2667" dirty="0">
                  <a:solidFill>
                    <a:srgbClr val="646D72"/>
                  </a:solidFill>
                </a:rPr>
                <a:t>Unknown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1" y="2311"/>
              <a:ext cx="4010" cy="6"/>
            </a:xfrm>
            <a:prstGeom prst="line">
              <a:avLst/>
            </a:prstGeom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667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Giving Feedback</a:t>
            </a:r>
          </a:p>
        </p:txBody>
      </p:sp>
      <p:sp>
        <p:nvSpPr>
          <p:cNvPr id="9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95301" y="1473199"/>
            <a:ext cx="4119385" cy="4801871"/>
          </a:xfrm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dirty="0"/>
              <a:t>Guidelines: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Prepare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Consider timing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Be genuine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Accept responsibility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Focus on behavior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Describe the issue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Provide specifics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Maintain control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Allow employee time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Consider employee’s needs</a:t>
            </a:r>
          </a:p>
          <a:p>
            <a:pPr marL="460375" indent="-460375" eaLnBrk="1" hangingPunct="1">
              <a:lnSpc>
                <a:spcPts val="2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</a:rPr>
              <a:t>Confirm understanding</a:t>
            </a:r>
          </a:p>
        </p:txBody>
      </p:sp>
      <p:sp>
        <p:nvSpPr>
          <p:cNvPr id="23555" name="Title 1"/>
          <p:cNvSpPr>
            <a:spLocks/>
          </p:cNvSpPr>
          <p:nvPr/>
        </p:nvSpPr>
        <p:spPr bwMode="auto">
          <a:xfrm>
            <a:off x="806451" y="1236664"/>
            <a:ext cx="56388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Tx/>
              <a:buFontTx/>
              <a:buChar char="•"/>
            </a:pPr>
            <a:endParaRPr lang="en-US" altLang="en-US" sz="2933" b="1">
              <a:solidFill>
                <a:srgbClr val="646D7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C:\Users\dtlouga1\Downloads\162947253_243653512_243653513_276386622.jpg">
            <a:extLst>
              <a:ext uri="{FF2B5EF4-FFF2-40B4-BE49-F238E27FC236}">
                <a16:creationId xmlns:a16="http://schemas.microsoft.com/office/drawing/2014/main" id="{B385BA05-D55A-EF4C-ACDD-FC076C7BD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4649"/>
          <a:stretch/>
        </p:blipFill>
        <p:spPr bwMode="auto">
          <a:xfrm>
            <a:off x="4614686" y="1473199"/>
            <a:ext cx="7577313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869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17073" y="0"/>
            <a:ext cx="11315700" cy="1074059"/>
          </a:xfrm>
        </p:spPr>
        <p:txBody>
          <a:bodyPr/>
          <a:lstStyle/>
          <a:p>
            <a:r>
              <a:rPr lang="en-US" spc="-1" dirty="0"/>
              <a:t>Employee Assistance Program (EAP)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95900" y="6486983"/>
            <a:ext cx="5595013" cy="365125"/>
          </a:xfrm>
        </p:spPr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19</a:t>
            </a:fld>
            <a:endParaRPr lang="en-US"/>
          </a:p>
        </p:txBody>
      </p:sp>
      <p:sp>
        <p:nvSpPr>
          <p:cNvPr id="13" name="CustomShape 3"/>
          <p:cNvSpPr/>
          <p:nvPr/>
        </p:nvSpPr>
        <p:spPr>
          <a:xfrm>
            <a:off x="517073" y="1961659"/>
            <a:ext cx="6548376" cy="336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Free counselling and support for all employees and eligible family members.</a:t>
            </a:r>
          </a:p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Easily accessible, voluntary and confidential in accordance with the law.</a:t>
            </a:r>
          </a:p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</a:rPr>
              <a:t>​</a:t>
            </a:r>
            <a:r>
              <a:rPr lang="en-GB" sz="2667" dirty="0">
                <a:solidFill>
                  <a:schemeClr val="tx2"/>
                </a:solidFill>
              </a:rPr>
              <a:t>A service that can provide support for personal or work-related issues.</a:t>
            </a:r>
            <a:r>
              <a:rPr lang="en-US" sz="2667" dirty="0">
                <a:solidFill>
                  <a:schemeClr val="tx2"/>
                </a:solidFill>
              </a:rPr>
              <a:t>​</a:t>
            </a:r>
          </a:p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Staffed by experienced professionals.</a:t>
            </a: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B7A51C4-2FE0-5045-88A5-AA0911FA75A5}"/>
              </a:ext>
            </a:extLst>
          </p:cNvPr>
          <p:cNvPicPr/>
          <p:nvPr/>
        </p:nvPicPr>
        <p:blipFill rotWithShape="1">
          <a:blip r:embed="rId3"/>
          <a:srcRect t="9814" b="6870"/>
          <a:stretch/>
        </p:blipFill>
        <p:spPr>
          <a:xfrm>
            <a:off x="7192371" y="1305014"/>
            <a:ext cx="4376382" cy="4764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21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A26051-C512-3A43-9EDA-4E5EC5DD2F52}"/>
              </a:ext>
            </a:extLst>
          </p:cNvPr>
          <p:cNvSpPr txBox="1">
            <a:spLocks/>
          </p:cNvSpPr>
          <p:nvPr/>
        </p:nvSpPr>
        <p:spPr bwMode="gray">
          <a:xfrm>
            <a:off x="1" y="1473200"/>
            <a:ext cx="12191999" cy="4400658"/>
          </a:xfrm>
          <a:prstGeom prst="rect">
            <a:avLst/>
          </a:prstGeom>
          <a:solidFill>
            <a:schemeClr val="tx1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81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>
                <a:cs typeface="Arial"/>
              </a:rPr>
              <a:t>The Program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5B6AB4C-CA2F-0F4E-9D39-7A6CE20ECB9A}"/>
              </a:ext>
            </a:extLst>
          </p:cNvPr>
          <p:cNvSpPr txBox="1">
            <a:spLocks/>
          </p:cNvSpPr>
          <p:nvPr/>
        </p:nvSpPr>
        <p:spPr bwMode="gray">
          <a:xfrm>
            <a:off x="495300" y="1721495"/>
            <a:ext cx="11696699" cy="4487062"/>
          </a:xfrm>
          <a:prstGeom prst="rect">
            <a:avLst/>
          </a:prstGeom>
          <a:noFill/>
        </p:spPr>
        <p:txBody>
          <a:bodyPr vert="horz" lIns="0" tIns="121920" rIns="0" bIns="121920" numCol="2" rtlCol="0" anchor="ctr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Welcome / Learning Points 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What is Coaching?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Management Styles / Case Study Exercise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Effective Coaching / Exercise	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Confronting Problem Performance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Employee Development Process</a:t>
            </a:r>
          </a:p>
          <a:p>
            <a:pPr marL="458391" lvl="1" indent="-285750">
              <a:spcAft>
                <a:spcPts val="8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bg1"/>
                </a:solidFill>
              </a:rPr>
              <a:t>Benefits</a:t>
            </a:r>
          </a:p>
          <a:p>
            <a:pPr marL="458391" lvl="1" indent="-285750">
              <a:spcAft>
                <a:spcPts val="8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bg1"/>
                </a:solidFill>
              </a:rPr>
              <a:t>Early Warning Signs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Case Study Exercises </a:t>
            </a:r>
          </a:p>
          <a:p>
            <a:pPr marL="458391" lvl="1" indent="-285750">
              <a:spcAft>
                <a:spcPts val="8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bg1"/>
                </a:solidFill>
              </a:rPr>
              <a:t>Mentoring and Learning</a:t>
            </a:r>
          </a:p>
          <a:p>
            <a:pPr marL="458391" lvl="1" indent="-285750">
              <a:spcAft>
                <a:spcPts val="8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bg1"/>
                </a:solidFill>
              </a:rPr>
              <a:t>Confronting a Problem </a:t>
            </a:r>
          </a:p>
          <a:p>
            <a:pPr marL="458391" lvl="1" indent="-285750">
              <a:spcAft>
                <a:spcPts val="8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chemeClr val="bg1"/>
                </a:solidFill>
              </a:rPr>
              <a:t>Giving Feedback 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Make Your Action Plan 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Final Exercise</a:t>
            </a:r>
          </a:p>
          <a:p>
            <a:pPr marL="236538" indent="-236538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Closing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78304B2E-D7A6-DB41-A170-78F274DD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238274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Professional Support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/>
          <a:lstStyle/>
          <a:p>
            <a:pPr algn="l"/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2020 United HealthCare Services,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1" y="1174729"/>
            <a:ext cx="11315700" cy="5102601"/>
          </a:xfrm>
        </p:spPr>
        <p:txBody>
          <a:bodyPr vert="horz" lIns="0" tIns="0" rIns="0" bIns="0" rtlCol="0" anchor="t">
            <a:noAutofit/>
          </a:bodyPr>
          <a:lstStyle/>
          <a:p>
            <a:pPr eaLnBrk="0" hangingPunct="0">
              <a:spcBef>
                <a:spcPts val="0"/>
              </a:spcBef>
              <a:buClr>
                <a:srgbClr val="005293"/>
              </a:buClr>
              <a:buSzPct val="115000"/>
            </a:pPr>
            <a:r>
              <a:rPr lang="en-US" altLang="en-US" sz="2133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You may consider seeking professional support if you experience any of the following: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Sleep problems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Performance issues at work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Relationship difficulties with family or friends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Loss of interest in hobbies you normally enjoy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Lack of care about normal everyday work tasks.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Excessive anxiety or worrying more than normal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Feeling overwhelmed or sad for more than two weeks.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A noticeable change in appetite, eating too little or too much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Behavior and coping methods have become harmful to yourself or others, whether that is through aggressive behavior or unhealthy habits, such as alcohol or drug misuse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Thoughts of harm to self and/or others</a:t>
            </a: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altLang="en-US" sz="2133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Keep in mind some of these conditions may warrant more urgent professional help and you should seek support if you are unsure. </a:t>
            </a:r>
            <a:endParaRPr lang="en-US" altLang="en-US" sz="2133" dirty="0">
              <a:solidFill>
                <a:srgbClr val="535A5D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98394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Thank you for attending today’s presentation.</a:t>
            </a:r>
          </a:p>
        </p:txBody>
      </p:sp>
      <p:sp>
        <p:nvSpPr>
          <p:cNvPr id="24579" name="Text Placeholder 6"/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altLang="en-US" dirty="0"/>
              <a:t>How To Coach for Success</a:t>
            </a:r>
          </a:p>
        </p:txBody>
      </p:sp>
    </p:spTree>
    <p:extLst>
      <p:ext uri="{BB962C8B-B14F-4D97-AF65-F5344CB8AC3E}">
        <p14:creationId xmlns:p14="http://schemas.microsoft.com/office/powerpoint/2010/main" val="22702608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C010-DA47-4582-8BC2-94783BDF578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5E6878A-FF3D-604B-BC0C-0921A3B62553}"/>
              </a:ext>
            </a:extLst>
          </p:cNvPr>
          <p:cNvSpPr txBox="1">
            <a:spLocks/>
          </p:cNvSpPr>
          <p:nvPr/>
        </p:nvSpPr>
        <p:spPr bwMode="gray">
          <a:xfrm>
            <a:off x="1" y="1473200"/>
            <a:ext cx="12191999" cy="4400658"/>
          </a:xfrm>
          <a:prstGeom prst="rect">
            <a:avLst/>
          </a:prstGeom>
          <a:solidFill>
            <a:schemeClr val="tx1"/>
          </a:solidFill>
        </p:spPr>
        <p:txBody>
          <a:bodyPr vert="horz" lIns="914400" tIns="121920" rIns="0" bIns="121920" numCol="1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Define the role of manager as coach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  <a:endParaRPr lang="en-US" dirty="0"/>
          </a:p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Discuss components of coaching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Discuss how to address problem behaviors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Determine methods for offering useful feedback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Identify employee needs and how to adapt to them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Use case studies for skill practice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96545" indent="-296545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Tx/>
              <a:buChar char="•"/>
            </a:pPr>
            <a:r>
              <a:rPr lang="en-US" altLang="en-US" sz="2650" dirty="0">
                <a:solidFill>
                  <a:schemeClr val="bg1"/>
                </a:solidFill>
              </a:rPr>
              <a:t>Write an action plan on how to coach for success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70891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/>
              <a:t>What Is Coaching?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4D6C33-73D1-4D42-9290-FB241873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2194561"/>
            <a:ext cx="4337956" cy="123444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670" dirty="0">
                <a:solidFill>
                  <a:srgbClr val="646D72"/>
                </a:solidFill>
              </a:rPr>
              <a:t>Coaching skills = </a:t>
            </a:r>
            <a:br>
              <a:rPr lang="en-US" altLang="en-US" sz="2670" dirty="0">
                <a:solidFill>
                  <a:srgbClr val="646D72"/>
                </a:solidFill>
              </a:rPr>
            </a:br>
            <a:r>
              <a:rPr lang="en-US" altLang="en-US" sz="2670" dirty="0">
                <a:solidFill>
                  <a:srgbClr val="646D72"/>
                </a:solidFill>
              </a:rPr>
              <a:t>Engagements tools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422CC-DDE4-4BD5-AED8-0537ED2FD95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229" name="Picture 14" descr="C:\Users\dtlouga1\Downloads\535164659_301960881_301960884_2763866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8094" r="7300" b="14878"/>
          <a:stretch/>
        </p:blipFill>
        <p:spPr bwMode="auto">
          <a:xfrm>
            <a:off x="4621371" y="1473199"/>
            <a:ext cx="7570629" cy="45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352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517072" y="0"/>
            <a:ext cx="11315700" cy="1074059"/>
          </a:xfrm>
        </p:spPr>
        <p:txBody>
          <a:bodyPr/>
          <a:lstStyle/>
          <a:p>
            <a:pPr eaLnBrk="1" hangingPunct="1"/>
            <a:r>
              <a:rPr lang="en-US" altLang="en-US"/>
              <a:t>Management Styles</a:t>
            </a:r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>
            <a:off x="6385349" y="2245821"/>
            <a:ext cx="1339850" cy="2374679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</a:pPr>
            <a:endParaRPr lang="en-US" altLang="en-US" sz="2933">
              <a:solidFill>
                <a:srgbClr val="646D72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46058" y="2245822"/>
            <a:ext cx="5187950" cy="1112838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67"/>
              <a:t>Direction Needed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46058" y="3507662"/>
            <a:ext cx="5187950" cy="1112838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67"/>
              <a:t>Support Necessary</a:t>
            </a:r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7954263" y="1814732"/>
            <a:ext cx="3183181" cy="3183181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>
            <a:lvl1pPr marL="168275" indent="-168275"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altLang="en-US" sz="3200" dirty="0">
                <a:solidFill>
                  <a:schemeClr val="bg1"/>
                </a:solidFill>
              </a:rPr>
              <a:t>Management 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bg1"/>
                </a:solidFill>
              </a:rPr>
              <a:t>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00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Sheepherder vs. Shepherd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Which are you?</a:t>
            </a:r>
          </a:p>
          <a:p>
            <a:endParaRPr lang="en-US" dirty="0"/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" t="5085" r="5702"/>
          <a:stretch/>
        </p:blipFill>
        <p:spPr>
          <a:xfrm>
            <a:off x="0" y="1828801"/>
            <a:ext cx="6065233" cy="4076700"/>
          </a:xfrm>
        </p:spPr>
      </p:pic>
      <p:pic>
        <p:nvPicPr>
          <p:cNvPr id="26" name="Picture 7" descr="C:\Users\dtlouga1\Downloads\162947253_243653512_243653513_276386622.jpg"/>
          <p:cNvPicPr>
            <a:picLocks noGrp="1" noChangeAspect="1" noChangeArrowheads="1"/>
          </p:cNvPicPr>
          <p:nvPr>
            <p:ph type="pic" sz="quarter" idx="2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" t="4954" b="2575"/>
          <a:stretch/>
        </p:blipFill>
        <p:spPr>
          <a:xfrm>
            <a:off x="6183040" y="1828801"/>
            <a:ext cx="6008959" cy="4076700"/>
          </a:xfrm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04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Traditional Supervisor vs. Team Leader</a:t>
            </a:r>
            <a:endParaRPr lang="en-US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Which are you?</a:t>
            </a:r>
          </a:p>
          <a:p>
            <a:endParaRPr lang="en-US" dirty="0"/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" t="5085" r="5702"/>
          <a:stretch/>
        </p:blipFill>
        <p:spPr>
          <a:xfrm>
            <a:off x="0" y="1828801"/>
            <a:ext cx="6065233" cy="4076700"/>
          </a:xfrm>
        </p:spPr>
      </p:pic>
      <p:pic>
        <p:nvPicPr>
          <p:cNvPr id="26" name="Picture 7" descr="C:\Users\dtlouga1\Downloads\162947253_243653512_243653513_276386622.jpg"/>
          <p:cNvPicPr>
            <a:picLocks noGrp="1" noChangeAspect="1" noChangeArrowheads="1"/>
          </p:cNvPicPr>
          <p:nvPr>
            <p:ph type="pic" sz="quarter" idx="2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" t="4954" b="2575"/>
          <a:stretch/>
        </p:blipFill>
        <p:spPr>
          <a:xfrm>
            <a:off x="6183040" y="1828801"/>
            <a:ext cx="6008959" cy="4076700"/>
          </a:xfrm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49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Nine Key Steps of Effective Coaching</a:t>
            </a:r>
          </a:p>
        </p:txBody>
      </p:sp>
      <p:sp>
        <p:nvSpPr>
          <p:cNvPr id="13315" name="Rectangle 78"/>
          <p:cNvSpPr>
            <a:spLocks noChangeArrowheads="1"/>
          </p:cNvSpPr>
          <p:nvPr/>
        </p:nvSpPr>
        <p:spPr bwMode="auto">
          <a:xfrm>
            <a:off x="946151" y="1377951"/>
            <a:ext cx="10227733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Compliment</a:t>
            </a:r>
          </a:p>
        </p:txBody>
      </p:sp>
      <p:sp>
        <p:nvSpPr>
          <p:cNvPr id="13316" name="Rectangle 78"/>
          <p:cNvSpPr>
            <a:spLocks noChangeArrowheads="1"/>
          </p:cNvSpPr>
          <p:nvPr/>
        </p:nvSpPr>
        <p:spPr bwMode="auto">
          <a:xfrm>
            <a:off x="3750733" y="2184401"/>
            <a:ext cx="21928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Communicate</a:t>
            </a:r>
          </a:p>
        </p:txBody>
      </p:sp>
      <p:sp>
        <p:nvSpPr>
          <p:cNvPr id="13317" name="Rectangle 78"/>
          <p:cNvSpPr>
            <a:spLocks noChangeArrowheads="1"/>
          </p:cNvSpPr>
          <p:nvPr/>
        </p:nvSpPr>
        <p:spPr bwMode="auto">
          <a:xfrm>
            <a:off x="6506633" y="2181226"/>
            <a:ext cx="2194984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Identifying/ Validating</a:t>
            </a:r>
          </a:p>
        </p:txBody>
      </p:sp>
      <p:sp>
        <p:nvSpPr>
          <p:cNvPr id="13318" name="Rectangle 78"/>
          <p:cNvSpPr>
            <a:spLocks noChangeArrowheads="1"/>
          </p:cNvSpPr>
          <p:nvPr/>
        </p:nvSpPr>
        <p:spPr bwMode="auto">
          <a:xfrm>
            <a:off x="9296400" y="2181226"/>
            <a:ext cx="21928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Cfronting</a:t>
            </a:r>
          </a:p>
        </p:txBody>
      </p:sp>
      <p:sp>
        <p:nvSpPr>
          <p:cNvPr id="13319" name="Rectangle 78"/>
          <p:cNvSpPr>
            <a:spLocks noChangeArrowheads="1"/>
          </p:cNvSpPr>
          <p:nvPr/>
        </p:nvSpPr>
        <p:spPr bwMode="auto">
          <a:xfrm>
            <a:off x="2332567" y="4543425"/>
            <a:ext cx="219286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Informing</a:t>
            </a:r>
          </a:p>
        </p:txBody>
      </p:sp>
      <p:sp>
        <p:nvSpPr>
          <p:cNvPr id="13320" name="Rectangle 78"/>
          <p:cNvSpPr>
            <a:spLocks noChangeArrowheads="1"/>
          </p:cNvSpPr>
          <p:nvPr/>
        </p:nvSpPr>
        <p:spPr bwMode="auto">
          <a:xfrm>
            <a:off x="5135033" y="4546602"/>
            <a:ext cx="2194984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Delegating/ Permitting</a:t>
            </a:r>
          </a:p>
        </p:txBody>
      </p:sp>
      <p:sp>
        <p:nvSpPr>
          <p:cNvPr id="13321" name="Rectangle 78"/>
          <p:cNvSpPr>
            <a:spLocks noChangeArrowheads="1"/>
          </p:cNvSpPr>
          <p:nvPr/>
        </p:nvSpPr>
        <p:spPr bwMode="auto">
          <a:xfrm>
            <a:off x="7890933" y="4543425"/>
            <a:ext cx="219498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Encouraging</a:t>
            </a:r>
          </a:p>
        </p:txBody>
      </p:sp>
      <p:sp>
        <p:nvSpPr>
          <p:cNvPr id="13324" name="TextBox 1"/>
          <p:cNvSpPr txBox="1">
            <a:spLocks noChangeArrowheads="1"/>
          </p:cNvSpPr>
          <p:nvPr/>
        </p:nvSpPr>
        <p:spPr bwMode="auto">
          <a:xfrm>
            <a:off x="495301" y="1517652"/>
            <a:ext cx="3148231" cy="430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Compliment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Communicate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Assist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Develop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Confront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Evaluate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Delegate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Improvise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>
                <a:solidFill>
                  <a:srgbClr val="646D72"/>
                </a:solidFill>
              </a:rPr>
              <a:t>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7" descr="C:\Users\dtlouga1\Downloads\GettyImages-79365982.jpg">
            <a:extLst>
              <a:ext uri="{FF2B5EF4-FFF2-40B4-BE49-F238E27FC236}">
                <a16:creationId xmlns:a16="http://schemas.microsoft.com/office/drawing/2014/main" id="{F53B7445-5627-564A-ADA9-EE7F56240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15706"/>
          <a:stretch/>
        </p:blipFill>
        <p:spPr bwMode="auto">
          <a:xfrm>
            <a:off x="4616704" y="1473200"/>
            <a:ext cx="7575296" cy="4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3866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Employee Development Process</a:t>
            </a:r>
          </a:p>
        </p:txBody>
      </p:sp>
      <p:sp>
        <p:nvSpPr>
          <p:cNvPr id="14339" name="Rectangle 78"/>
          <p:cNvSpPr>
            <a:spLocks noChangeArrowheads="1"/>
          </p:cNvSpPr>
          <p:nvPr/>
        </p:nvSpPr>
        <p:spPr bwMode="auto">
          <a:xfrm>
            <a:off x="946151" y="1377951"/>
            <a:ext cx="10227733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Compliment</a:t>
            </a:r>
          </a:p>
        </p:txBody>
      </p:sp>
      <p:sp>
        <p:nvSpPr>
          <p:cNvPr id="14340" name="Rectangle 78"/>
          <p:cNvSpPr>
            <a:spLocks noChangeArrowheads="1"/>
          </p:cNvSpPr>
          <p:nvPr/>
        </p:nvSpPr>
        <p:spPr bwMode="auto">
          <a:xfrm>
            <a:off x="3750733" y="2184401"/>
            <a:ext cx="21928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Communicate</a:t>
            </a:r>
          </a:p>
        </p:txBody>
      </p:sp>
      <p:sp>
        <p:nvSpPr>
          <p:cNvPr id="14341" name="Rectangle 78"/>
          <p:cNvSpPr>
            <a:spLocks noChangeArrowheads="1"/>
          </p:cNvSpPr>
          <p:nvPr/>
        </p:nvSpPr>
        <p:spPr bwMode="auto">
          <a:xfrm>
            <a:off x="6506633" y="2181226"/>
            <a:ext cx="2194984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Identifying/ Validating</a:t>
            </a:r>
          </a:p>
        </p:txBody>
      </p:sp>
      <p:sp>
        <p:nvSpPr>
          <p:cNvPr id="14342" name="Rectangle 78"/>
          <p:cNvSpPr>
            <a:spLocks noChangeArrowheads="1"/>
          </p:cNvSpPr>
          <p:nvPr/>
        </p:nvSpPr>
        <p:spPr bwMode="auto">
          <a:xfrm>
            <a:off x="9296400" y="2181226"/>
            <a:ext cx="21928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Cfronting</a:t>
            </a:r>
          </a:p>
        </p:txBody>
      </p:sp>
      <p:sp>
        <p:nvSpPr>
          <p:cNvPr id="14343" name="Rectangle 78"/>
          <p:cNvSpPr>
            <a:spLocks noChangeArrowheads="1"/>
          </p:cNvSpPr>
          <p:nvPr/>
        </p:nvSpPr>
        <p:spPr bwMode="auto">
          <a:xfrm>
            <a:off x="2332567" y="4543425"/>
            <a:ext cx="219286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Informing</a:t>
            </a:r>
          </a:p>
        </p:txBody>
      </p:sp>
      <p:sp>
        <p:nvSpPr>
          <p:cNvPr id="14344" name="Rectangle 78"/>
          <p:cNvSpPr>
            <a:spLocks noChangeArrowheads="1"/>
          </p:cNvSpPr>
          <p:nvPr/>
        </p:nvSpPr>
        <p:spPr bwMode="auto">
          <a:xfrm>
            <a:off x="5135033" y="4546602"/>
            <a:ext cx="2194984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Delegating/ Permitting</a:t>
            </a:r>
          </a:p>
        </p:txBody>
      </p:sp>
      <p:sp>
        <p:nvSpPr>
          <p:cNvPr id="14345" name="Rectangle 78"/>
          <p:cNvSpPr>
            <a:spLocks noChangeArrowheads="1"/>
          </p:cNvSpPr>
          <p:nvPr/>
        </p:nvSpPr>
        <p:spPr bwMode="auto">
          <a:xfrm>
            <a:off x="7890933" y="4543425"/>
            <a:ext cx="219498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133" b="1">
                <a:solidFill>
                  <a:schemeClr val="bg1"/>
                </a:solidFill>
              </a:rPr>
              <a:t>Encouraging</a:t>
            </a:r>
          </a:p>
        </p:txBody>
      </p:sp>
      <p:sp>
        <p:nvSpPr>
          <p:cNvPr id="14348" name="TextBox 1"/>
          <p:cNvSpPr txBox="1">
            <a:spLocks noChangeArrowheads="1"/>
          </p:cNvSpPr>
          <p:nvPr/>
        </p:nvSpPr>
        <p:spPr bwMode="auto">
          <a:xfrm>
            <a:off x="495301" y="1520825"/>
            <a:ext cx="10678583" cy="33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Set Objectives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Identify Targets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Coach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Review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Develop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Discuss</a:t>
            </a:r>
          </a:p>
          <a:p>
            <a:pPr marL="403225" indent="-403225"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AutoNum type="arabicPeriod"/>
            </a:pPr>
            <a:r>
              <a:rPr lang="en-US" altLang="en-US" sz="2670" dirty="0">
                <a:solidFill>
                  <a:srgbClr val="646D72"/>
                </a:solidFill>
              </a:rPr>
              <a:t>Plan Next Steps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1299A5-39C6-334C-9A7B-C338D8C5E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192"/>
          <a:stretch/>
        </p:blipFill>
        <p:spPr>
          <a:xfrm>
            <a:off x="5047996" y="1473200"/>
            <a:ext cx="7144004" cy="45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313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ptumWidescreen">
  <a:themeElements>
    <a:clrScheme name="Custom 2">
      <a:dk1>
        <a:srgbClr val="55565A"/>
      </a:dk1>
      <a:lt1>
        <a:srgbClr val="FFFFFF"/>
      </a:lt1>
      <a:dk2>
        <a:srgbClr val="55565A"/>
      </a:dk2>
      <a:lt2>
        <a:srgbClr val="B1B3B3"/>
      </a:lt2>
      <a:accent1>
        <a:srgbClr val="E87722"/>
      </a:accent1>
      <a:accent2>
        <a:srgbClr val="F2AA00"/>
      </a:accent2>
      <a:accent3>
        <a:srgbClr val="63666A"/>
      </a:accent3>
      <a:accent4>
        <a:srgbClr val="888B8D"/>
      </a:accent4>
      <a:accent5>
        <a:srgbClr val="B1B3B3"/>
      </a:accent5>
      <a:accent6>
        <a:srgbClr val="D0D0CE"/>
      </a:accent6>
      <a:hlink>
        <a:srgbClr val="E87722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Custom Color 1">
      <a:srgbClr val="E87722"/>
    </a:custClr>
    <a:custClr name="Custom Color 2">
      <a:srgbClr val="888B8D"/>
    </a:custClr>
    <a:custClr name="Custom Color 3">
      <a:srgbClr val="739600"/>
    </a:custClr>
    <a:custClr name="Custom Color 4">
      <a:srgbClr val="008770"/>
    </a:custClr>
    <a:custClr name="Custom Color 5">
      <a:srgbClr val="00549F"/>
    </a:custClr>
    <a:custClr name="Custom Color 6">
      <a:srgbClr val="3B0083"/>
    </a:custClr>
    <a:custClr name="Custom Color 7">
      <a:srgbClr val="A22B38"/>
    </a:custClr>
  </a:custClrLst>
  <a:extLst>
    <a:ext uri="{05A4C25C-085E-4340-85A3-A5531E510DB2}">
      <thm15:themeFamily xmlns:thm15="http://schemas.microsoft.com/office/thememl/2012/main" name="Optum Template Widescreen - 2017 - 06.27.17.potx" id="{14CCB6DF-C717-4413-BCDA-15B71AA5CDD8}" vid="{817E4C5E-750D-4B97-8ADE-F637BD8C0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55565A"/>
    </a:dk1>
    <a:lt1>
      <a:srgbClr val="FFFFFF"/>
    </a:lt1>
    <a:dk2>
      <a:srgbClr val="55565A"/>
    </a:dk2>
    <a:lt2>
      <a:srgbClr val="B1B3B3"/>
    </a:lt2>
    <a:accent1>
      <a:srgbClr val="E87722"/>
    </a:accent1>
    <a:accent2>
      <a:srgbClr val="F2AA00"/>
    </a:accent2>
    <a:accent3>
      <a:srgbClr val="63666A"/>
    </a:accent3>
    <a:accent4>
      <a:srgbClr val="888B8D"/>
    </a:accent4>
    <a:accent5>
      <a:srgbClr val="B1B3B3"/>
    </a:accent5>
    <a:accent6>
      <a:srgbClr val="D0D0CE"/>
    </a:accent6>
    <a:hlink>
      <a:srgbClr val="E87722"/>
    </a:hlink>
    <a:folHlink>
      <a:srgbClr val="63666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1EE8A72B8AE4980CDE9969CE37903" ma:contentTypeVersion="4" ma:contentTypeDescription="Create a new document." ma:contentTypeScope="" ma:versionID="6396699fb2d23bbdcdc250672ea22339">
  <xsd:schema xmlns:xsd="http://www.w3.org/2001/XMLSchema" xmlns:xs="http://www.w3.org/2001/XMLSchema" xmlns:p="http://schemas.microsoft.com/office/2006/metadata/properties" xmlns:ns2="d7b5156c-7859-495b-a65c-a7601d85f73c" targetNamespace="http://schemas.microsoft.com/office/2006/metadata/properties" ma:root="true" ma:fieldsID="96bd85ec804b84d5cac1abbaee854adf" ns2:_="">
    <xsd:import namespace="d7b5156c-7859-495b-a65c-a7601d85f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5156c-7859-495b-a65c-a7601d85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9A9939-9C34-46B3-9205-0AD334F9A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5156c-7859-495b-a65c-a7601d85f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696546-2806-4A91-8ECF-641E08EA4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2DBA8-2504-4AD1-BD72-3562DB5094EB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d7b5156c-7859-495b-a65c-a7601d85f73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1279</Words>
  <Application>Microsoft Macintosh PowerPoint</Application>
  <PresentationFormat>Widescreen</PresentationFormat>
  <Paragraphs>219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OptumWidescreen</vt:lpstr>
      <vt:lpstr>How To Coach  for Success</vt:lpstr>
      <vt:lpstr>The Program</vt:lpstr>
      <vt:lpstr>Learning Points</vt:lpstr>
      <vt:lpstr>What Is Coaching?</vt:lpstr>
      <vt:lpstr>Management Styles</vt:lpstr>
      <vt:lpstr>Sheepherder vs. Shepherd</vt:lpstr>
      <vt:lpstr>Traditional Supervisor vs. Team Leader</vt:lpstr>
      <vt:lpstr>Nine Key Steps of Effective Coaching</vt:lpstr>
      <vt:lpstr>Employee Development Process</vt:lpstr>
      <vt:lpstr>Benefits</vt:lpstr>
      <vt:lpstr>Early Warning Signs</vt:lpstr>
      <vt:lpstr>Case Studies</vt:lpstr>
      <vt:lpstr>The Mentor’s Role</vt:lpstr>
      <vt:lpstr>Mentoring and Learning</vt:lpstr>
      <vt:lpstr>Confronting a Problem</vt:lpstr>
      <vt:lpstr>Giving Feedback</vt:lpstr>
      <vt:lpstr>The Johari Window</vt:lpstr>
      <vt:lpstr> Giving Feedback</vt:lpstr>
      <vt:lpstr>Employee Assistance Program (EAP)</vt:lpstr>
      <vt:lpstr>About Professional Support</vt:lpstr>
      <vt:lpstr>Thank you for attending today’s presentation.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Coach for Success</dc:title>
  <dc:creator>Garner, Melissa</dc:creator>
  <cp:lastModifiedBy>Zebell, Angie</cp:lastModifiedBy>
  <cp:revision>10</cp:revision>
  <dcterms:created xsi:type="dcterms:W3CDTF">2018-11-19T14:19:29Z</dcterms:created>
  <dcterms:modified xsi:type="dcterms:W3CDTF">2020-10-21T14:57:30Z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0x0101005B81EE8A72B8AE4980CDE9969CE37903</vt:lpwstr>
  </property>
  <property fmtid="{D5CDD505-2E9C-101B-9397-08002B2CF9AE}" pid="3" name="Order">
    <vt:r8>168000</vt:r8>
  </property>
</Properties>
</file>