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54"/>
  </p:notesMasterIdLst>
  <p:handoutMasterIdLst>
    <p:handoutMasterId r:id="rId55"/>
  </p:handoutMasterIdLst>
  <p:sldIdLst>
    <p:sldId id="280" r:id="rId5"/>
    <p:sldId id="284" r:id="rId6"/>
    <p:sldId id="286" r:id="rId7"/>
    <p:sldId id="288" r:id="rId8"/>
    <p:sldId id="290" r:id="rId9"/>
    <p:sldId id="292" r:id="rId10"/>
    <p:sldId id="293" r:id="rId11"/>
    <p:sldId id="295" r:id="rId12"/>
    <p:sldId id="296" r:id="rId13"/>
    <p:sldId id="297" r:id="rId14"/>
    <p:sldId id="298" r:id="rId15"/>
    <p:sldId id="299" r:id="rId16"/>
    <p:sldId id="302" r:id="rId17"/>
    <p:sldId id="303" r:id="rId18"/>
    <p:sldId id="305" r:id="rId19"/>
    <p:sldId id="307" r:id="rId20"/>
    <p:sldId id="309" r:id="rId21"/>
    <p:sldId id="310" r:id="rId22"/>
    <p:sldId id="311" r:id="rId23"/>
    <p:sldId id="313" r:id="rId24"/>
    <p:sldId id="315" r:id="rId25"/>
    <p:sldId id="317" r:id="rId26"/>
    <p:sldId id="318" r:id="rId27"/>
    <p:sldId id="319" r:id="rId28"/>
    <p:sldId id="321" r:id="rId29"/>
    <p:sldId id="322" r:id="rId30"/>
    <p:sldId id="354" r:id="rId31"/>
    <p:sldId id="325" r:id="rId32"/>
    <p:sldId id="326" r:id="rId33"/>
    <p:sldId id="327" r:id="rId34"/>
    <p:sldId id="328" r:id="rId35"/>
    <p:sldId id="329" r:id="rId36"/>
    <p:sldId id="330" r:id="rId37"/>
    <p:sldId id="331" r:id="rId38"/>
    <p:sldId id="332" r:id="rId39"/>
    <p:sldId id="355" r:id="rId40"/>
    <p:sldId id="334" r:id="rId41"/>
    <p:sldId id="336" r:id="rId42"/>
    <p:sldId id="338" r:id="rId43"/>
    <p:sldId id="340" r:id="rId44"/>
    <p:sldId id="341" r:id="rId45"/>
    <p:sldId id="342" r:id="rId46"/>
    <p:sldId id="343" r:id="rId47"/>
    <p:sldId id="344" r:id="rId48"/>
    <p:sldId id="345" r:id="rId49"/>
    <p:sldId id="357" r:id="rId50"/>
    <p:sldId id="348" r:id="rId51"/>
    <p:sldId id="351" r:id="rId52"/>
    <p:sldId id="352" r:id="rId53"/>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A72A55-B3D0-227C-080E-9CAC85322DCD}" v="6" dt="2020-10-22T21:16:53.918"/>
  </p1510:revLst>
</p1510:revInfo>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2" autoAdjust="0"/>
    <p:restoredTop sz="70968" autoAdjust="0"/>
  </p:normalViewPr>
  <p:slideViewPr>
    <p:cSldViewPr snapToGrid="0">
      <p:cViewPr varScale="1">
        <p:scale>
          <a:sx n="32" d="100"/>
          <a:sy n="32" d="100"/>
        </p:scale>
        <p:origin x="2376" y="44"/>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9" d="100"/>
        <a:sy n="59" d="100"/>
      </p:scale>
      <p:origin x="0" y="0"/>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61"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10/22/2020</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10/22/2020</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s://www.accipio.com/eleadership/mod/wiki/view.php?id=1832" TargetMode="External"/><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xfrm>
            <a:off x="2159000" y="696913"/>
            <a:ext cx="2692400" cy="3486150"/>
          </a:xfrm>
          <a:ln/>
        </p:spPr>
      </p:sp>
      <p:sp>
        <p:nvSpPr>
          <p:cNvPr id="829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294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D743B78-0E24-4087-A06D-F8897661760A}" type="slidenum">
              <a:rPr lang="en-US" altLang="en-US">
                <a:solidFill>
                  <a:srgbClr val="646D72"/>
                </a:solidFill>
                <a:latin typeface="Calibri" pitchFamily="34" charset="0"/>
              </a:rPr>
              <a:pPr algn="r" eaLnBrk="1" hangingPunct="1">
                <a:spcBef>
                  <a:spcPct val="0"/>
                </a:spcBef>
              </a:pPr>
              <a:t>2</a:t>
            </a:fld>
            <a:endParaRPr lang="en-US" altLang="en-US">
              <a:solidFill>
                <a:srgbClr val="646D72"/>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xfrm>
            <a:off x="2159000" y="696913"/>
            <a:ext cx="2692400" cy="3486150"/>
          </a:xfrm>
          <a:ln/>
        </p:spPr>
      </p:sp>
      <p:sp>
        <p:nvSpPr>
          <p:cNvPr id="9728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728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EDB48F32-066C-430C-A16D-3A8B3460A8E7}" type="slidenum">
              <a:rPr lang="en-US" altLang="en-US">
                <a:solidFill>
                  <a:srgbClr val="646D72"/>
                </a:solidFill>
                <a:latin typeface="Calibri" pitchFamily="34" charset="0"/>
              </a:rPr>
              <a:pPr algn="r" eaLnBrk="1" hangingPunct="1">
                <a:spcBef>
                  <a:spcPct val="0"/>
                </a:spcBef>
              </a:pPr>
              <a:t>11</a:t>
            </a:fld>
            <a:endParaRPr lang="en-US" altLang="en-US">
              <a:solidFill>
                <a:srgbClr val="646D72"/>
              </a:solidFill>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xfrm>
            <a:off x="2159000" y="696913"/>
            <a:ext cx="2692400" cy="3486150"/>
          </a:xfrm>
          <a:ln/>
        </p:spPr>
      </p:sp>
      <p:sp>
        <p:nvSpPr>
          <p:cNvPr id="9830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830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C246416-E998-4820-B139-2D4F30E23256}" type="slidenum">
              <a:rPr lang="en-US" altLang="en-US">
                <a:solidFill>
                  <a:srgbClr val="646D72"/>
                </a:solidFill>
                <a:latin typeface="Calibri" pitchFamily="34" charset="0"/>
              </a:rPr>
              <a:pPr algn="r" eaLnBrk="1" hangingPunct="1">
                <a:spcBef>
                  <a:spcPct val="0"/>
                </a:spcBef>
              </a:pPr>
              <a:t>12</a:t>
            </a:fld>
            <a:endParaRPr lang="en-US" altLang="en-US">
              <a:solidFill>
                <a:srgbClr val="646D72"/>
              </a:solidFill>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xfrm>
            <a:off x="2159000" y="696913"/>
            <a:ext cx="2692400" cy="3486150"/>
          </a:xfrm>
          <a:ln/>
        </p:spPr>
      </p:sp>
      <p:sp>
        <p:nvSpPr>
          <p:cNvPr id="10137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0138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AD6B4BB-BE2E-4542-90DE-3760FBF1033E}" type="slidenum">
              <a:rPr lang="en-US" altLang="en-US">
                <a:solidFill>
                  <a:srgbClr val="646D72"/>
                </a:solidFill>
                <a:latin typeface="Calibri" pitchFamily="34" charset="0"/>
              </a:rPr>
              <a:pPr algn="r" eaLnBrk="1" hangingPunct="1">
                <a:spcBef>
                  <a:spcPct val="0"/>
                </a:spcBef>
              </a:pPr>
              <a:t>13</a:t>
            </a:fld>
            <a:endParaRPr lang="en-US" altLang="en-US">
              <a:solidFill>
                <a:srgbClr val="646D72"/>
              </a:solidFill>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xfrm>
            <a:off x="2159000" y="696913"/>
            <a:ext cx="2692400" cy="3486150"/>
          </a:xfrm>
          <a:ln/>
        </p:spPr>
      </p:sp>
      <p:sp>
        <p:nvSpPr>
          <p:cNvPr id="1024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0240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70D9DE6F-D55F-4D44-915A-B3A666776B67}" type="slidenum">
              <a:rPr lang="en-US" altLang="en-US">
                <a:solidFill>
                  <a:srgbClr val="646D72"/>
                </a:solidFill>
                <a:latin typeface="Calibri" pitchFamily="34" charset="0"/>
              </a:rPr>
              <a:pPr algn="r" eaLnBrk="1" hangingPunct="1">
                <a:spcBef>
                  <a:spcPct val="0"/>
                </a:spcBef>
              </a:pPr>
              <a:t>14</a:t>
            </a:fld>
            <a:endParaRPr lang="en-US" altLang="en-US">
              <a:solidFill>
                <a:srgbClr val="646D72"/>
              </a:solidFill>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xfrm>
            <a:off x="2159000" y="696913"/>
            <a:ext cx="2692400" cy="3486150"/>
          </a:xfrm>
          <a:ln/>
        </p:spPr>
      </p:sp>
      <p:sp>
        <p:nvSpPr>
          <p:cNvPr id="1044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0445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E6F43401-61B7-4481-B16E-8A0ABAE89249}" type="slidenum">
              <a:rPr lang="en-US" altLang="en-US">
                <a:solidFill>
                  <a:srgbClr val="646D72"/>
                </a:solidFill>
                <a:latin typeface="Calibri" pitchFamily="34" charset="0"/>
              </a:rPr>
              <a:pPr algn="r" eaLnBrk="1" hangingPunct="1">
                <a:spcBef>
                  <a:spcPct val="0"/>
                </a:spcBef>
              </a:pPr>
              <a:t>15</a:t>
            </a:fld>
            <a:endParaRPr lang="en-US" altLang="en-US">
              <a:solidFill>
                <a:srgbClr val="646D72"/>
              </a:solidFill>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xfrm>
            <a:off x="2159000" y="696913"/>
            <a:ext cx="2692400" cy="3486150"/>
          </a:xfrm>
          <a:ln/>
        </p:spPr>
      </p:sp>
      <p:sp>
        <p:nvSpPr>
          <p:cNvPr id="1064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0650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033B8A2-1646-4422-8CD9-BA34576567F0}" type="slidenum">
              <a:rPr lang="en-US" altLang="en-US">
                <a:solidFill>
                  <a:srgbClr val="646D72"/>
                </a:solidFill>
                <a:latin typeface="Calibri" pitchFamily="34" charset="0"/>
              </a:rPr>
              <a:pPr algn="r" eaLnBrk="1" hangingPunct="1">
                <a:spcBef>
                  <a:spcPct val="0"/>
                </a:spcBef>
              </a:pPr>
              <a:t>16</a:t>
            </a:fld>
            <a:endParaRPr lang="en-US" altLang="en-US">
              <a:solidFill>
                <a:srgbClr val="646D72"/>
              </a:solidFill>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xfrm>
            <a:off x="2159000" y="696913"/>
            <a:ext cx="2692400" cy="3486150"/>
          </a:xfrm>
          <a:ln/>
        </p:spPr>
      </p:sp>
      <p:sp>
        <p:nvSpPr>
          <p:cNvPr id="1085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0854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FBE4E81-9C4B-4FB1-BF3E-70C06A716C29}" type="slidenum">
              <a:rPr lang="en-US" altLang="en-US">
                <a:solidFill>
                  <a:srgbClr val="646D72"/>
                </a:solidFill>
                <a:latin typeface="Calibri" pitchFamily="34" charset="0"/>
              </a:rPr>
              <a:pPr algn="r" eaLnBrk="1" hangingPunct="1">
                <a:spcBef>
                  <a:spcPct val="0"/>
                </a:spcBef>
              </a:pPr>
              <a:t>17</a:t>
            </a:fld>
            <a:endParaRPr lang="en-US" altLang="en-US">
              <a:solidFill>
                <a:srgbClr val="646D72"/>
              </a:solidFill>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xfrm>
            <a:off x="2159000" y="696913"/>
            <a:ext cx="2692400" cy="3486150"/>
          </a:xfrm>
          <a:ln/>
        </p:spPr>
      </p:sp>
      <p:sp>
        <p:nvSpPr>
          <p:cNvPr id="10957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0957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9DDCD23-4E20-4965-A259-FE8CF39C0D76}" type="slidenum">
              <a:rPr lang="en-US" altLang="en-US">
                <a:solidFill>
                  <a:srgbClr val="646D72"/>
                </a:solidFill>
                <a:latin typeface="Calibri" pitchFamily="34" charset="0"/>
              </a:rPr>
              <a:pPr algn="r" eaLnBrk="1" hangingPunct="1">
                <a:spcBef>
                  <a:spcPct val="0"/>
                </a:spcBef>
              </a:pPr>
              <a:t>18</a:t>
            </a:fld>
            <a:endParaRPr lang="en-US" altLang="en-US">
              <a:solidFill>
                <a:srgbClr val="646D72"/>
              </a:solidFill>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2159000" y="696913"/>
            <a:ext cx="2692400" cy="3486150"/>
          </a:xfrm>
          <a:ln/>
        </p:spPr>
      </p:sp>
      <p:sp>
        <p:nvSpPr>
          <p:cNvPr id="11059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1059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ADE8082-FCF3-48A6-BC66-3F968254FAB6}" type="slidenum">
              <a:rPr lang="en-US" altLang="en-US">
                <a:solidFill>
                  <a:srgbClr val="646D72"/>
                </a:solidFill>
                <a:latin typeface="Calibri" pitchFamily="34" charset="0"/>
              </a:rPr>
              <a:pPr algn="r" eaLnBrk="1" hangingPunct="1">
                <a:spcBef>
                  <a:spcPct val="0"/>
                </a:spcBef>
              </a:pPr>
              <a:t>19</a:t>
            </a:fld>
            <a:endParaRPr lang="en-US" altLang="en-US">
              <a:solidFill>
                <a:srgbClr val="646D72"/>
              </a:solidFill>
              <a:latin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xfrm>
            <a:off x="2159000" y="696913"/>
            <a:ext cx="2692400" cy="3486150"/>
          </a:xfrm>
          <a:ln/>
        </p:spPr>
      </p:sp>
      <p:sp>
        <p:nvSpPr>
          <p:cNvPr id="1126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1264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14DFA506-CFCF-4356-9B4E-CEBAFFC67D53}" type="slidenum">
              <a:rPr lang="en-US" altLang="en-US">
                <a:solidFill>
                  <a:srgbClr val="646D72"/>
                </a:solidFill>
                <a:latin typeface="Calibri" pitchFamily="34" charset="0"/>
              </a:rPr>
              <a:pPr algn="r" eaLnBrk="1" hangingPunct="1">
                <a:spcBef>
                  <a:spcPct val="0"/>
                </a:spcBef>
              </a:pPr>
              <a:t>20</a:t>
            </a:fld>
            <a:endParaRPr lang="en-US" altLang="en-US">
              <a:solidFill>
                <a:srgbClr val="646D72"/>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2159000" y="696913"/>
            <a:ext cx="2692400" cy="3486150"/>
          </a:xfrm>
          <a:ln/>
        </p:spPr>
      </p:sp>
      <p:sp>
        <p:nvSpPr>
          <p:cNvPr id="8499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499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72720AAE-9504-41E9-B41D-ECC2D791E2C8}" type="slidenum">
              <a:rPr lang="en-US" altLang="en-US">
                <a:solidFill>
                  <a:srgbClr val="646D72"/>
                </a:solidFill>
                <a:latin typeface="Calibri" pitchFamily="34" charset="0"/>
              </a:rPr>
              <a:pPr algn="r" eaLnBrk="1" hangingPunct="1">
                <a:spcBef>
                  <a:spcPct val="0"/>
                </a:spcBef>
              </a:pPr>
              <a:t>3</a:t>
            </a:fld>
            <a:endParaRPr lang="en-US" altLang="en-US">
              <a:solidFill>
                <a:srgbClr val="646D72"/>
              </a:solidFill>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xfrm>
            <a:off x="2159000" y="696913"/>
            <a:ext cx="2692400" cy="3486150"/>
          </a:xfrm>
          <a:ln/>
        </p:spPr>
      </p:sp>
      <p:sp>
        <p:nvSpPr>
          <p:cNvPr id="1146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1469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B28C682-9553-410E-85DD-6D785F608E68}" type="slidenum">
              <a:rPr lang="en-US" altLang="en-US">
                <a:solidFill>
                  <a:srgbClr val="646D72"/>
                </a:solidFill>
                <a:latin typeface="Calibri" pitchFamily="34" charset="0"/>
              </a:rPr>
              <a:pPr algn="r" eaLnBrk="1" hangingPunct="1">
                <a:spcBef>
                  <a:spcPct val="0"/>
                </a:spcBef>
              </a:pPr>
              <a:t>21</a:t>
            </a:fld>
            <a:endParaRPr lang="en-US" altLang="en-US">
              <a:solidFill>
                <a:srgbClr val="646D72"/>
              </a:solidFill>
              <a:latin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xfrm>
            <a:off x="2159000" y="696913"/>
            <a:ext cx="2692400" cy="3486150"/>
          </a:xfrm>
          <a:ln/>
        </p:spPr>
      </p:sp>
      <p:sp>
        <p:nvSpPr>
          <p:cNvPr id="1167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1674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2853CC0-6335-428B-8C0A-37E171DCC314}" type="slidenum">
              <a:rPr lang="en-US" altLang="en-US">
                <a:solidFill>
                  <a:srgbClr val="646D72"/>
                </a:solidFill>
                <a:latin typeface="Calibri" pitchFamily="34" charset="0"/>
              </a:rPr>
              <a:pPr algn="r" eaLnBrk="1" hangingPunct="1">
                <a:spcBef>
                  <a:spcPct val="0"/>
                </a:spcBef>
              </a:pPr>
              <a:t>22</a:t>
            </a:fld>
            <a:endParaRPr lang="en-US" altLang="en-US">
              <a:solidFill>
                <a:srgbClr val="646D72"/>
              </a:solidFill>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xfrm>
            <a:off x="2159000" y="696913"/>
            <a:ext cx="2692400" cy="3486150"/>
          </a:xfrm>
          <a:ln/>
        </p:spPr>
      </p:sp>
      <p:sp>
        <p:nvSpPr>
          <p:cNvPr id="11776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1776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070591E-A30F-4703-B59D-063AA165DF75}" type="slidenum">
              <a:rPr lang="en-US" altLang="en-US">
                <a:solidFill>
                  <a:srgbClr val="646D72"/>
                </a:solidFill>
                <a:latin typeface="Calibri" pitchFamily="34" charset="0"/>
              </a:rPr>
              <a:pPr algn="r" eaLnBrk="1" hangingPunct="1">
                <a:spcBef>
                  <a:spcPct val="0"/>
                </a:spcBef>
              </a:pPr>
              <a:t>23</a:t>
            </a:fld>
            <a:endParaRPr lang="en-US" altLang="en-US">
              <a:solidFill>
                <a:srgbClr val="646D72"/>
              </a:solidFill>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xfrm>
            <a:off x="2159000" y="696913"/>
            <a:ext cx="2692400" cy="3486150"/>
          </a:xfrm>
          <a:ln/>
        </p:spPr>
      </p:sp>
      <p:sp>
        <p:nvSpPr>
          <p:cNvPr id="11878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1878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6987651-1E11-4C81-B004-4238351CD9BB}" type="slidenum">
              <a:rPr lang="en-US" altLang="en-US">
                <a:solidFill>
                  <a:srgbClr val="646D72"/>
                </a:solidFill>
                <a:latin typeface="Calibri" pitchFamily="34" charset="0"/>
              </a:rPr>
              <a:pPr algn="r" eaLnBrk="1" hangingPunct="1">
                <a:spcBef>
                  <a:spcPct val="0"/>
                </a:spcBef>
              </a:pPr>
              <a:t>24</a:t>
            </a:fld>
            <a:endParaRPr lang="en-US" altLang="en-US">
              <a:solidFill>
                <a:srgbClr val="646D72"/>
              </a:solidFill>
              <a:latin typeface="Calibri"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xfrm>
            <a:off x="2159000" y="696913"/>
            <a:ext cx="2692400" cy="3486150"/>
          </a:xfrm>
          <a:ln/>
        </p:spPr>
      </p:sp>
      <p:sp>
        <p:nvSpPr>
          <p:cNvPr id="1208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083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E24F385-0611-485F-9504-87D4735B3BAE}" type="slidenum">
              <a:rPr lang="en-US" altLang="en-US">
                <a:solidFill>
                  <a:srgbClr val="646D72"/>
                </a:solidFill>
                <a:latin typeface="Calibri" pitchFamily="34" charset="0"/>
              </a:rPr>
              <a:pPr algn="r" eaLnBrk="1" hangingPunct="1">
                <a:spcBef>
                  <a:spcPct val="0"/>
                </a:spcBef>
              </a:pPr>
              <a:t>25</a:t>
            </a:fld>
            <a:endParaRPr lang="en-US" altLang="en-US">
              <a:solidFill>
                <a:srgbClr val="646D72"/>
              </a:solidFill>
              <a:latin typeface="Calibri"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xfrm>
            <a:off x="2159000" y="696913"/>
            <a:ext cx="2692400" cy="3486150"/>
          </a:xfrm>
          <a:ln/>
        </p:spPr>
      </p:sp>
      <p:sp>
        <p:nvSpPr>
          <p:cNvPr id="12185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186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CCE2FA73-B3CB-47FD-B6FD-4B899CD4790C}" type="slidenum">
              <a:rPr lang="en-US" altLang="en-US">
                <a:solidFill>
                  <a:srgbClr val="646D72"/>
                </a:solidFill>
                <a:latin typeface="Calibri" pitchFamily="34" charset="0"/>
              </a:rPr>
              <a:pPr algn="r" eaLnBrk="1" hangingPunct="1">
                <a:spcBef>
                  <a:spcPct val="0"/>
                </a:spcBef>
              </a:pPr>
              <a:t>26</a:t>
            </a:fld>
            <a:endParaRPr lang="en-US" altLang="en-US">
              <a:solidFill>
                <a:srgbClr val="646D72"/>
              </a:solidFill>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xfrm>
            <a:off x="2159000" y="696913"/>
            <a:ext cx="2692400" cy="3486150"/>
          </a:xfrm>
          <a:ln/>
        </p:spPr>
      </p:sp>
      <p:sp>
        <p:nvSpPr>
          <p:cNvPr id="12288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288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74BA006-B2AF-43C1-AD0E-E8CBE62F7A9B}" type="slidenum">
              <a:rPr lang="en-US" altLang="en-US">
                <a:solidFill>
                  <a:srgbClr val="646D72"/>
                </a:solidFill>
                <a:latin typeface="Calibri" pitchFamily="34" charset="0"/>
              </a:rPr>
              <a:pPr algn="r" eaLnBrk="1" hangingPunct="1">
                <a:spcBef>
                  <a:spcPct val="0"/>
                </a:spcBef>
              </a:pPr>
              <a:t>27</a:t>
            </a:fld>
            <a:endParaRPr lang="en-US" altLang="en-US">
              <a:solidFill>
                <a:srgbClr val="646D72"/>
              </a:solidFill>
              <a:latin typeface="Calibri"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xfrm>
            <a:off x="2159000" y="696913"/>
            <a:ext cx="2692400" cy="3486150"/>
          </a:xfrm>
          <a:ln/>
        </p:spPr>
      </p:sp>
      <p:sp>
        <p:nvSpPr>
          <p:cNvPr id="12493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493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EB4F1434-819C-4AD9-A1E2-75A9A81956A6}" type="slidenum">
              <a:rPr lang="en-US" altLang="en-US">
                <a:solidFill>
                  <a:srgbClr val="646D72"/>
                </a:solidFill>
                <a:latin typeface="Calibri" pitchFamily="34" charset="0"/>
              </a:rPr>
              <a:pPr algn="r" eaLnBrk="1" hangingPunct="1">
                <a:spcBef>
                  <a:spcPct val="0"/>
                </a:spcBef>
              </a:pPr>
              <a:t>28</a:t>
            </a:fld>
            <a:endParaRPr lang="en-US" altLang="en-US">
              <a:solidFill>
                <a:srgbClr val="646D72"/>
              </a:solidFill>
              <a:latin typeface="Calibri"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xfrm>
            <a:off x="2159000" y="696913"/>
            <a:ext cx="2692400" cy="3486150"/>
          </a:xfrm>
          <a:ln/>
        </p:spPr>
      </p:sp>
      <p:sp>
        <p:nvSpPr>
          <p:cNvPr id="12595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595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6B9F2A9-BC8B-4E46-ADA8-E698922A1CA7}" type="slidenum">
              <a:rPr lang="en-US" altLang="en-US">
                <a:solidFill>
                  <a:srgbClr val="646D72"/>
                </a:solidFill>
                <a:latin typeface="Calibri" pitchFamily="34" charset="0"/>
              </a:rPr>
              <a:pPr algn="r" eaLnBrk="1" hangingPunct="1">
                <a:spcBef>
                  <a:spcPct val="0"/>
                </a:spcBef>
              </a:pPr>
              <a:t>29</a:t>
            </a:fld>
            <a:endParaRPr lang="en-US" altLang="en-US">
              <a:solidFill>
                <a:srgbClr val="646D72"/>
              </a:solidFill>
              <a:latin typeface="Calibri"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xfrm>
            <a:off x="2159000" y="696913"/>
            <a:ext cx="2692400" cy="3486150"/>
          </a:xfrm>
          <a:ln/>
        </p:spPr>
      </p:sp>
      <p:sp>
        <p:nvSpPr>
          <p:cNvPr id="12697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698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F454F20-3771-4C7F-92CD-7429B325F726}" type="slidenum">
              <a:rPr lang="en-US" altLang="en-US">
                <a:solidFill>
                  <a:srgbClr val="646D72"/>
                </a:solidFill>
                <a:latin typeface="Calibri" pitchFamily="34" charset="0"/>
              </a:rPr>
              <a:pPr algn="r" eaLnBrk="1" hangingPunct="1">
                <a:spcBef>
                  <a:spcPct val="0"/>
                </a:spcBef>
              </a:pPr>
              <a:t>30</a:t>
            </a:fld>
            <a:endParaRPr lang="en-US" altLang="en-US">
              <a:solidFill>
                <a:srgbClr val="646D72"/>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2159000" y="696913"/>
            <a:ext cx="2692400" cy="3486150"/>
          </a:xfrm>
          <a:ln/>
        </p:spPr>
      </p:sp>
      <p:sp>
        <p:nvSpPr>
          <p:cNvPr id="870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704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781E874-00C5-4EF4-A16C-E8DF9F88D3B8}" type="slidenum">
              <a:rPr lang="en-US" altLang="en-US">
                <a:solidFill>
                  <a:srgbClr val="646D72"/>
                </a:solidFill>
                <a:latin typeface="Calibri" pitchFamily="34" charset="0"/>
              </a:rPr>
              <a:pPr algn="r" eaLnBrk="1" hangingPunct="1">
                <a:spcBef>
                  <a:spcPct val="0"/>
                </a:spcBef>
              </a:pPr>
              <a:t>4</a:t>
            </a:fld>
            <a:endParaRPr lang="en-US" altLang="en-US">
              <a:solidFill>
                <a:srgbClr val="646D72"/>
              </a:solidFill>
              <a:latin typeface="Calibri"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xfrm>
            <a:off x="2159000" y="696913"/>
            <a:ext cx="2692400" cy="3486150"/>
          </a:xfrm>
          <a:ln/>
        </p:spPr>
      </p:sp>
      <p:sp>
        <p:nvSpPr>
          <p:cNvPr id="1280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800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DE11C4C-7CE3-464D-B56A-6DC54091D4C6}" type="slidenum">
              <a:rPr lang="en-US" altLang="en-US">
                <a:solidFill>
                  <a:srgbClr val="646D72"/>
                </a:solidFill>
                <a:latin typeface="Calibri" pitchFamily="34" charset="0"/>
              </a:rPr>
              <a:pPr algn="r" eaLnBrk="1" hangingPunct="1">
                <a:spcBef>
                  <a:spcPct val="0"/>
                </a:spcBef>
              </a:pPr>
              <a:t>31</a:t>
            </a:fld>
            <a:endParaRPr lang="en-US" altLang="en-US">
              <a:solidFill>
                <a:srgbClr val="646D72"/>
              </a:solidFill>
              <a:latin typeface="Calibri"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xfrm>
            <a:off x="2159000" y="696913"/>
            <a:ext cx="2692400" cy="3486150"/>
          </a:xfrm>
          <a:ln/>
        </p:spPr>
      </p:sp>
      <p:sp>
        <p:nvSpPr>
          <p:cNvPr id="12902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2902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38F1A2E-2C73-481E-89D8-5D19B0B41F71}" type="slidenum">
              <a:rPr lang="en-US" altLang="en-US">
                <a:solidFill>
                  <a:srgbClr val="646D72"/>
                </a:solidFill>
                <a:latin typeface="Calibri" pitchFamily="34" charset="0"/>
              </a:rPr>
              <a:pPr algn="r" eaLnBrk="1" hangingPunct="1">
                <a:spcBef>
                  <a:spcPct val="0"/>
                </a:spcBef>
              </a:pPr>
              <a:t>32</a:t>
            </a:fld>
            <a:endParaRPr lang="en-US" altLang="en-US">
              <a:solidFill>
                <a:srgbClr val="646D72"/>
              </a:solidFill>
              <a:latin typeface="Calibri"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xfrm>
            <a:off x="2159000" y="696913"/>
            <a:ext cx="2692400" cy="3486150"/>
          </a:xfrm>
          <a:ln/>
        </p:spPr>
      </p:sp>
      <p:sp>
        <p:nvSpPr>
          <p:cNvPr id="1300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3005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AA47CA0-2F4C-4E49-8B9B-5B56B0A885E2}" type="slidenum">
              <a:rPr lang="en-US" altLang="en-US">
                <a:solidFill>
                  <a:srgbClr val="646D72"/>
                </a:solidFill>
                <a:latin typeface="Calibri" pitchFamily="34" charset="0"/>
              </a:rPr>
              <a:pPr algn="r" eaLnBrk="1" hangingPunct="1">
                <a:spcBef>
                  <a:spcPct val="0"/>
                </a:spcBef>
              </a:pPr>
              <a:t>33</a:t>
            </a:fld>
            <a:endParaRPr lang="en-US" altLang="en-US">
              <a:solidFill>
                <a:srgbClr val="646D72"/>
              </a:solidFill>
              <a:latin typeface="Calibri"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xfrm>
            <a:off x="2159000" y="696913"/>
            <a:ext cx="2692400" cy="3486150"/>
          </a:xfrm>
          <a:ln/>
        </p:spPr>
      </p:sp>
      <p:sp>
        <p:nvSpPr>
          <p:cNvPr id="13107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3107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54DCC7F-ECE4-455A-999E-469E7F8A56E5}" type="slidenum">
              <a:rPr lang="en-US" altLang="en-US">
                <a:solidFill>
                  <a:srgbClr val="646D72"/>
                </a:solidFill>
                <a:latin typeface="Calibri" pitchFamily="34" charset="0"/>
              </a:rPr>
              <a:pPr algn="r" eaLnBrk="1" hangingPunct="1">
                <a:spcBef>
                  <a:spcPct val="0"/>
                </a:spcBef>
              </a:pPr>
              <a:t>34</a:t>
            </a:fld>
            <a:endParaRPr lang="en-US" altLang="en-US">
              <a:solidFill>
                <a:srgbClr val="646D72"/>
              </a:solidFill>
              <a:latin typeface="Calibri"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xfrm>
            <a:off x="2159000" y="696913"/>
            <a:ext cx="2692400" cy="3486150"/>
          </a:xfrm>
          <a:ln/>
        </p:spPr>
      </p:sp>
      <p:sp>
        <p:nvSpPr>
          <p:cNvPr id="1320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3210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1CB0F83F-C3C7-4353-B3B3-88AC2D3A0C77}" type="slidenum">
              <a:rPr lang="en-US" altLang="en-US">
                <a:solidFill>
                  <a:srgbClr val="646D72"/>
                </a:solidFill>
                <a:latin typeface="Calibri" pitchFamily="34" charset="0"/>
              </a:rPr>
              <a:pPr algn="r" eaLnBrk="1" hangingPunct="1">
                <a:spcBef>
                  <a:spcPct val="0"/>
                </a:spcBef>
              </a:pPr>
              <a:t>35</a:t>
            </a:fld>
            <a:endParaRPr lang="en-US" altLang="en-US">
              <a:solidFill>
                <a:srgbClr val="646D72"/>
              </a:solidFill>
              <a:latin typeface="Calibri"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xfrm>
            <a:off x="2159000" y="696913"/>
            <a:ext cx="2692400" cy="3486150"/>
          </a:xfrm>
          <a:ln/>
        </p:spPr>
      </p:sp>
      <p:sp>
        <p:nvSpPr>
          <p:cNvPr id="13312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3312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C22E3EB-820A-4132-8C6E-618145F4D63F}" type="slidenum">
              <a:rPr lang="en-US" altLang="en-US">
                <a:solidFill>
                  <a:srgbClr val="646D72"/>
                </a:solidFill>
                <a:latin typeface="Calibri" pitchFamily="34" charset="0"/>
              </a:rPr>
              <a:pPr algn="r" eaLnBrk="1" hangingPunct="1">
                <a:spcBef>
                  <a:spcPct val="0"/>
                </a:spcBef>
              </a:pPr>
              <a:t>36</a:t>
            </a:fld>
            <a:endParaRPr lang="en-US" altLang="en-US">
              <a:solidFill>
                <a:srgbClr val="646D72"/>
              </a:solidFill>
              <a:latin typeface="Calibri"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xfrm>
            <a:off x="2159000" y="696913"/>
            <a:ext cx="2692400" cy="3486150"/>
          </a:xfrm>
          <a:ln/>
        </p:spPr>
      </p:sp>
      <p:sp>
        <p:nvSpPr>
          <p:cNvPr id="1341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3414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DA44CB5-99B2-4F92-8B72-84E1429DCE0F}" type="slidenum">
              <a:rPr lang="en-US" altLang="en-US">
                <a:solidFill>
                  <a:srgbClr val="646D72"/>
                </a:solidFill>
                <a:latin typeface="Calibri" pitchFamily="34" charset="0"/>
              </a:rPr>
              <a:pPr algn="r" eaLnBrk="1" hangingPunct="1">
                <a:spcBef>
                  <a:spcPct val="0"/>
                </a:spcBef>
              </a:pPr>
              <a:t>37</a:t>
            </a:fld>
            <a:endParaRPr lang="en-US" altLang="en-US">
              <a:solidFill>
                <a:srgbClr val="646D72"/>
              </a:solidFill>
              <a:latin typeface="Calibri"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xfrm>
            <a:off x="2159000" y="696913"/>
            <a:ext cx="2692400" cy="3486150"/>
          </a:xfrm>
          <a:ln/>
        </p:spPr>
      </p:sp>
      <p:sp>
        <p:nvSpPr>
          <p:cNvPr id="137219" name="Notes Placeholder 2"/>
          <p:cNvSpPr>
            <a:spLocks noGrp="1" noChangeArrowheads="1"/>
          </p:cNvSpPr>
          <p:nvPr>
            <p:ph type="body" idx="1"/>
          </p:nvPr>
        </p:nvSpPr>
        <p:spPr>
          <a:noFill/>
        </p:spPr>
        <p:txBody>
          <a:bodyPr/>
          <a:lstStyle/>
          <a:p>
            <a:endParaRPr lang="en-US" dirty="0">
              <a:cs typeface="Arial"/>
            </a:endParaRPr>
          </a:p>
          <a:p>
            <a:endParaRPr lang="en-US" altLang="en-US" dirty="0">
              <a:latin typeface="Arial" charset="0"/>
              <a:ea typeface="ＭＳ Ｐゴシック" pitchFamily="34" charset="-128"/>
              <a:cs typeface="Arial"/>
            </a:endParaRPr>
          </a:p>
          <a:p>
            <a:endParaRPr lang="en-US" altLang="en-US" dirty="0">
              <a:latin typeface="Arial" charset="0"/>
              <a:ea typeface="ＭＳ Ｐゴシック" pitchFamily="34" charset="-128"/>
              <a:cs typeface="Arial"/>
            </a:endParaRPr>
          </a:p>
          <a:p>
            <a:endParaRPr lang="en-US" dirty="0"/>
          </a:p>
          <a:p>
            <a:r>
              <a:rPr lang="en-US" dirty="0" err="1"/>
              <a:t>Accipio</a:t>
            </a:r>
            <a:r>
              <a:rPr lang="en-US" dirty="0"/>
              <a:t>. The Johari Window. 2020</a:t>
            </a:r>
          </a:p>
          <a:p>
            <a:r>
              <a:rPr lang="en-US" u="sng" dirty="0">
                <a:hlinkClick r:id="rId3"/>
              </a:rPr>
              <a:t>https://www.accipio.com/eleadership/mod/wiki/view.php?id=1832</a:t>
            </a:r>
            <a:r>
              <a:rPr lang="en-US" dirty="0"/>
              <a:t>; Accessed September 14th 2020</a:t>
            </a:r>
            <a:endParaRPr dirty="0">
              <a:cs typeface="Arial"/>
            </a:endParaRPr>
          </a:p>
          <a:p>
            <a:endParaRPr lang="en-US" altLang="en-US" dirty="0">
              <a:latin typeface="Arial" charset="0"/>
              <a:ea typeface="ＭＳ Ｐゴシック" pitchFamily="34" charset="-128"/>
              <a:cs typeface="Arial"/>
            </a:endParaRPr>
          </a:p>
        </p:txBody>
      </p:sp>
      <p:sp>
        <p:nvSpPr>
          <p:cNvPr id="13722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5B84983-F8AB-4CE4-B40A-3E00070404B4}" type="slidenum">
              <a:rPr lang="en-US" altLang="en-US">
                <a:solidFill>
                  <a:srgbClr val="646D72"/>
                </a:solidFill>
                <a:latin typeface="Calibri" pitchFamily="34" charset="0"/>
              </a:rPr>
              <a:pPr algn="r" eaLnBrk="1" hangingPunct="1">
                <a:spcBef>
                  <a:spcPct val="0"/>
                </a:spcBef>
              </a:pPr>
              <a:t>39</a:t>
            </a:fld>
            <a:endParaRPr lang="en-US" altLang="en-US">
              <a:solidFill>
                <a:srgbClr val="646D72"/>
              </a:solidFill>
              <a:latin typeface="Calibri"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xfrm>
            <a:off x="2159000" y="696913"/>
            <a:ext cx="2692400" cy="3486150"/>
          </a:xfrm>
          <a:ln/>
        </p:spPr>
      </p:sp>
      <p:sp>
        <p:nvSpPr>
          <p:cNvPr id="13926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3926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F688B1F-A231-4D31-9AC1-5A30B6840211}" type="slidenum">
              <a:rPr lang="en-US" altLang="en-US">
                <a:solidFill>
                  <a:srgbClr val="646D72"/>
                </a:solidFill>
                <a:latin typeface="Calibri" pitchFamily="34" charset="0"/>
              </a:rPr>
              <a:pPr algn="r" eaLnBrk="1" hangingPunct="1">
                <a:spcBef>
                  <a:spcPct val="0"/>
                </a:spcBef>
              </a:pPr>
              <a:t>42</a:t>
            </a:fld>
            <a:endParaRPr lang="en-US" altLang="en-US">
              <a:solidFill>
                <a:srgbClr val="646D72"/>
              </a:solidFill>
              <a:latin typeface="Calibri"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xfrm>
            <a:off x="2159000" y="696913"/>
            <a:ext cx="2692400" cy="3486150"/>
          </a:xfrm>
          <a:ln/>
        </p:spPr>
      </p:sp>
      <p:sp>
        <p:nvSpPr>
          <p:cNvPr id="1402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4029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4B79538-0F22-4B4B-9FF4-DD37E1D44508}" type="slidenum">
              <a:rPr lang="en-US" altLang="en-US">
                <a:solidFill>
                  <a:srgbClr val="646D72"/>
                </a:solidFill>
                <a:latin typeface="Calibri" pitchFamily="34" charset="0"/>
              </a:rPr>
              <a:pPr algn="r" eaLnBrk="1" hangingPunct="1">
                <a:spcBef>
                  <a:spcPct val="0"/>
                </a:spcBef>
              </a:pPr>
              <a:t>43</a:t>
            </a:fld>
            <a:endParaRPr lang="en-US" altLang="en-US">
              <a:solidFill>
                <a:srgbClr val="646D72"/>
              </a:solidFill>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2159000" y="696913"/>
            <a:ext cx="2692400" cy="3486150"/>
          </a:xfrm>
          <a:ln/>
        </p:spPr>
      </p:sp>
      <p:sp>
        <p:nvSpPr>
          <p:cNvPr id="890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909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38F1B4E-51F9-4666-A767-4E73D017116B}" type="slidenum">
              <a:rPr lang="en-US" altLang="en-US">
                <a:solidFill>
                  <a:srgbClr val="646D72"/>
                </a:solidFill>
                <a:latin typeface="Calibri" pitchFamily="34" charset="0"/>
              </a:rPr>
              <a:pPr algn="r" eaLnBrk="1" hangingPunct="1">
                <a:spcBef>
                  <a:spcPct val="0"/>
                </a:spcBef>
              </a:pPr>
              <a:t>5</a:t>
            </a:fld>
            <a:endParaRPr lang="en-US" altLang="en-US">
              <a:solidFill>
                <a:srgbClr val="646D72"/>
              </a:solidFill>
              <a:latin typeface="Calibri"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xfrm>
            <a:off x="2159000" y="696913"/>
            <a:ext cx="2692400" cy="3486150"/>
          </a:xfrm>
          <a:ln/>
        </p:spPr>
      </p:sp>
      <p:sp>
        <p:nvSpPr>
          <p:cNvPr id="14131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4131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2502637-B90D-44AD-BC0B-DDDCEDB0579A}" type="slidenum">
              <a:rPr lang="en-US" altLang="en-US">
                <a:solidFill>
                  <a:srgbClr val="646D72"/>
                </a:solidFill>
                <a:latin typeface="Calibri" pitchFamily="34" charset="0"/>
              </a:rPr>
              <a:pPr algn="r" eaLnBrk="1" hangingPunct="1">
                <a:spcBef>
                  <a:spcPct val="0"/>
                </a:spcBef>
              </a:pPr>
              <a:t>44</a:t>
            </a:fld>
            <a:endParaRPr lang="en-US" altLang="en-US">
              <a:solidFill>
                <a:srgbClr val="646D72"/>
              </a:solidFill>
              <a:latin typeface="Calibri"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46</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4363805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xfrm>
            <a:off x="2159000" y="696913"/>
            <a:ext cx="2692400" cy="3486150"/>
          </a:xfrm>
          <a:ln/>
        </p:spPr>
      </p:sp>
      <p:sp>
        <p:nvSpPr>
          <p:cNvPr id="14438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144388" name="Slide Number Placeholder 3"/>
          <p:cNvSpPr>
            <a:spLocks noGrp="1"/>
          </p:cNvSpPr>
          <p:nvPr>
            <p:ph type="sldNum" sz="quarter" idx="5"/>
          </p:nvPr>
        </p:nvSpPr>
        <p:spPr>
          <a:noFill/>
        </p:spPr>
        <p:txBody>
          <a:bodyPr/>
          <a:lstStyle>
            <a:lvl1pPr defTabSz="464637">
              <a:spcBef>
                <a:spcPct val="30000"/>
              </a:spcBef>
              <a:defRPr sz="1200">
                <a:solidFill>
                  <a:schemeClr val="tx1"/>
                </a:solidFill>
                <a:latin typeface="Arial" charset="0"/>
                <a:ea typeface="ＭＳ Ｐゴシック" pitchFamily="34" charset="-128"/>
              </a:defRPr>
            </a:lvl1pPr>
            <a:lvl2pPr marL="715792" indent="-273131" defTabSz="464637">
              <a:spcBef>
                <a:spcPct val="30000"/>
              </a:spcBef>
              <a:defRPr sz="1200">
                <a:solidFill>
                  <a:schemeClr val="tx1"/>
                </a:solidFill>
                <a:latin typeface="Arial" charset="0"/>
                <a:ea typeface="ＭＳ Ｐゴシック" pitchFamily="34" charset="-128"/>
              </a:defRPr>
            </a:lvl2pPr>
            <a:lvl3pPr marL="1100374" indent="-218192" defTabSz="464637">
              <a:spcBef>
                <a:spcPct val="30000"/>
              </a:spcBef>
              <a:defRPr sz="1200">
                <a:solidFill>
                  <a:schemeClr val="tx1"/>
                </a:solidFill>
                <a:latin typeface="Arial" charset="0"/>
                <a:ea typeface="ＭＳ Ｐゴシック" pitchFamily="34" charset="-128"/>
              </a:defRPr>
            </a:lvl3pPr>
            <a:lvl4pPr marL="1539896" indent="-218192" defTabSz="464637">
              <a:spcBef>
                <a:spcPct val="30000"/>
              </a:spcBef>
              <a:defRPr sz="1200">
                <a:solidFill>
                  <a:schemeClr val="tx1"/>
                </a:solidFill>
                <a:latin typeface="Arial" charset="0"/>
                <a:ea typeface="ＭＳ Ｐゴシック" pitchFamily="34" charset="-128"/>
              </a:defRPr>
            </a:lvl4pPr>
            <a:lvl5pPr marL="1980987" indent="-218192" defTabSz="464637">
              <a:spcBef>
                <a:spcPct val="30000"/>
              </a:spcBef>
              <a:defRPr sz="1200">
                <a:solidFill>
                  <a:schemeClr val="tx1"/>
                </a:solidFill>
                <a:latin typeface="Arial" charset="0"/>
                <a:ea typeface="ＭＳ Ｐゴシック" pitchFamily="34" charset="-128"/>
              </a:defRPr>
            </a:lvl5pPr>
            <a:lvl6pPr marL="2433066"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6pPr>
            <a:lvl7pPr marL="2885145"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7pPr>
            <a:lvl8pPr marL="3337225"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8pPr>
            <a:lvl9pPr marL="3789304"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2CF78E87-062D-4E4E-A921-1067E1DCB4A4}" type="slidenum">
              <a:rPr lang="en-US" altLang="en-US" sz="1300"/>
              <a:pPr>
                <a:spcBef>
                  <a:spcPct val="0"/>
                </a:spcBef>
              </a:pPr>
              <a:t>47</a:t>
            </a:fld>
            <a:endParaRPr lang="en-US" altLang="en-US" sz="13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a:xfrm>
            <a:off x="2159000" y="696913"/>
            <a:ext cx="2692400" cy="3486150"/>
          </a:xfrm>
          <a:ln/>
        </p:spPr>
      </p:sp>
      <p:sp>
        <p:nvSpPr>
          <p:cNvPr id="1464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4643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AF507500-8462-45C9-8202-AC7EC3AF9CDE}" type="slidenum">
              <a:rPr lang="en-US" altLang="en-US">
                <a:solidFill>
                  <a:srgbClr val="646D72"/>
                </a:solidFill>
                <a:latin typeface="Calibri" pitchFamily="34" charset="0"/>
              </a:rPr>
              <a:pPr algn="r" eaLnBrk="1" hangingPunct="1">
                <a:spcBef>
                  <a:spcPct val="0"/>
                </a:spcBef>
              </a:pPr>
              <a:t>48</a:t>
            </a:fld>
            <a:endParaRPr lang="en-US" altLang="en-US">
              <a:solidFill>
                <a:srgbClr val="646D72"/>
              </a:solidFill>
              <a:latin typeface="Calibri"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a:xfrm>
            <a:off x="2159000" y="696913"/>
            <a:ext cx="2692400" cy="3486150"/>
          </a:xfrm>
          <a:ln/>
        </p:spPr>
      </p:sp>
      <p:sp>
        <p:nvSpPr>
          <p:cNvPr id="14745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14746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6B0DB74-45E0-4F21-8354-1F8C5052E2C5}" type="slidenum">
              <a:rPr lang="en-US" altLang="en-US">
                <a:solidFill>
                  <a:srgbClr val="646D72"/>
                </a:solidFill>
                <a:latin typeface="Calibri" pitchFamily="34" charset="0"/>
              </a:rPr>
              <a:pPr algn="r" eaLnBrk="1" hangingPunct="1">
                <a:spcBef>
                  <a:spcPct val="0"/>
                </a:spcBef>
              </a:pPr>
              <a:t>49</a:t>
            </a:fld>
            <a:endParaRPr lang="en-US" altLang="en-US">
              <a:solidFill>
                <a:srgbClr val="646D72"/>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xfrm>
            <a:off x="2159000" y="696913"/>
            <a:ext cx="2692400" cy="3486150"/>
          </a:xfrm>
          <a:ln/>
        </p:spPr>
      </p:sp>
      <p:sp>
        <p:nvSpPr>
          <p:cNvPr id="911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114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50AC928-9F50-41DC-A1F5-8294BB370463}" type="slidenum">
              <a:rPr lang="en-US" altLang="en-US">
                <a:solidFill>
                  <a:srgbClr val="646D72"/>
                </a:solidFill>
                <a:latin typeface="Calibri" pitchFamily="34" charset="0"/>
              </a:rPr>
              <a:pPr algn="r" eaLnBrk="1" hangingPunct="1">
                <a:spcBef>
                  <a:spcPct val="0"/>
                </a:spcBef>
              </a:pPr>
              <a:t>6</a:t>
            </a:fld>
            <a:endParaRPr lang="en-US" altLang="en-US">
              <a:solidFill>
                <a:srgbClr val="646D72"/>
              </a:solidFill>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xfrm>
            <a:off x="2159000" y="696913"/>
            <a:ext cx="2692400" cy="3486150"/>
          </a:xfrm>
          <a:ln/>
        </p:spPr>
      </p:sp>
      <p:sp>
        <p:nvSpPr>
          <p:cNvPr id="9216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216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F480A13-720B-4789-88D5-53EF46778CEF}" type="slidenum">
              <a:rPr lang="en-US" altLang="en-US">
                <a:solidFill>
                  <a:srgbClr val="646D72"/>
                </a:solidFill>
                <a:latin typeface="Calibri" pitchFamily="34" charset="0"/>
              </a:rPr>
              <a:pPr algn="r" eaLnBrk="1" hangingPunct="1">
                <a:spcBef>
                  <a:spcPct val="0"/>
                </a:spcBef>
              </a:pPr>
              <a:t>7</a:t>
            </a:fld>
            <a:endParaRPr lang="en-US" altLang="en-US">
              <a:solidFill>
                <a:srgbClr val="646D72"/>
              </a:solidFill>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xfrm>
            <a:off x="2159000" y="696913"/>
            <a:ext cx="2692400" cy="3486150"/>
          </a:xfrm>
          <a:ln/>
        </p:spPr>
      </p:sp>
      <p:sp>
        <p:nvSpPr>
          <p:cNvPr id="94211" name="Notes Placeholder 2"/>
          <p:cNvSpPr>
            <a:spLocks noGrp="1" noChangeArrowheads="1"/>
          </p:cNvSpPr>
          <p:nvPr>
            <p:ph type="body" idx="1"/>
          </p:nvPr>
        </p:nvSpPr>
        <p:spPr>
          <a:noFill/>
        </p:spPr>
        <p:txBody>
          <a:bodyPr/>
          <a:lstStyle/>
          <a:p>
            <a:endParaRPr lang="en-US" dirty="0">
              <a:cs typeface="Arial"/>
            </a:endParaRPr>
          </a:p>
        </p:txBody>
      </p:sp>
      <p:sp>
        <p:nvSpPr>
          <p:cNvPr id="9421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553805A-DE4A-4717-B8AC-CB4BD57B34FB}" type="slidenum">
              <a:rPr lang="en-US" altLang="en-US">
                <a:solidFill>
                  <a:srgbClr val="646D72"/>
                </a:solidFill>
                <a:latin typeface="Calibri" pitchFamily="34" charset="0"/>
              </a:rPr>
              <a:pPr algn="r" eaLnBrk="1" hangingPunct="1">
                <a:spcBef>
                  <a:spcPct val="0"/>
                </a:spcBef>
              </a:pPr>
              <a:t>8</a:t>
            </a:fld>
            <a:endParaRPr lang="en-US" altLang="en-US">
              <a:solidFill>
                <a:srgbClr val="646D72"/>
              </a:solidFill>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xfrm>
            <a:off x="2159000" y="696913"/>
            <a:ext cx="2692400" cy="3486150"/>
          </a:xfrm>
          <a:ln/>
        </p:spPr>
      </p:sp>
      <p:sp>
        <p:nvSpPr>
          <p:cNvPr id="952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523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A8EEFAE2-8A59-48DA-A6FC-A132721B1AAA}" type="slidenum">
              <a:rPr lang="en-US" altLang="en-US">
                <a:solidFill>
                  <a:srgbClr val="646D72"/>
                </a:solidFill>
                <a:latin typeface="Calibri" pitchFamily="34" charset="0"/>
              </a:rPr>
              <a:pPr algn="r" eaLnBrk="1" hangingPunct="1">
                <a:spcBef>
                  <a:spcPct val="0"/>
                </a:spcBef>
              </a:pPr>
              <a:t>9</a:t>
            </a:fld>
            <a:endParaRPr lang="en-US" altLang="en-US">
              <a:solidFill>
                <a:srgbClr val="646D72"/>
              </a:solidFill>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xfrm>
            <a:off x="2159000" y="696913"/>
            <a:ext cx="2692400" cy="3486150"/>
          </a:xfrm>
          <a:ln/>
        </p:spPr>
      </p:sp>
      <p:sp>
        <p:nvSpPr>
          <p:cNvPr id="9625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626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4275F5D-65A3-4EEF-BDB0-C1A425A256EC}" type="slidenum">
              <a:rPr lang="en-US" altLang="en-US">
                <a:solidFill>
                  <a:srgbClr val="646D72"/>
                </a:solidFill>
                <a:latin typeface="Calibri" pitchFamily="34" charset="0"/>
              </a:rPr>
              <a:pPr algn="r" eaLnBrk="1" hangingPunct="1">
                <a:spcBef>
                  <a:spcPct val="0"/>
                </a:spcBef>
              </a:pPr>
              <a:t>10</a:t>
            </a:fld>
            <a:endParaRPr lang="en-US" altLang="en-US">
              <a:solidFill>
                <a:srgbClr val="646D72"/>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5700"/>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584816990"/>
      </p:ext>
    </p:extLst>
  </p:cSld>
  <p:clrMapOvr>
    <a:masterClrMapping/>
  </p:clrMapOvr>
  <p:extLst>
    <p:ext uri="{DCECCB84-F9BA-43D5-87BE-67443E8EF086}">
      <p15:sldGuideLst xmlns:p15="http://schemas.microsoft.com/office/powerpoint/2012/main">
        <p15:guide id="1" orient="horz" pos="5289" userDrawn="1">
          <p15:clr>
            <a:srgbClr val="FBAE40"/>
          </p15:clr>
        </p15:guide>
        <p15:guide id="3" pos="652" userDrawn="1">
          <p15:clr>
            <a:srgbClr val="C35EA4"/>
          </p15:clr>
        </p15:guide>
        <p15:guide id="4" pos="397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4238898392"/>
      </p:ext>
    </p:extLst>
  </p:cSld>
  <p:clrMapOvr>
    <a:masterClrMapping/>
  </p:clrMapOvr>
  <p:extLst>
    <p:ext uri="{DCECCB84-F9BA-43D5-87BE-67443E8EF086}">
      <p15:sldGuideLst xmlns:p15="http://schemas.microsoft.com/office/powerpoint/2012/main">
        <p15:guide id="1" orient="horz" pos="1792" userDrawn="1">
          <p15:clr>
            <a:srgbClr val="FBAE40"/>
          </p15:clr>
        </p15:guide>
        <p15:guide id="2" pos="1888">
          <p15:clr>
            <a:srgbClr val="FBAE40"/>
          </p15:clr>
        </p15:guide>
        <p15:guide id="3" pos="475" userDrawn="1">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276999"/>
          </a:xfrm>
        </p:spPr>
        <p:txBody>
          <a:bodyPr anchor="t" anchorCtr="0"/>
          <a:lstStyle>
            <a:lvl1pPr>
              <a:lnSpc>
                <a:spcPct val="90000"/>
              </a:lnSpc>
              <a:defRPr>
                <a:solidFill>
                  <a:schemeClr val="bg1"/>
                </a:solidFill>
              </a:defRPr>
            </a:lvl1pPr>
          </a:lstStyle>
          <a:p>
            <a:r>
              <a:rPr lang="en-US" dirty="0"/>
              <a:t>Document title – Arial 20pt regular</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2" name="Text Placeholder 4"/>
          <p:cNvSpPr>
            <a:spLocks noGrp="1"/>
          </p:cNvSpPr>
          <p:nvPr>
            <p:ph type="body" sz="quarter" idx="25" hasCustomPrompt="1"/>
          </p:nvPr>
        </p:nvSpPr>
        <p:spPr bwMode="gray">
          <a:xfrm>
            <a:off x="752475" y="1379501"/>
            <a:ext cx="4114800" cy="153888"/>
          </a:xfrm>
        </p:spPr>
        <p:txBody>
          <a:bodyPr/>
          <a:lstStyle>
            <a:lvl1pPr marL="0" indent="0">
              <a:spcBef>
                <a:spcPts val="0"/>
              </a:spcBef>
              <a:buNone/>
              <a:defRPr sz="1000">
                <a:solidFill>
                  <a:schemeClr val="bg1"/>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dirty="0"/>
              <a:t>Document subtitle – Arial 10pt regular, use sentence Case</a:t>
            </a: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1722464221"/>
      </p:ext>
    </p:extLst>
  </p:cSld>
  <p:clrMapOvr>
    <a:masterClrMapping/>
  </p:clrMapOvr>
  <p:extLst>
    <p:ext uri="{DCECCB84-F9BA-43D5-87BE-67443E8EF086}">
      <p15:sldGuideLst xmlns:p15="http://schemas.microsoft.com/office/powerpoint/2012/main">
        <p15:guide id="2" orient="horz" pos="1794" userDrawn="1">
          <p15:clr>
            <a:srgbClr val="FBAE40"/>
          </p15:clr>
        </p15:guide>
        <p15:guide id="3" pos="1888" userDrawn="1">
          <p15:clr>
            <a:srgbClr val="FBAE40"/>
          </p15:clr>
        </p15:guide>
        <p15:guide id="4" pos="475" userDrawn="1">
          <p15:clr>
            <a:srgbClr val="C35EA4"/>
          </p15:clr>
        </p15:guide>
        <p15:guide id="5" pos="1777" userDrawn="1">
          <p15:clr>
            <a:srgbClr val="FBAE40"/>
          </p15:clr>
        </p15:guide>
        <p15:guide id="6" pos="3191" userDrawn="1">
          <p15:clr>
            <a:srgbClr val="FBAE40"/>
          </p15:clr>
        </p15:guide>
        <p15:guide id="7" pos="3302" userDrawn="1">
          <p15:clr>
            <a:srgbClr val="FBAE40"/>
          </p15:clr>
        </p15:guide>
        <p15:guide id="8" orient="horz" pos="575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1329712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www.optum.com/" TargetMode="Externa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5" name="Text Placeholder 1"/>
          <p:cNvSpPr>
            <a:spLocks noGrp="1"/>
          </p:cNvSpPr>
          <p:nvPr>
            <p:ph type="body" idx="1"/>
          </p:nvPr>
        </p:nvSpPr>
        <p:spPr bwMode="gray">
          <a:xfrm>
            <a:off x="460376" y="1970088"/>
            <a:ext cx="6856524" cy="148758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758825" y="881925"/>
            <a:ext cx="6558074" cy="307777"/>
          </a:xfrm>
          <a:prstGeom prst="rect">
            <a:avLst/>
          </a:prstGeom>
        </p:spPr>
        <p:txBody>
          <a:bodyPr vert="horz" wrap="square" lIns="0" tIns="0" rIns="0" bIns="0" rtlCol="0" anchor="b">
            <a:spAutoFit/>
          </a:bodyPr>
          <a:lstStyle/>
          <a:p>
            <a:r>
              <a:rPr lang="en-US" dirty="0"/>
              <a:t>Page title – Arial 20pt regular; Use sentence case</a:t>
            </a:r>
          </a:p>
        </p:txBody>
      </p:sp>
      <p:sp>
        <p:nvSpPr>
          <p:cNvPr id="7" name="Slide Number Placeholder 5"/>
          <p:cNvSpPr txBox="1">
            <a:spLocks/>
          </p:cNvSpPr>
          <p:nvPr/>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8" name="TextBox 7">
            <a:hlinkClick r:id="rId6"/>
          </p:cNvPr>
          <p:cNvSpPr txBox="1"/>
          <p:nvPr/>
        </p:nvSpPr>
        <p:spPr bwMode="gray">
          <a:xfrm>
            <a:off x="758825" y="9645778"/>
            <a:ext cx="1832769" cy="92333"/>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cSld>
  <p:clrMap bg1="lt1" tx1="dk1" bg2="lt2" tx2="dk2" accent1="accent1" accent2="accent2" accent3="accent3" accent4="accent4" accent5="accent5" accent6="accent6" hlink="hlink" folHlink="folHlink"/>
  <p:sldLayoutIdLst>
    <p:sldLayoutId id="2147483732" r:id="rId1"/>
    <p:sldLayoutId id="2147483735" r:id="rId2"/>
    <p:sldLayoutId id="2147483731" r:id="rId3"/>
    <p:sldLayoutId id="2147483749" r:id="rId4"/>
  </p:sldLayoutIdLst>
  <p:hf hdr="0" dt="0"/>
  <p:txStyles>
    <p:titleStyle>
      <a:lvl1pPr algn="l" defTabSz="1018879" rtl="0" eaLnBrk="1" latinLnBrk="0" hangingPunct="1">
        <a:spcBef>
          <a:spcPct val="0"/>
        </a:spcBef>
        <a:buNone/>
        <a:defRPr sz="2000" b="0" kern="1200" baseline="0">
          <a:solidFill>
            <a:schemeClr val="tx1"/>
          </a:solidFill>
          <a:latin typeface="+mj-lt"/>
          <a:ea typeface="+mj-ea"/>
          <a:cs typeface="+mj-cs"/>
        </a:defRPr>
      </a:lvl1pPr>
    </p:titleStyle>
    <p:body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608" userDrawn="1">
          <p15:clr>
            <a:srgbClr val="C35EA4"/>
          </p15:clr>
        </p15:guide>
        <p15:guide id="3" orient="horz" pos="287" userDrawn="1">
          <p15:clr>
            <a:srgbClr val="C35EA4"/>
          </p15:clr>
        </p15:guide>
        <p15:guide id="4" orient="horz" pos="5991" userDrawn="1">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title"/>
          </p:nvPr>
        </p:nvSpPr>
        <p:spPr>
          <a:xfrm>
            <a:off x="1035051" y="2812113"/>
            <a:ext cx="5029200" cy="387798"/>
          </a:xfrm>
        </p:spPr>
        <p:txBody>
          <a:bodyPr/>
          <a:lstStyle/>
          <a:p>
            <a:r>
              <a:rPr lang="en-US" altLang="en-US" dirty="0"/>
              <a:t>How To Coach for Success</a:t>
            </a:r>
          </a:p>
        </p:txBody>
      </p:sp>
      <p:sp>
        <p:nvSpPr>
          <p:cNvPr id="5123" name="Rectangle 11"/>
          <p:cNvSpPr>
            <a:spLocks noGrp="1"/>
          </p:cNvSpPr>
          <p:nvPr>
            <p:ph type="body" sz="quarter" idx="10"/>
          </p:nvPr>
        </p:nvSpPr>
        <p:spPr>
          <a:xfrm>
            <a:off x="1035050" y="3436327"/>
            <a:ext cx="5029200" cy="738664"/>
          </a:xfrm>
        </p:spPr>
        <p:txBody>
          <a:bodyPr/>
          <a:lstStyle/>
          <a:p>
            <a:r>
              <a:rPr lang="en-US" altLang="en-US" dirty="0"/>
              <a:t>A Discussion for Managers</a:t>
            </a:r>
          </a:p>
          <a:p>
            <a:r>
              <a:rPr lang="en-US" altLang="en-US" dirty="0"/>
              <a:t>Workbook</a:t>
            </a:r>
          </a:p>
          <a:p>
            <a:endParaRPr lang="en-US" altLang="en-US" dirty="0"/>
          </a:p>
          <a:p>
            <a:endParaRPr lang="en-US" altLang="en-US" dirty="0"/>
          </a:p>
        </p:txBody>
      </p:sp>
    </p:spTree>
    <p:extLst>
      <p:ext uri="{BB962C8B-B14F-4D97-AF65-F5344CB8AC3E}">
        <p14:creationId xmlns:p14="http://schemas.microsoft.com/office/powerpoint/2010/main" val="379454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9"/>
          <p:cNvSpPr>
            <a:spLocks noGrp="1"/>
          </p:cNvSpPr>
          <p:nvPr>
            <p:ph type="title"/>
          </p:nvPr>
        </p:nvSpPr>
        <p:spPr/>
        <p:txBody>
          <a:bodyPr/>
          <a:lstStyle/>
          <a:p>
            <a:r>
              <a:rPr lang="en-US" altLang="en-US"/>
              <a:t>Appropriate Management Style</a:t>
            </a:r>
          </a:p>
        </p:txBody>
      </p:sp>
      <p:sp>
        <p:nvSpPr>
          <p:cNvPr id="22532" name="Text Placeholder 19"/>
          <p:cNvSpPr txBox="1">
            <a:spLocks/>
          </p:cNvSpPr>
          <p:nvPr/>
        </p:nvSpPr>
        <p:spPr bwMode="auto">
          <a:xfrm>
            <a:off x="460375" y="1971835"/>
            <a:ext cx="3159337" cy="4957411"/>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600" b="1" dirty="0">
                <a:solidFill>
                  <a:schemeClr val="tx2"/>
                </a:solidFill>
              </a:rPr>
              <a:t>Low</a:t>
            </a:r>
          </a:p>
          <a:p>
            <a:pPr eaLnBrk="1" hangingPunct="1">
              <a:spcBef>
                <a:spcPct val="0"/>
              </a:spcBef>
              <a:buClr>
                <a:schemeClr val="tx2"/>
              </a:buClr>
              <a:buSzTx/>
            </a:pPr>
            <a:r>
              <a:rPr lang="en-US" altLang="en-US" sz="1600" dirty="0">
                <a:solidFill>
                  <a:schemeClr val="tx1"/>
                </a:solidFill>
              </a:rPr>
              <a:t> High enthusiasm</a:t>
            </a:r>
          </a:p>
          <a:p>
            <a:pPr eaLnBrk="1" hangingPunct="1">
              <a:spcBef>
                <a:spcPct val="0"/>
              </a:spcBef>
              <a:buClr>
                <a:schemeClr val="tx2"/>
              </a:buClr>
              <a:buSzTx/>
            </a:pPr>
            <a:r>
              <a:rPr lang="en-US" altLang="en-US" sz="1600" dirty="0">
                <a:solidFill>
                  <a:schemeClr val="tx1"/>
                </a:solidFill>
              </a:rPr>
              <a:t> Low enthusiasm</a:t>
            </a: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r>
              <a:rPr lang="en-US" altLang="en-US" sz="1600" b="1" dirty="0">
                <a:solidFill>
                  <a:schemeClr val="tx2"/>
                </a:solidFill>
              </a:rPr>
              <a:t>Low-medium</a:t>
            </a:r>
          </a:p>
          <a:p>
            <a:pPr eaLnBrk="1" hangingPunct="1">
              <a:spcBef>
                <a:spcPct val="0"/>
              </a:spcBef>
              <a:buClr>
                <a:schemeClr val="tx2"/>
              </a:buClr>
              <a:buSzTx/>
            </a:pPr>
            <a:r>
              <a:rPr lang="en-US" altLang="en-US" sz="1600" dirty="0">
                <a:solidFill>
                  <a:schemeClr val="tx1"/>
                </a:solidFill>
              </a:rPr>
              <a:t> Some competency</a:t>
            </a:r>
          </a:p>
          <a:p>
            <a:pPr eaLnBrk="1" hangingPunct="1">
              <a:spcBef>
                <a:spcPct val="0"/>
              </a:spcBef>
              <a:buClr>
                <a:schemeClr val="tx2"/>
              </a:buClr>
              <a:buSzTx/>
            </a:pPr>
            <a:r>
              <a:rPr lang="en-US" altLang="en-US" sz="1600" dirty="0">
                <a:solidFill>
                  <a:schemeClr val="tx1"/>
                </a:solidFill>
              </a:rPr>
              <a:t> Lacks enthusiasm</a:t>
            </a:r>
          </a:p>
          <a:p>
            <a:pPr eaLnBrk="1" hangingPunct="1">
              <a:spcBef>
                <a:spcPct val="0"/>
              </a:spcBef>
              <a:buClr>
                <a:schemeClr val="tx2"/>
              </a:buClr>
              <a:buSzTx/>
            </a:pPr>
            <a:r>
              <a:rPr lang="en-US" altLang="en-US" sz="1600" dirty="0">
                <a:solidFill>
                  <a:schemeClr val="tx1"/>
                </a:solidFill>
              </a:rPr>
              <a:t> Lacks commitment</a:t>
            </a: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r>
              <a:rPr lang="en-US" altLang="en-US" sz="1600" b="1" dirty="0">
                <a:solidFill>
                  <a:schemeClr val="tx2"/>
                </a:solidFill>
              </a:rPr>
              <a:t>Medium-high</a:t>
            </a:r>
          </a:p>
          <a:p>
            <a:pPr eaLnBrk="1" hangingPunct="1">
              <a:spcBef>
                <a:spcPct val="0"/>
              </a:spcBef>
              <a:buClr>
                <a:schemeClr val="tx2"/>
              </a:buClr>
              <a:buSzTx/>
            </a:pPr>
            <a:r>
              <a:rPr lang="en-US" altLang="en-US" sz="1600" b="1" dirty="0">
                <a:solidFill>
                  <a:schemeClr val="tx2"/>
                </a:solidFill>
              </a:rPr>
              <a:t> </a:t>
            </a:r>
            <a:r>
              <a:rPr lang="en-US" altLang="en-US" sz="1600" dirty="0">
                <a:solidFill>
                  <a:schemeClr val="tx1"/>
                </a:solidFill>
              </a:rPr>
              <a:t>Low confidence</a:t>
            </a:r>
          </a:p>
          <a:p>
            <a:pPr eaLnBrk="1" hangingPunct="1">
              <a:spcBef>
                <a:spcPct val="0"/>
              </a:spcBef>
              <a:buClr>
                <a:schemeClr val="tx2"/>
              </a:buClr>
              <a:buSzTx/>
            </a:pPr>
            <a:r>
              <a:rPr lang="en-US" altLang="en-US" sz="1600" dirty="0">
                <a:solidFill>
                  <a:schemeClr val="tx1"/>
                </a:solidFill>
              </a:rPr>
              <a:t> Low motivation</a:t>
            </a:r>
          </a:p>
          <a:p>
            <a:pPr eaLnBrk="1" hangingPunct="1">
              <a:spcBef>
                <a:spcPct val="0"/>
              </a:spcBef>
              <a:buClr>
                <a:schemeClr val="tx2"/>
              </a:buClr>
              <a:buSzTx/>
            </a:pPr>
            <a:r>
              <a:rPr lang="en-US" altLang="en-US" sz="1600" dirty="0">
                <a:solidFill>
                  <a:schemeClr val="tx1"/>
                </a:solidFill>
              </a:rPr>
              <a:t> High competence</a:t>
            </a: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r>
              <a:rPr lang="en-US" altLang="en-US" sz="1600" b="1" dirty="0">
                <a:solidFill>
                  <a:schemeClr val="tx2"/>
                </a:solidFill>
              </a:rPr>
              <a:t>High</a:t>
            </a:r>
          </a:p>
          <a:p>
            <a:pPr eaLnBrk="1" hangingPunct="1">
              <a:spcBef>
                <a:spcPct val="0"/>
              </a:spcBef>
              <a:buClr>
                <a:schemeClr val="tx2"/>
              </a:buClr>
              <a:buSzTx/>
            </a:pPr>
            <a:r>
              <a:rPr lang="en-US" altLang="en-US" sz="1600" dirty="0">
                <a:solidFill>
                  <a:schemeClr val="tx1"/>
                </a:solidFill>
              </a:rPr>
              <a:t> High competence</a:t>
            </a:r>
          </a:p>
          <a:p>
            <a:pPr eaLnBrk="1" hangingPunct="1">
              <a:spcBef>
                <a:spcPct val="0"/>
              </a:spcBef>
              <a:buClr>
                <a:schemeClr val="tx2"/>
              </a:buClr>
              <a:buSzTx/>
            </a:pPr>
            <a:r>
              <a:rPr lang="en-US" altLang="en-US" sz="1600" dirty="0">
                <a:solidFill>
                  <a:schemeClr val="tx1"/>
                </a:solidFill>
              </a:rPr>
              <a:t> High motivation</a:t>
            </a:r>
          </a:p>
          <a:p>
            <a:pPr>
              <a:spcBef>
                <a:spcPct val="0"/>
              </a:spcBef>
              <a:spcAft>
                <a:spcPts val="1003"/>
              </a:spcAft>
              <a:buClr>
                <a:schemeClr val="tx2"/>
              </a:buClr>
              <a:buSzTx/>
              <a:buFont typeface="Wingdings" pitchFamily="2" charset="2"/>
              <a:buChar char="§"/>
            </a:pPr>
            <a:endParaRPr lang="en-US" altLang="en-US" sz="1300" dirty="0">
              <a:solidFill>
                <a:schemeClr val="tx1"/>
              </a:solidFill>
            </a:endParaRPr>
          </a:p>
          <a:p>
            <a:pPr>
              <a:spcBef>
                <a:spcPct val="0"/>
              </a:spcBef>
              <a:spcAft>
                <a:spcPts val="1003"/>
              </a:spcAft>
              <a:buClr>
                <a:schemeClr val="tx2"/>
              </a:buClr>
              <a:buSzTx/>
              <a:buFont typeface="Wingdings" pitchFamily="2" charset="2"/>
              <a:buChar char="§"/>
            </a:pPr>
            <a:endParaRPr lang="en-US" altLang="en-US" sz="1300" dirty="0">
              <a:solidFill>
                <a:schemeClr val="tx1"/>
              </a:solidFill>
            </a:endParaRPr>
          </a:p>
          <a:p>
            <a:pPr>
              <a:spcBef>
                <a:spcPct val="0"/>
              </a:spcBef>
              <a:spcAft>
                <a:spcPts val="1003"/>
              </a:spcAft>
              <a:buClr>
                <a:schemeClr val="tx2"/>
              </a:buClr>
              <a:buSzTx/>
              <a:buFont typeface="Wingdings" pitchFamily="2" charset="2"/>
              <a:buChar char="§"/>
            </a:pPr>
            <a:endParaRPr lang="en-US" altLang="en-US" sz="1600" dirty="0">
              <a:solidFill>
                <a:schemeClr val="tx1"/>
              </a:solidFill>
            </a:endParaRPr>
          </a:p>
        </p:txBody>
      </p:sp>
      <p:sp>
        <p:nvSpPr>
          <p:cNvPr id="22533" name="Text Placeholder 18"/>
          <p:cNvSpPr txBox="1">
            <a:spLocks/>
          </p:cNvSpPr>
          <p:nvPr/>
        </p:nvSpPr>
        <p:spPr bwMode="auto">
          <a:xfrm>
            <a:off x="460375" y="1970088"/>
            <a:ext cx="3159337" cy="495935"/>
          </a:xfrm>
          <a:prstGeom prst="rect">
            <a:avLst/>
          </a:prstGeom>
          <a:solidFill>
            <a:schemeClr val="tx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a:solidFill>
                  <a:schemeClr val="bg1"/>
                </a:solidFill>
              </a:rPr>
              <a:t>Capability of Employee</a:t>
            </a:r>
          </a:p>
        </p:txBody>
      </p:sp>
      <p:sp>
        <p:nvSpPr>
          <p:cNvPr id="23558" name="Text Placeholder 19"/>
          <p:cNvSpPr txBox="1">
            <a:spLocks/>
          </p:cNvSpPr>
          <p:nvPr/>
        </p:nvSpPr>
        <p:spPr bwMode="auto">
          <a:xfrm>
            <a:off x="3619712" y="1975326"/>
            <a:ext cx="3692313" cy="4953793"/>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defRPr/>
            </a:pPr>
            <a:r>
              <a:rPr lang="en-US" altLang="en-US" sz="1600" b="1" dirty="0">
                <a:solidFill>
                  <a:schemeClr val="bg2">
                    <a:lumMod val="75000"/>
                  </a:schemeClr>
                </a:solidFill>
              </a:rPr>
              <a:t>Provide direction</a:t>
            </a:r>
          </a:p>
          <a:p>
            <a:pPr eaLnBrk="1" hangingPunct="1">
              <a:spcBef>
                <a:spcPct val="0"/>
              </a:spcBef>
              <a:buClr>
                <a:schemeClr val="tx2"/>
              </a:buClr>
              <a:buSzTx/>
              <a:defRPr/>
            </a:pPr>
            <a:r>
              <a:rPr lang="en-US" altLang="en-US" sz="1600" dirty="0">
                <a:solidFill>
                  <a:schemeClr val="bg2">
                    <a:lumMod val="75000"/>
                  </a:schemeClr>
                </a:solidFill>
              </a:rPr>
              <a:t> Clarify goals, principles and</a:t>
            </a:r>
            <a:br>
              <a:rPr lang="en-US" altLang="en-US" sz="1600" dirty="0">
                <a:solidFill>
                  <a:schemeClr val="bg2">
                    <a:lumMod val="75000"/>
                  </a:schemeClr>
                </a:solidFill>
              </a:rPr>
            </a:br>
            <a:r>
              <a:rPr lang="en-US" altLang="en-US" sz="1600" dirty="0">
                <a:solidFill>
                  <a:schemeClr val="bg2">
                    <a:lumMod val="75000"/>
                  </a:schemeClr>
                </a:solidFill>
              </a:rPr>
              <a:t> expectations</a:t>
            </a:r>
          </a:p>
          <a:p>
            <a:pPr eaLnBrk="1" hangingPunct="1">
              <a:spcBef>
                <a:spcPct val="0"/>
              </a:spcBef>
              <a:buClr>
                <a:schemeClr val="tx2"/>
              </a:buClr>
              <a:buSzTx/>
              <a:defRPr/>
            </a:pPr>
            <a:endParaRPr lang="en-US" altLang="en-US" sz="1600" dirty="0">
              <a:solidFill>
                <a:schemeClr val="bg2">
                  <a:lumMod val="75000"/>
                </a:schemeClr>
              </a:solidFill>
            </a:endParaRPr>
          </a:p>
          <a:p>
            <a:pPr eaLnBrk="1" hangingPunct="1">
              <a:spcBef>
                <a:spcPct val="0"/>
              </a:spcBef>
              <a:buClr>
                <a:schemeClr val="tx2"/>
              </a:buClr>
              <a:buSzTx/>
              <a:defRPr/>
            </a:pPr>
            <a:r>
              <a:rPr lang="en-US" altLang="en-US" sz="1600" b="1" dirty="0">
                <a:solidFill>
                  <a:schemeClr val="bg2">
                    <a:lumMod val="75000"/>
                  </a:schemeClr>
                </a:solidFill>
              </a:rPr>
              <a:t>Support with some direction</a:t>
            </a:r>
          </a:p>
          <a:p>
            <a:pPr eaLnBrk="1" hangingPunct="1">
              <a:spcBef>
                <a:spcPct val="0"/>
              </a:spcBef>
              <a:buClr>
                <a:schemeClr val="tx2"/>
              </a:buClr>
              <a:buSzTx/>
              <a:defRPr/>
            </a:pPr>
            <a:r>
              <a:rPr lang="en-US" altLang="en-US" sz="1600" dirty="0">
                <a:solidFill>
                  <a:schemeClr val="bg2">
                    <a:lumMod val="75000"/>
                  </a:schemeClr>
                </a:solidFill>
              </a:rPr>
              <a:t> Identify needs</a:t>
            </a:r>
          </a:p>
          <a:p>
            <a:pPr eaLnBrk="1" hangingPunct="1">
              <a:spcBef>
                <a:spcPct val="0"/>
              </a:spcBef>
              <a:buClr>
                <a:schemeClr val="tx2"/>
              </a:buClr>
              <a:buSzTx/>
              <a:defRPr/>
            </a:pPr>
            <a:r>
              <a:rPr lang="en-US" altLang="en-US" sz="1600" dirty="0">
                <a:solidFill>
                  <a:schemeClr val="bg2">
                    <a:lumMod val="75000"/>
                  </a:schemeClr>
                </a:solidFill>
              </a:rPr>
              <a:t> Listen</a:t>
            </a:r>
          </a:p>
          <a:p>
            <a:pPr eaLnBrk="1" hangingPunct="1">
              <a:spcBef>
                <a:spcPct val="0"/>
              </a:spcBef>
              <a:buClr>
                <a:schemeClr val="tx2"/>
              </a:buClr>
              <a:buSzTx/>
              <a:defRPr/>
            </a:pPr>
            <a:r>
              <a:rPr lang="en-US" altLang="en-US" sz="1600" dirty="0">
                <a:solidFill>
                  <a:schemeClr val="bg2">
                    <a:lumMod val="75000"/>
                  </a:schemeClr>
                </a:solidFill>
              </a:rPr>
              <a:t> Encourage and involve employee</a:t>
            </a:r>
          </a:p>
          <a:p>
            <a:pPr eaLnBrk="1" hangingPunct="1">
              <a:spcBef>
                <a:spcPct val="0"/>
              </a:spcBef>
              <a:buClr>
                <a:schemeClr val="tx2"/>
              </a:buClr>
              <a:buSzTx/>
              <a:defRPr/>
            </a:pPr>
            <a:endParaRPr lang="en-US" altLang="en-US" sz="1600" dirty="0">
              <a:solidFill>
                <a:schemeClr val="bg2">
                  <a:lumMod val="75000"/>
                </a:schemeClr>
              </a:solidFill>
            </a:endParaRPr>
          </a:p>
          <a:p>
            <a:pPr eaLnBrk="1" hangingPunct="1">
              <a:spcBef>
                <a:spcPct val="0"/>
              </a:spcBef>
              <a:buClr>
                <a:schemeClr val="tx2"/>
              </a:buClr>
              <a:buSzTx/>
              <a:defRPr/>
            </a:pPr>
            <a:r>
              <a:rPr lang="en-US" altLang="en-US" sz="1600" b="1" dirty="0">
                <a:solidFill>
                  <a:schemeClr val="bg2">
                    <a:lumMod val="75000"/>
                  </a:schemeClr>
                </a:solidFill>
              </a:rPr>
              <a:t>Support</a:t>
            </a:r>
          </a:p>
          <a:p>
            <a:pPr eaLnBrk="1" hangingPunct="1">
              <a:spcBef>
                <a:spcPct val="0"/>
              </a:spcBef>
              <a:buClr>
                <a:schemeClr val="tx2"/>
              </a:buClr>
              <a:buSzTx/>
              <a:defRPr/>
            </a:pPr>
            <a:r>
              <a:rPr lang="en-US" altLang="en-US" sz="1600" b="1" dirty="0">
                <a:solidFill>
                  <a:schemeClr val="bg2">
                    <a:lumMod val="75000"/>
                  </a:schemeClr>
                </a:solidFill>
              </a:rPr>
              <a:t> </a:t>
            </a:r>
            <a:r>
              <a:rPr lang="en-US" altLang="en-US" sz="1600" dirty="0">
                <a:solidFill>
                  <a:schemeClr val="bg2">
                    <a:lumMod val="75000"/>
                  </a:schemeClr>
                </a:solidFill>
              </a:rPr>
              <a:t>Identify needs</a:t>
            </a:r>
          </a:p>
          <a:p>
            <a:pPr eaLnBrk="1" hangingPunct="1">
              <a:spcBef>
                <a:spcPct val="0"/>
              </a:spcBef>
              <a:buClr>
                <a:schemeClr val="tx2"/>
              </a:buClr>
              <a:buSzTx/>
              <a:defRPr/>
            </a:pPr>
            <a:r>
              <a:rPr lang="en-US" altLang="en-US" sz="1600" dirty="0">
                <a:solidFill>
                  <a:schemeClr val="bg2">
                    <a:lumMod val="75000"/>
                  </a:schemeClr>
                </a:solidFill>
              </a:rPr>
              <a:t> Share decision making</a:t>
            </a:r>
          </a:p>
          <a:p>
            <a:pPr eaLnBrk="1" hangingPunct="1">
              <a:spcBef>
                <a:spcPct val="0"/>
              </a:spcBef>
              <a:buClr>
                <a:schemeClr val="tx2"/>
              </a:buClr>
              <a:buSzTx/>
              <a:defRPr/>
            </a:pPr>
            <a:endParaRPr lang="en-US" altLang="en-US" sz="1600" dirty="0">
              <a:solidFill>
                <a:schemeClr val="bg2">
                  <a:lumMod val="75000"/>
                </a:schemeClr>
              </a:solidFill>
            </a:endParaRPr>
          </a:p>
          <a:p>
            <a:pPr eaLnBrk="1" hangingPunct="1">
              <a:spcBef>
                <a:spcPct val="0"/>
              </a:spcBef>
              <a:buClr>
                <a:schemeClr val="tx2"/>
              </a:buClr>
              <a:buSzTx/>
              <a:defRPr/>
            </a:pPr>
            <a:endParaRPr lang="en-US" altLang="en-US" sz="1600" b="1" dirty="0">
              <a:solidFill>
                <a:schemeClr val="bg2">
                  <a:lumMod val="75000"/>
                </a:schemeClr>
              </a:solidFill>
            </a:endParaRPr>
          </a:p>
          <a:p>
            <a:pPr eaLnBrk="1" hangingPunct="1">
              <a:spcBef>
                <a:spcPct val="0"/>
              </a:spcBef>
              <a:buClr>
                <a:schemeClr val="tx2"/>
              </a:buClr>
              <a:buSzTx/>
              <a:defRPr/>
            </a:pPr>
            <a:r>
              <a:rPr lang="en-US" altLang="en-US" sz="1600" b="1" dirty="0">
                <a:solidFill>
                  <a:schemeClr val="bg2">
                    <a:lumMod val="75000"/>
                  </a:schemeClr>
                </a:solidFill>
              </a:rPr>
              <a:t>Little support or direction</a:t>
            </a:r>
          </a:p>
          <a:p>
            <a:pPr eaLnBrk="1" hangingPunct="1">
              <a:spcBef>
                <a:spcPct val="0"/>
              </a:spcBef>
              <a:buClr>
                <a:schemeClr val="tx2"/>
              </a:buClr>
              <a:buSzTx/>
              <a:defRPr/>
            </a:pPr>
            <a:r>
              <a:rPr lang="en-US" altLang="en-US" sz="1600" dirty="0">
                <a:solidFill>
                  <a:schemeClr val="bg2">
                    <a:lumMod val="75000"/>
                  </a:schemeClr>
                </a:solidFill>
              </a:rPr>
              <a:t> Identify needs</a:t>
            </a:r>
          </a:p>
          <a:p>
            <a:pPr eaLnBrk="1" hangingPunct="1">
              <a:spcBef>
                <a:spcPct val="0"/>
              </a:spcBef>
              <a:buClr>
                <a:schemeClr val="tx2"/>
              </a:buClr>
              <a:buSzTx/>
              <a:defRPr/>
            </a:pPr>
            <a:r>
              <a:rPr lang="en-US" altLang="en-US" sz="1600" dirty="0">
                <a:solidFill>
                  <a:schemeClr val="bg2">
                    <a:lumMod val="75000"/>
                  </a:schemeClr>
                </a:solidFill>
              </a:rPr>
              <a:t> Delegate authority</a:t>
            </a:r>
          </a:p>
          <a:p>
            <a:pPr eaLnBrk="1" hangingPunct="1">
              <a:spcBef>
                <a:spcPct val="0"/>
              </a:spcBef>
              <a:buClr>
                <a:schemeClr val="tx2"/>
              </a:buClr>
              <a:buSzTx/>
              <a:defRPr/>
            </a:pPr>
            <a:endParaRPr lang="en-US" altLang="en-US" sz="1800" dirty="0">
              <a:solidFill>
                <a:srgbClr val="646D72"/>
              </a:solidFill>
            </a:endParaRPr>
          </a:p>
          <a:p>
            <a:pPr eaLnBrk="1" hangingPunct="1">
              <a:spcBef>
                <a:spcPct val="0"/>
              </a:spcBef>
              <a:buClr>
                <a:schemeClr val="tx2"/>
              </a:buClr>
              <a:buSzTx/>
              <a:defRPr/>
            </a:pPr>
            <a:endParaRPr lang="en-US" altLang="en-US" sz="1800" dirty="0">
              <a:solidFill>
                <a:srgbClr val="646D72"/>
              </a:solidFill>
            </a:endParaRPr>
          </a:p>
          <a:p>
            <a:pPr eaLnBrk="1" hangingPunct="1">
              <a:spcBef>
                <a:spcPct val="0"/>
              </a:spcBef>
              <a:buClr>
                <a:schemeClr val="tx2"/>
              </a:buClr>
              <a:buSzTx/>
              <a:buFont typeface="Wingdings" pitchFamily="2" charset="2"/>
              <a:buChar char="§"/>
              <a:defRPr/>
            </a:pPr>
            <a:endParaRPr lang="en-US" altLang="en-US" sz="1800" dirty="0">
              <a:solidFill>
                <a:srgbClr val="646D72"/>
              </a:solidFill>
            </a:endParaRPr>
          </a:p>
          <a:p>
            <a:pPr eaLnBrk="1" hangingPunct="1">
              <a:spcBef>
                <a:spcPct val="0"/>
              </a:spcBef>
              <a:spcAft>
                <a:spcPts val="1003"/>
              </a:spcAft>
              <a:buClr>
                <a:schemeClr val="tx2"/>
              </a:buClr>
              <a:buSzTx/>
              <a:buFont typeface="Wingdings" pitchFamily="2" charset="2"/>
              <a:buChar char="§"/>
              <a:defRPr/>
            </a:pPr>
            <a:endParaRPr lang="en-US" altLang="en-US" sz="1600" dirty="0">
              <a:solidFill>
                <a:srgbClr val="646D72"/>
              </a:solidFill>
            </a:endParaRPr>
          </a:p>
        </p:txBody>
      </p:sp>
      <p:sp>
        <p:nvSpPr>
          <p:cNvPr id="22535" name="Text Placeholder 18"/>
          <p:cNvSpPr txBox="1">
            <a:spLocks/>
          </p:cNvSpPr>
          <p:nvPr/>
        </p:nvSpPr>
        <p:spPr bwMode="auto">
          <a:xfrm>
            <a:off x="3619712" y="1973580"/>
            <a:ext cx="3692313" cy="495935"/>
          </a:xfrm>
          <a:prstGeom prst="rect">
            <a:avLst/>
          </a:prstGeom>
          <a:solidFill>
            <a:schemeClr val="bg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dirty="0">
                <a:solidFill>
                  <a:schemeClr val="bg1"/>
                </a:solidFill>
              </a:rPr>
              <a:t>Appropriate Management Style</a:t>
            </a:r>
          </a:p>
        </p:txBody>
      </p:sp>
      <p:cxnSp>
        <p:nvCxnSpPr>
          <p:cNvPr id="14" name="Straight Connector 13"/>
          <p:cNvCxnSpPr/>
          <p:nvPr/>
        </p:nvCxnSpPr>
        <p:spPr>
          <a:xfrm>
            <a:off x="460375" y="3429952"/>
            <a:ext cx="685165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460375" y="4614387"/>
            <a:ext cx="685165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460375" y="5823268"/>
            <a:ext cx="685165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543047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7"/>
          <p:cNvSpPr>
            <a:spLocks noGrp="1"/>
          </p:cNvSpPr>
          <p:nvPr>
            <p:ph type="title"/>
          </p:nvPr>
        </p:nvSpPr>
        <p:spPr/>
        <p:txBody>
          <a:bodyPr/>
          <a:lstStyle/>
          <a:p>
            <a:r>
              <a:rPr lang="en-US" altLang="en-US"/>
              <a:t>Appropriate Management Style</a:t>
            </a:r>
          </a:p>
        </p:txBody>
      </p:sp>
      <p:sp>
        <p:nvSpPr>
          <p:cNvPr id="23556" name="Text Placeholder 5"/>
          <p:cNvSpPr txBox="1">
            <a:spLocks/>
          </p:cNvSpPr>
          <p:nvPr/>
        </p:nvSpPr>
        <p:spPr bwMode="auto">
          <a:xfrm>
            <a:off x="460375" y="1970088"/>
            <a:ext cx="6851650" cy="441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Case Study: Part </a:t>
            </a:r>
            <a:r>
              <a:rPr lang="en-US" altLang="en-US" b="1" dirty="0">
                <a:cs typeface="Arial"/>
              </a:rPr>
              <a:t>One</a:t>
            </a:r>
            <a:endParaRPr lang="en-US" altLang="en-US" b="1" dirty="0"/>
          </a:p>
          <a:p>
            <a:endParaRPr lang="en-US" altLang="en-US" dirty="0"/>
          </a:p>
          <a:p>
            <a:r>
              <a:rPr lang="en-US" altLang="en-US" dirty="0"/>
              <a:t>Elaine is a vice-president. She’s well-thought of by the president to whom she reports. She puts in 14–16 hour days for weeks at a time, then is compensated by a few long weekends. She works well with subordinates, when she has the time. She was hospitalized last year for respiratory problems and came back much more devoted to work.</a:t>
            </a:r>
          </a:p>
          <a:p>
            <a:endParaRPr lang="en-US" altLang="en-US" dirty="0"/>
          </a:p>
          <a:p>
            <a:endParaRPr lang="en-US" altLang="en-US" dirty="0"/>
          </a:p>
          <a:p>
            <a:pPr lvl="1"/>
            <a:r>
              <a:rPr lang="en-US" altLang="en-US" dirty="0"/>
              <a:t>What style does Elaine manifest? Sheepherder/traditional or shepherd/team leader?</a:t>
            </a:r>
          </a:p>
          <a:p>
            <a:pPr lvl="1"/>
            <a:r>
              <a:rPr lang="en-US" altLang="en-US" dirty="0"/>
              <a:t>What factors determined your response?</a:t>
            </a:r>
          </a:p>
          <a:p>
            <a:pPr lvl="1"/>
            <a:r>
              <a:rPr lang="en-US" altLang="en-US" dirty="0"/>
              <a:t>What could she do differently to become more like a shepherd/team leader?</a:t>
            </a:r>
          </a:p>
          <a:p>
            <a:pPr lvl="1"/>
            <a:r>
              <a:rPr lang="en-US" altLang="en-US" dirty="0"/>
              <a:t>Which would you rather work for?</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563052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7"/>
          <p:cNvSpPr>
            <a:spLocks noGrp="1"/>
          </p:cNvSpPr>
          <p:nvPr>
            <p:ph type="title"/>
          </p:nvPr>
        </p:nvSpPr>
        <p:spPr/>
        <p:txBody>
          <a:bodyPr/>
          <a:lstStyle/>
          <a:p>
            <a:r>
              <a:rPr lang="en-US" altLang="en-US"/>
              <a:t>Appropriate Management Style</a:t>
            </a:r>
          </a:p>
        </p:txBody>
      </p:sp>
      <p:sp>
        <p:nvSpPr>
          <p:cNvPr id="24580" name="Text Placeholder 5"/>
          <p:cNvSpPr txBox="1">
            <a:spLocks/>
          </p:cNvSpPr>
          <p:nvPr/>
        </p:nvSpPr>
        <p:spPr bwMode="auto">
          <a:xfrm>
            <a:off x="460375" y="1970088"/>
            <a:ext cx="6851650" cy="441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Case Study: Part Two</a:t>
            </a:r>
          </a:p>
          <a:p>
            <a:endParaRPr lang="en-US" altLang="en-US" dirty="0"/>
          </a:p>
          <a:p>
            <a:r>
              <a:rPr lang="en-US" altLang="en-US" dirty="0"/>
              <a:t>Now add the following information:</a:t>
            </a:r>
          </a:p>
          <a:p>
            <a:endParaRPr lang="en-US" altLang="en-US" dirty="0"/>
          </a:p>
          <a:p>
            <a:r>
              <a:rPr lang="en-US" altLang="en-US" dirty="0"/>
              <a:t>Elaine may have a problem with her relationship with her subordinates. You may want to ask how the subordinates might be reacting to Elaine and what problems that may be generating for them. Elaine needs to be encouraged to have better balance in her life. If she places value on work as her life, she may be sending a message to her reports that they shouldn’t have a life outside of work either. That may be creating unrealistic expectations and stressful work conditions. </a:t>
            </a:r>
          </a:p>
          <a:p>
            <a:endParaRPr lang="en-US" altLang="en-US" dirty="0"/>
          </a:p>
          <a:p>
            <a:pPr lvl="1"/>
            <a:r>
              <a:rPr lang="en-US" altLang="en-US" dirty="0"/>
              <a:t>What kind of culture does the president want to maintain? </a:t>
            </a:r>
          </a:p>
          <a:p>
            <a:pPr lvl="1"/>
            <a:r>
              <a:rPr lang="en-US" altLang="en-US" dirty="0"/>
              <a:t>How important is her relationship with her subordinates? </a:t>
            </a:r>
          </a:p>
          <a:p>
            <a:pPr lvl="1"/>
            <a:r>
              <a:rPr lang="en-US" altLang="en-US" dirty="0"/>
              <a:t>What are realistic expectations for them?</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521622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7"/>
          <p:cNvSpPr>
            <a:spLocks noGrp="1"/>
          </p:cNvSpPr>
          <p:nvPr>
            <p:ph type="title"/>
          </p:nvPr>
        </p:nvSpPr>
        <p:spPr/>
        <p:txBody>
          <a:bodyPr/>
          <a:lstStyle/>
          <a:p>
            <a:r>
              <a:rPr lang="en-US" altLang="en-US" dirty="0"/>
              <a:t>Nine Key Steps of </a:t>
            </a:r>
            <a:br>
              <a:rPr lang="en-US" altLang="en-US" dirty="0"/>
            </a:br>
            <a:r>
              <a:rPr lang="en-US" altLang="en-US" dirty="0"/>
              <a:t>Effective Coaching</a:t>
            </a:r>
          </a:p>
        </p:txBody>
      </p:sp>
      <p:sp>
        <p:nvSpPr>
          <p:cNvPr id="34819" name="Text Placeholder 8"/>
          <p:cNvSpPr txBox="1">
            <a:spLocks/>
          </p:cNvSpPr>
          <p:nvPr/>
        </p:nvSpPr>
        <p:spPr bwMode="auto">
          <a:xfrm>
            <a:off x="460375" y="1970088"/>
            <a:ext cx="6851650" cy="6604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The main goal of a good, effective coach is to make sure employees not only meet expectations but achieve excellence and success. A coach should always focus on the positive, never the negative. Coaching for positive results involves nine key steps:</a:t>
            </a:r>
          </a:p>
          <a:p>
            <a:endParaRPr lang="en-US" altLang="en-US" dirty="0"/>
          </a:p>
          <a:p>
            <a:pPr marL="342900" lvl="1" indent="-342900">
              <a:buFont typeface="+mj-lt"/>
              <a:buAutoNum type="arabicPeriod"/>
            </a:pPr>
            <a:r>
              <a:rPr lang="en-US" altLang="en-US" b="1" dirty="0"/>
              <a:t>Compliment.</a:t>
            </a:r>
            <a:br>
              <a:rPr lang="en-US" altLang="en-US" dirty="0"/>
            </a:br>
            <a:r>
              <a:rPr lang="en-US" altLang="en-US" dirty="0"/>
              <a:t>Identify and regularly communicate with your employees on their strengths and positive characteristics in a way that’s meaningful to them as individuals. Build self-confidence in your employees. </a:t>
            </a:r>
          </a:p>
          <a:p>
            <a:pPr marL="342900" lvl="1" indent="-342900">
              <a:buFont typeface="+mj-lt"/>
              <a:buAutoNum type="arabicPeriod"/>
            </a:pPr>
            <a:r>
              <a:rPr lang="en-US" altLang="en-US" b="1" dirty="0"/>
              <a:t>Communicate.</a:t>
            </a:r>
            <a:br>
              <a:rPr lang="en-US" altLang="en-US" dirty="0"/>
            </a:br>
            <a:r>
              <a:rPr lang="en-US" altLang="en-US" dirty="0"/>
              <a:t>Meet daily with employees — either collectively or one-on-one ― to obtain understanding and agreement on what’s expected. Try to meet with employees individually as often as you can so you can listen to their problems and issues. Identify and validate concerns. Offer guidance. Support employees through difficult work situations. </a:t>
            </a:r>
          </a:p>
          <a:p>
            <a:pPr marL="342900" lvl="1" indent="-342900">
              <a:buFont typeface="+mj-lt"/>
              <a:buAutoNum type="arabicPeriod"/>
            </a:pPr>
            <a:r>
              <a:rPr lang="en-US" altLang="en-US" b="1" dirty="0"/>
              <a:t>Assist. </a:t>
            </a:r>
            <a:br>
              <a:rPr lang="en-US" altLang="en-US" dirty="0"/>
            </a:br>
            <a:r>
              <a:rPr lang="en-US" altLang="en-US" dirty="0"/>
              <a:t>Help employees gain new perspectives. Provide employees with relevant information. Break large or difficult tasks into more workable pieces. This builds self-confidence because the tasks appear to be less overwhelming.</a:t>
            </a:r>
          </a:p>
          <a:p>
            <a:pPr marL="342900" lvl="1" indent="-342900">
              <a:buFont typeface="+mj-lt"/>
              <a:buAutoNum type="arabicPeriod"/>
            </a:pPr>
            <a:r>
              <a:rPr lang="en-US" altLang="en-US" b="1" dirty="0"/>
              <a:t>Develop. </a:t>
            </a:r>
            <a:br>
              <a:rPr lang="en-US" altLang="en-US" dirty="0"/>
            </a:br>
            <a:r>
              <a:rPr lang="en-US" altLang="en-US" dirty="0"/>
              <a:t>Help employees with career building. Set high expectations. Be realistic while also finding ways to challenge employees. Provide professional growth experiences. Help employees find job satisfaction. Inspire employees to expand their skills through continuous learning. </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864009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7"/>
          <p:cNvSpPr>
            <a:spLocks noGrp="1"/>
          </p:cNvSpPr>
          <p:nvPr>
            <p:ph type="title"/>
          </p:nvPr>
        </p:nvSpPr>
        <p:spPr/>
        <p:txBody>
          <a:bodyPr/>
          <a:lstStyle/>
          <a:p>
            <a:r>
              <a:rPr lang="en-US" altLang="en-US" dirty="0"/>
              <a:t>Nine Key Steps of </a:t>
            </a:r>
            <a:br>
              <a:rPr lang="en-US" altLang="en-US" dirty="0"/>
            </a:br>
            <a:r>
              <a:rPr lang="en-US" altLang="en-US" dirty="0"/>
              <a:t>Effective Coaching</a:t>
            </a:r>
          </a:p>
        </p:txBody>
      </p:sp>
      <p:sp>
        <p:nvSpPr>
          <p:cNvPr id="34819" name="Text Placeholder 8"/>
          <p:cNvSpPr txBox="1">
            <a:spLocks/>
          </p:cNvSpPr>
          <p:nvPr/>
        </p:nvSpPr>
        <p:spPr bwMode="auto">
          <a:xfrm>
            <a:off x="460375" y="1970088"/>
            <a:ext cx="6851650" cy="6022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342900" lvl="1" indent="-342900">
              <a:buFont typeface="+mj-lt"/>
              <a:buAutoNum type="arabicPeriod" startAt="5"/>
            </a:pPr>
            <a:r>
              <a:rPr lang="en-US" altLang="en-US" b="1" dirty="0"/>
              <a:t>Confront. </a:t>
            </a:r>
            <a:br>
              <a:rPr lang="en-US" altLang="en-US" dirty="0"/>
            </a:br>
            <a:r>
              <a:rPr lang="en-US" altLang="en-US" dirty="0"/>
              <a:t>Redirect employees who fail to do the job right. Show them again how to complete the task, ask the employee for confirmation of their understanding and, if appropriate, ask them to demonstrate the task. Deal with negative intentions or behaviors directly. </a:t>
            </a:r>
          </a:p>
          <a:p>
            <a:pPr marL="342900" lvl="1" indent="-342900">
              <a:buFont typeface="+mj-lt"/>
              <a:buAutoNum type="arabicPeriod" startAt="5"/>
            </a:pPr>
            <a:r>
              <a:rPr lang="en-US" altLang="en-US" b="1" dirty="0"/>
              <a:t>Evaluate. </a:t>
            </a:r>
            <a:br>
              <a:rPr lang="en-US" altLang="en-US" dirty="0"/>
            </a:br>
            <a:r>
              <a:rPr lang="en-US" altLang="en-US" dirty="0"/>
              <a:t>Give regular feedback. Your feedback on an employee’s performance should be given with a four to one ratio — four positive interactions for every negative one. Feedback should be direct and immediate.</a:t>
            </a:r>
          </a:p>
          <a:p>
            <a:pPr marL="342900" lvl="1" indent="-342900">
              <a:buFont typeface="+mj-lt"/>
              <a:buAutoNum type="arabicPeriod" startAt="5"/>
            </a:pPr>
            <a:r>
              <a:rPr lang="en-US" altLang="en-US" b="1" dirty="0"/>
              <a:t>Delegate. </a:t>
            </a:r>
            <a:br>
              <a:rPr lang="en-US" altLang="en-US" dirty="0"/>
            </a:br>
            <a:r>
              <a:rPr lang="en-US" altLang="en-US" dirty="0"/>
              <a:t>Give employees permission, responsibility and authority as appropriate. Encourage employees to find new and better ways of doing their job. As the employee’s level of skill improves, encourage the employee to be more creative. Acknowledge the employee’s efforts and new ideas.</a:t>
            </a:r>
          </a:p>
          <a:p>
            <a:pPr marL="342900" lvl="1" indent="-342900">
              <a:buFont typeface="+mj-lt"/>
              <a:buAutoNum type="arabicPeriod" startAt="5"/>
            </a:pPr>
            <a:r>
              <a:rPr lang="en-US" altLang="en-US" b="1" dirty="0"/>
              <a:t>Improvise.</a:t>
            </a:r>
            <a:br>
              <a:rPr lang="en-US" altLang="en-US" dirty="0"/>
            </a:br>
            <a:r>
              <a:rPr lang="en-US" altLang="en-US" dirty="0"/>
              <a:t>Many situations facing employees don’t lend themselves well to standard problem-solving methods. Encourage employees to improvise to solve problems, even if their choice isn’t the preferred method. Encourage the spirit of enterprise.</a:t>
            </a:r>
          </a:p>
          <a:p>
            <a:pPr marL="342900" lvl="1" indent="-342900">
              <a:buFont typeface="+mj-lt"/>
              <a:buAutoNum type="arabicPeriod" startAt="5"/>
            </a:pPr>
            <a:r>
              <a:rPr lang="en-US" altLang="en-US" b="1" dirty="0"/>
              <a:t>Model</a:t>
            </a:r>
            <a:br>
              <a:rPr lang="en-US" altLang="en-US" dirty="0"/>
            </a:br>
            <a:r>
              <a:rPr lang="en-US" altLang="en-US" dirty="0"/>
              <a:t>Teach and encourage professional behavior through your own words and actions. Remember to be patient. The coaching process takes time, for both you and your employees. </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633177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7"/>
          <p:cNvSpPr>
            <a:spLocks noGrp="1"/>
          </p:cNvSpPr>
          <p:nvPr>
            <p:ph type="title"/>
          </p:nvPr>
        </p:nvSpPr>
        <p:spPr/>
        <p:txBody>
          <a:bodyPr/>
          <a:lstStyle/>
          <a:p>
            <a:r>
              <a:rPr lang="en-US" altLang="en-US"/>
              <a:t>Effective Coaching</a:t>
            </a:r>
          </a:p>
        </p:txBody>
      </p:sp>
      <p:sp>
        <p:nvSpPr>
          <p:cNvPr id="30724" name="Text Placeholder 5"/>
          <p:cNvSpPr txBox="1">
            <a:spLocks/>
          </p:cNvSpPr>
          <p:nvPr/>
        </p:nvSpPr>
        <p:spPr bwMode="auto">
          <a:xfrm>
            <a:off x="460375" y="2404587"/>
            <a:ext cx="6995160" cy="669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150000"/>
              </a:lnSpc>
            </a:pPr>
            <a:r>
              <a:rPr lang="en-US" altLang="en-US" dirty="0"/>
              <a:t>Good coaches ___________________ people to do the job ______________ every time. Coaching is a __________________________ through which the ________________________ and ____________________ work together to __________________ and ____________________ the employee’s abilities. </a:t>
            </a:r>
          </a:p>
          <a:p>
            <a:pPr>
              <a:lnSpc>
                <a:spcPct val="150000"/>
              </a:lnSpc>
            </a:pPr>
            <a:r>
              <a:rPr lang="en-US" altLang="en-US" dirty="0"/>
              <a:t>	</a:t>
            </a:r>
          </a:p>
          <a:p>
            <a:pPr>
              <a:lnSpc>
                <a:spcPct val="150000"/>
              </a:lnSpc>
            </a:pPr>
            <a:r>
              <a:rPr lang="en-US" altLang="en-US" dirty="0"/>
              <a:t>It’s a _______________________ process to ______________________ and ___________________________ staff to the realities of the workplace and to _____________________ the employee remove _____________________ to optimum ___________________________ performance. It’s generally used to ____________________________, ___________________________ and/or _______________________________________ standard performance and _______________________ new skills sets.</a:t>
            </a:r>
          </a:p>
          <a:p>
            <a:pPr>
              <a:lnSpc>
                <a:spcPct val="110000"/>
              </a:lnSpc>
            </a:pPr>
            <a:endParaRPr lang="en-US" altLang="en-US" dirty="0"/>
          </a:p>
          <a:p>
            <a:pPr>
              <a:lnSpc>
                <a:spcPct val="110000"/>
              </a:lnSpc>
            </a:pPr>
            <a:r>
              <a:rPr lang="en-US" altLang="en-US" b="1" dirty="0"/>
              <a:t>Discussion Questions:</a:t>
            </a:r>
          </a:p>
          <a:p>
            <a:pPr lvl="1">
              <a:lnSpc>
                <a:spcPct val="110000"/>
              </a:lnSpc>
            </a:pPr>
            <a:r>
              <a:rPr lang="en-US" altLang="en-US" dirty="0"/>
              <a:t>How do you see coaching played out in your workplace currently? </a:t>
            </a:r>
          </a:p>
          <a:p>
            <a:pPr lvl="1">
              <a:lnSpc>
                <a:spcPct val="110000"/>
              </a:lnSpc>
            </a:pPr>
            <a:r>
              <a:rPr lang="en-US" altLang="en-US" dirty="0"/>
              <a:t>How do you think coaching could be approached differently in your workplace based on what you have learned so far today? </a:t>
            </a:r>
          </a:p>
        </p:txBody>
      </p:sp>
      <p:sp>
        <p:nvSpPr>
          <p:cNvPr id="30727" name="TextBox 1"/>
          <p:cNvSpPr txBox="1">
            <a:spLocks noChangeArrowheads="1"/>
          </p:cNvSpPr>
          <p:nvPr/>
        </p:nvSpPr>
        <p:spPr bwMode="auto">
          <a:xfrm>
            <a:off x="460375" y="1975009"/>
            <a:ext cx="68516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a:t>Fill in the blanks based on what we have discussed so far. </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4207217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7"/>
          <p:cNvSpPr>
            <a:spLocks noGrp="1"/>
          </p:cNvSpPr>
          <p:nvPr>
            <p:ph type="title"/>
          </p:nvPr>
        </p:nvSpPr>
        <p:spPr>
          <a:xfrm>
            <a:off x="752475" y="1012380"/>
            <a:ext cx="4114800" cy="276999"/>
          </a:xfrm>
        </p:spPr>
        <p:txBody>
          <a:bodyPr/>
          <a:lstStyle/>
          <a:p>
            <a:r>
              <a:rPr lang="en-US" altLang="en-US" dirty="0"/>
              <a:t>Confronting Problem Performance</a:t>
            </a:r>
          </a:p>
        </p:txBody>
      </p:sp>
      <p:sp>
        <p:nvSpPr>
          <p:cNvPr id="34819" name="Text Placeholder 5"/>
          <p:cNvSpPr txBox="1">
            <a:spLocks/>
          </p:cNvSpPr>
          <p:nvPr/>
        </p:nvSpPr>
        <p:spPr bwMode="auto">
          <a:xfrm>
            <a:off x="460375" y="1970088"/>
            <a:ext cx="6851650" cy="3180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Confronting problem performance: </a:t>
            </a:r>
          </a:p>
          <a:p>
            <a:pPr lvl="1"/>
            <a:r>
              <a:rPr lang="en-US" altLang="en-US" dirty="0"/>
              <a:t>Is one of a manager’s most difficult tasks</a:t>
            </a:r>
            <a:r>
              <a:rPr lang="en-US" altLang="en-US" dirty="0">
                <a:cs typeface="Arial"/>
              </a:rPr>
              <a:t>.</a:t>
            </a:r>
          </a:p>
          <a:p>
            <a:pPr lvl="1"/>
            <a:r>
              <a:rPr lang="en-US" altLang="en-US" dirty="0"/>
              <a:t>If avoided, employee assumes that his or her behavior is condoned</a:t>
            </a:r>
            <a:r>
              <a:rPr lang="en-US" altLang="en-US" dirty="0">
                <a:cs typeface="Arial"/>
              </a:rPr>
              <a:t>.</a:t>
            </a:r>
          </a:p>
          <a:p>
            <a:pPr lvl="1"/>
            <a:r>
              <a:rPr lang="en-US" altLang="en-US" dirty="0"/>
              <a:t>If confronted too aggressively, the manager/employee relationship may be damaged</a:t>
            </a:r>
            <a:r>
              <a:rPr lang="en-US" altLang="en-US" dirty="0">
                <a:cs typeface="Arial"/>
              </a:rPr>
              <a:t>.</a:t>
            </a:r>
          </a:p>
          <a:p>
            <a:endParaRPr lang="en-US" altLang="en-US" dirty="0"/>
          </a:p>
          <a:p>
            <a:r>
              <a:rPr lang="en-US" altLang="en-US" dirty="0"/>
              <a:t>Instead, focus on: </a:t>
            </a:r>
          </a:p>
          <a:p>
            <a:pPr lvl="1"/>
            <a:r>
              <a:rPr lang="en-US" altLang="en-US" dirty="0"/>
              <a:t>Setting goals</a:t>
            </a:r>
            <a:r>
              <a:rPr lang="en-US" altLang="en-US" dirty="0">
                <a:cs typeface="Arial"/>
              </a:rPr>
              <a:t>.</a:t>
            </a:r>
          </a:p>
          <a:p>
            <a:pPr lvl="1"/>
            <a:r>
              <a:rPr lang="en-US" altLang="en-US" dirty="0"/>
              <a:t>Clarifying expectations</a:t>
            </a:r>
            <a:r>
              <a:rPr lang="en-US" altLang="en-US" dirty="0">
                <a:cs typeface="Arial"/>
              </a:rPr>
              <a:t>.</a:t>
            </a:r>
          </a:p>
          <a:p>
            <a:pPr lvl="1"/>
            <a:r>
              <a:rPr lang="en-US" altLang="en-US" dirty="0"/>
              <a:t>Identifying reasons for performance concerns</a:t>
            </a:r>
            <a:r>
              <a:rPr lang="en-US" altLang="en-US" dirty="0">
                <a:cs typeface="Arial"/>
              </a:rPr>
              <a:t>.</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4122852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p:txBody>
          <a:bodyPr/>
          <a:lstStyle/>
          <a:p>
            <a:r>
              <a:rPr lang="en-US" altLang="en-US"/>
              <a:t>Employee </a:t>
            </a:r>
            <a:br>
              <a:rPr lang="en-US" altLang="en-US"/>
            </a:br>
            <a:r>
              <a:rPr lang="en-US" altLang="en-US"/>
              <a:t>Development Process </a:t>
            </a:r>
            <a:endParaRPr lang="en-US" altLang="en-US" dirty="0"/>
          </a:p>
        </p:txBody>
      </p:sp>
      <p:sp>
        <p:nvSpPr>
          <p:cNvPr id="34819" name="Text Placeholder 5"/>
          <p:cNvSpPr txBox="1">
            <a:spLocks/>
          </p:cNvSpPr>
          <p:nvPr/>
        </p:nvSpPr>
        <p:spPr bwMode="auto">
          <a:xfrm>
            <a:off x="460375" y="1970088"/>
            <a:ext cx="6851650" cy="573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Developing employees in order to meet organizational objectives and employee goals is crucial to the success of any business. Discussing performance is a key part of the Employee Development Process </a:t>
            </a:r>
            <a:br>
              <a:rPr lang="en-US" altLang="en-US" dirty="0"/>
            </a:br>
            <a:r>
              <a:rPr lang="en-US" altLang="en-US" dirty="0"/>
              <a:t>and includes </a:t>
            </a:r>
            <a:r>
              <a:rPr lang="en-US" altLang="en-US" b="1" dirty="0"/>
              <a:t>seven key steps: </a:t>
            </a:r>
          </a:p>
          <a:p>
            <a:pPr marL="342900" lvl="1" indent="-342900">
              <a:buFont typeface="+mj-lt"/>
              <a:buAutoNum type="arabicPeriod"/>
            </a:pPr>
            <a:r>
              <a:rPr lang="en-US" altLang="en-US" b="1" dirty="0"/>
              <a:t>Set objectives. </a:t>
            </a:r>
            <a:r>
              <a:rPr lang="en-US" altLang="en-US" dirty="0"/>
              <a:t>State work results to be achieved in a specified time and indicate what will be regarded as satisfactory results.</a:t>
            </a:r>
          </a:p>
          <a:p>
            <a:pPr marL="342900" lvl="1" indent="-342900">
              <a:buFont typeface="+mj-lt"/>
              <a:buAutoNum type="arabicPeriod"/>
            </a:pPr>
            <a:r>
              <a:rPr lang="en-US" altLang="en-US" b="1" dirty="0"/>
              <a:t>Identify targets. </a:t>
            </a:r>
            <a:r>
              <a:rPr lang="en-US" altLang="en-US" dirty="0"/>
              <a:t>Achieve objectives through identifying targets, resources and constraints.</a:t>
            </a:r>
          </a:p>
          <a:p>
            <a:pPr marL="342900" lvl="1" indent="-342900">
              <a:buFont typeface="+mj-lt"/>
              <a:buAutoNum type="arabicPeriod"/>
            </a:pPr>
            <a:r>
              <a:rPr lang="en-US" altLang="en-US" b="1" dirty="0"/>
              <a:t>Coach. </a:t>
            </a:r>
            <a:r>
              <a:rPr lang="en-US" altLang="en-US" dirty="0"/>
              <a:t>Help staff perform their jobs better.</a:t>
            </a:r>
          </a:p>
          <a:p>
            <a:pPr marL="342900" lvl="1" indent="-342900">
              <a:buFont typeface="+mj-lt"/>
              <a:buAutoNum type="arabicPeriod"/>
            </a:pPr>
            <a:r>
              <a:rPr lang="en-US" altLang="en-US" b="1" dirty="0"/>
              <a:t>Review. </a:t>
            </a:r>
            <a:r>
              <a:rPr lang="en-US" altLang="en-US" dirty="0"/>
              <a:t>Measure progress and take corrective action where necessary</a:t>
            </a:r>
          </a:p>
          <a:p>
            <a:pPr marL="342900" lvl="1" indent="-342900">
              <a:buFont typeface="+mj-lt"/>
              <a:buAutoNum type="arabicPeriod"/>
            </a:pPr>
            <a:r>
              <a:rPr lang="en-US" altLang="en-US" b="1" dirty="0"/>
              <a:t>Develop. </a:t>
            </a:r>
            <a:r>
              <a:rPr lang="en-US" altLang="en-US" dirty="0"/>
              <a:t>Discuss work-related issues that affect the employee’s abilities to do the job.</a:t>
            </a:r>
          </a:p>
          <a:p>
            <a:pPr marL="342900" lvl="1" indent="-342900">
              <a:buFont typeface="+mj-lt"/>
              <a:buAutoNum type="arabicPeriod"/>
            </a:pPr>
            <a:r>
              <a:rPr lang="en-US" altLang="en-US" b="1" dirty="0"/>
              <a:t>Discuss. </a:t>
            </a:r>
            <a:r>
              <a:rPr lang="en-US" altLang="en-US" dirty="0"/>
              <a:t>Share appraisal of the employee’s performance on a one-to-one basis.</a:t>
            </a:r>
          </a:p>
          <a:p>
            <a:pPr marL="342900" lvl="1" indent="-342900">
              <a:buFont typeface="+mj-lt"/>
              <a:buAutoNum type="arabicPeriod"/>
            </a:pPr>
            <a:r>
              <a:rPr lang="en-US" altLang="en-US" b="1" dirty="0"/>
              <a:t>Plan next steps. </a:t>
            </a:r>
            <a:r>
              <a:rPr lang="en-US" altLang="en-US" dirty="0"/>
              <a:t>Identify a course of action for training and career development and professional advancement. </a:t>
            </a:r>
          </a:p>
          <a:p>
            <a:endParaRPr lang="en-US" altLang="en-US" dirty="0"/>
          </a:p>
          <a:p>
            <a:r>
              <a:rPr lang="en-US" altLang="en-US" dirty="0"/>
              <a:t>Performance should be discussed in a way that encourages commitment to the process and outcomes, and gains maximum benefit for employee, manager and organization.</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5297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7"/>
          <p:cNvSpPr>
            <a:spLocks noGrp="1"/>
          </p:cNvSpPr>
          <p:nvPr>
            <p:ph type="title"/>
          </p:nvPr>
        </p:nvSpPr>
        <p:spPr/>
        <p:txBody>
          <a:bodyPr/>
          <a:lstStyle/>
          <a:p>
            <a:r>
              <a:rPr lang="en-US" altLang="en-US"/>
              <a:t>Employee </a:t>
            </a:r>
            <a:br>
              <a:rPr lang="en-US" altLang="en-US"/>
            </a:br>
            <a:r>
              <a:rPr lang="en-US" altLang="en-US"/>
              <a:t>Development Process </a:t>
            </a:r>
            <a:endParaRPr lang="en-US" altLang="en-US" dirty="0"/>
          </a:p>
        </p:txBody>
      </p:sp>
      <p:sp>
        <p:nvSpPr>
          <p:cNvPr id="35843" name="Text Placeholder 5"/>
          <p:cNvSpPr txBox="1">
            <a:spLocks/>
          </p:cNvSpPr>
          <p:nvPr/>
        </p:nvSpPr>
        <p:spPr bwMode="auto">
          <a:xfrm>
            <a:off x="460375" y="1970088"/>
            <a:ext cx="685165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Next to each step, write down examples of how you might implement or improve upon your organization’s Employee Development Process. </a:t>
            </a:r>
          </a:p>
          <a:p>
            <a:endParaRPr lang="en-US" altLang="en-US" dirty="0"/>
          </a:p>
          <a:p>
            <a:r>
              <a:rPr lang="en-US" altLang="en-US" b="1" dirty="0"/>
              <a:t>1. Set objectives.</a:t>
            </a:r>
            <a:br>
              <a:rPr lang="en-US" altLang="en-US" b="1" dirty="0"/>
            </a:br>
            <a:endParaRPr lang="en-US" altLang="en-US" b="1" dirty="0"/>
          </a:p>
          <a:p>
            <a:endParaRPr lang="en-US" altLang="en-US" b="1" dirty="0"/>
          </a:p>
          <a:p>
            <a:endParaRPr lang="en-US" altLang="en-US" b="1" dirty="0"/>
          </a:p>
          <a:p>
            <a:r>
              <a:rPr lang="en-US" altLang="en-US" b="1" dirty="0"/>
              <a:t>2. Identify targets.</a:t>
            </a:r>
            <a:br>
              <a:rPr lang="en-US" altLang="en-US" b="1" dirty="0"/>
            </a:br>
            <a:endParaRPr lang="en-US" altLang="en-US" b="1" dirty="0"/>
          </a:p>
          <a:p>
            <a:endParaRPr lang="en-US" altLang="en-US" b="1" dirty="0"/>
          </a:p>
          <a:p>
            <a:endParaRPr lang="en-US" altLang="en-US" b="1" dirty="0"/>
          </a:p>
          <a:p>
            <a:r>
              <a:rPr lang="en-US" altLang="en-US" b="1" dirty="0"/>
              <a:t>3. Coach.</a:t>
            </a:r>
            <a:br>
              <a:rPr lang="en-US" altLang="en-US" b="1" dirty="0"/>
            </a:br>
            <a:endParaRPr lang="en-US" altLang="en-US" b="1" dirty="0"/>
          </a:p>
          <a:p>
            <a:endParaRPr lang="en-US" altLang="en-US" b="1" dirty="0"/>
          </a:p>
          <a:p>
            <a:endParaRPr lang="en-US" altLang="en-US" b="1" dirty="0"/>
          </a:p>
          <a:p>
            <a:endParaRPr lang="en-US" altLang="en-US" b="1" dirty="0"/>
          </a:p>
          <a:p>
            <a:r>
              <a:rPr lang="en-US" altLang="en-US" b="1" dirty="0"/>
              <a:t>4. Review.</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440934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7"/>
          <p:cNvSpPr>
            <a:spLocks noGrp="1"/>
          </p:cNvSpPr>
          <p:nvPr>
            <p:ph type="title"/>
          </p:nvPr>
        </p:nvSpPr>
        <p:spPr/>
        <p:txBody>
          <a:bodyPr/>
          <a:lstStyle/>
          <a:p>
            <a:r>
              <a:rPr lang="en-US" altLang="en-US"/>
              <a:t>Employee </a:t>
            </a:r>
            <a:br>
              <a:rPr lang="en-US" altLang="en-US"/>
            </a:br>
            <a:r>
              <a:rPr lang="en-US" altLang="en-US"/>
              <a:t>Development Process </a:t>
            </a:r>
            <a:endParaRPr lang="en-US" altLang="en-US" dirty="0"/>
          </a:p>
        </p:txBody>
      </p:sp>
      <p:sp>
        <p:nvSpPr>
          <p:cNvPr id="36867" name="Text Placeholder 5"/>
          <p:cNvSpPr txBox="1">
            <a:spLocks/>
          </p:cNvSpPr>
          <p:nvPr/>
        </p:nvSpPr>
        <p:spPr bwMode="auto">
          <a:xfrm>
            <a:off x="460375" y="1970088"/>
            <a:ext cx="7167880" cy="275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5. Develop.</a:t>
            </a:r>
            <a:br>
              <a:rPr lang="en-US" altLang="en-US" b="1" dirty="0"/>
            </a:br>
            <a:endParaRPr lang="en-US" altLang="en-US" b="1" dirty="0"/>
          </a:p>
          <a:p>
            <a:pPr lvl="1"/>
            <a:endParaRPr lang="en-US" altLang="en-US" b="1" dirty="0"/>
          </a:p>
          <a:p>
            <a:pPr lvl="1"/>
            <a:endParaRPr lang="en-US" altLang="en-US" b="1" dirty="0"/>
          </a:p>
          <a:p>
            <a:pPr marL="0" lvl="1" indent="0">
              <a:buNone/>
            </a:pPr>
            <a:r>
              <a:rPr lang="en-US" altLang="en-US" b="1" dirty="0"/>
              <a:t>6. Discuss.</a:t>
            </a:r>
            <a:br>
              <a:rPr lang="en-US" altLang="en-US" b="1" dirty="0"/>
            </a:br>
            <a:endParaRPr lang="en-US" altLang="en-US" b="1" dirty="0"/>
          </a:p>
          <a:p>
            <a:pPr lvl="1"/>
            <a:endParaRPr lang="en-US" altLang="en-US" b="1" dirty="0"/>
          </a:p>
          <a:p>
            <a:pPr lvl="1"/>
            <a:endParaRPr lang="en-US" altLang="en-US" b="1" dirty="0"/>
          </a:p>
          <a:p>
            <a:pPr marL="0" lvl="1" indent="0">
              <a:buNone/>
            </a:pPr>
            <a:r>
              <a:rPr lang="en-US" altLang="en-US" b="1" dirty="0"/>
              <a:t>7. Plan next steps.</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594902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a:xfrm>
            <a:off x="752475" y="1012380"/>
            <a:ext cx="4114800" cy="276999"/>
          </a:xfrm>
        </p:spPr>
        <p:txBody>
          <a:bodyPr/>
          <a:lstStyle/>
          <a:p>
            <a:r>
              <a:rPr lang="en-US" altLang="en-US" dirty="0">
                <a:cs typeface="Arial"/>
              </a:rPr>
              <a:t>The Program</a:t>
            </a:r>
            <a:endParaRPr lang="en-US" altLang="en-US" dirty="0"/>
          </a:p>
        </p:txBody>
      </p:sp>
      <p:sp>
        <p:nvSpPr>
          <p:cNvPr id="9219" name="Text Placeholder 8"/>
          <p:cNvSpPr>
            <a:spLocks noGrp="1"/>
          </p:cNvSpPr>
          <p:nvPr>
            <p:ph type="body" sz="quarter" idx="4294967295"/>
          </p:nvPr>
        </p:nvSpPr>
        <p:spPr>
          <a:xfrm>
            <a:off x="460376" y="1970088"/>
            <a:ext cx="6851650" cy="584775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a:spcBef>
                <a:spcPct val="0"/>
              </a:spcBef>
              <a:spcAft>
                <a:spcPts val="1200"/>
              </a:spcAft>
              <a:buClr>
                <a:schemeClr val="tx2"/>
              </a:buClr>
            </a:pPr>
            <a:r>
              <a:rPr lang="en-US" altLang="en-US" dirty="0">
                <a:solidFill>
                  <a:srgbClr val="646D72"/>
                </a:solidFill>
                <a:latin typeface="Arial" charset="0"/>
                <a:ea typeface="ＭＳ Ｐゴシック" pitchFamily="34" charset="-128"/>
                <a:cs typeface="Times New Roman" pitchFamily="18" charset="0"/>
              </a:rPr>
              <a:t>Welcome/Learning Points </a:t>
            </a:r>
          </a:p>
          <a:p>
            <a:pPr>
              <a:spcBef>
                <a:spcPct val="0"/>
              </a:spcBef>
              <a:spcAft>
                <a:spcPts val="1200"/>
              </a:spcAft>
              <a:buClr>
                <a:schemeClr val="tx2"/>
              </a:buClr>
            </a:pPr>
            <a:r>
              <a:rPr lang="en-US" altLang="en-US" dirty="0">
                <a:solidFill>
                  <a:srgbClr val="646D72"/>
                </a:solidFill>
                <a:latin typeface="Arial" charset="0"/>
                <a:ea typeface="ＭＳ Ｐゴシック" pitchFamily="34" charset="-128"/>
                <a:cs typeface="Times New Roman" pitchFamily="18" charset="0"/>
              </a:rPr>
              <a:t>What Is Coaching?</a:t>
            </a:r>
            <a:endParaRPr lang="en-US" altLang="en-US" dirty="0">
              <a:solidFill>
                <a:srgbClr val="646D72"/>
              </a:solidFill>
              <a:latin typeface="Arial" charset="0"/>
              <a:ea typeface="ＭＳ Ｐゴシック" pitchFamily="34" charset="-128"/>
              <a:cs typeface="Arial"/>
            </a:endParaRPr>
          </a:p>
          <a:p>
            <a:pPr>
              <a:spcBef>
                <a:spcPct val="0"/>
              </a:spcBef>
              <a:spcAft>
                <a:spcPts val="1200"/>
              </a:spcAft>
              <a:buClr>
                <a:schemeClr val="tx2"/>
              </a:buClr>
            </a:pPr>
            <a:r>
              <a:rPr lang="en-US" altLang="en-US" dirty="0">
                <a:solidFill>
                  <a:srgbClr val="646D72"/>
                </a:solidFill>
                <a:latin typeface="Arial" charset="0"/>
                <a:ea typeface="ＭＳ Ｐゴシック" pitchFamily="34" charset="-128"/>
                <a:cs typeface="Times New Roman" pitchFamily="18" charset="0"/>
              </a:rPr>
              <a:t>Management Styles/Case Study Exercise</a:t>
            </a:r>
          </a:p>
          <a:p>
            <a:pPr>
              <a:spcBef>
                <a:spcPct val="0"/>
              </a:spcBef>
              <a:spcAft>
                <a:spcPts val="1200"/>
              </a:spcAft>
              <a:buClr>
                <a:schemeClr val="tx2"/>
              </a:buClr>
            </a:pPr>
            <a:r>
              <a:rPr lang="en-US" altLang="en-US" dirty="0">
                <a:solidFill>
                  <a:srgbClr val="646D72"/>
                </a:solidFill>
                <a:latin typeface="Arial" charset="0"/>
                <a:ea typeface="ＭＳ Ｐゴシック" pitchFamily="34" charset="-128"/>
                <a:cs typeface="Times New Roman" pitchFamily="18" charset="0"/>
              </a:rPr>
              <a:t>Effective Coaching/Exercise</a:t>
            </a:r>
          </a:p>
          <a:p>
            <a:pPr>
              <a:spcBef>
                <a:spcPct val="0"/>
              </a:spcBef>
              <a:spcAft>
                <a:spcPts val="1200"/>
              </a:spcAft>
              <a:buClr>
                <a:schemeClr val="tx2"/>
              </a:buClr>
            </a:pPr>
            <a:r>
              <a:rPr lang="en-US" altLang="en-US" dirty="0">
                <a:solidFill>
                  <a:srgbClr val="646D72"/>
                </a:solidFill>
                <a:latin typeface="Arial" charset="0"/>
                <a:ea typeface="ＭＳ Ｐゴシック" pitchFamily="34" charset="-128"/>
                <a:cs typeface="Times New Roman" pitchFamily="18" charset="0"/>
              </a:rPr>
              <a:t>Confronting Problem Performance</a:t>
            </a:r>
          </a:p>
          <a:p>
            <a:pPr>
              <a:spcBef>
                <a:spcPct val="0"/>
              </a:spcBef>
              <a:spcAft>
                <a:spcPts val="1200"/>
              </a:spcAft>
              <a:buClr>
                <a:schemeClr val="tx2"/>
              </a:buClr>
            </a:pPr>
            <a:r>
              <a:rPr lang="en-US" altLang="en-US" dirty="0">
                <a:solidFill>
                  <a:srgbClr val="646D72"/>
                </a:solidFill>
                <a:latin typeface="Arial" charset="0"/>
                <a:ea typeface="ＭＳ Ｐゴシック" pitchFamily="34" charset="-128"/>
                <a:cs typeface="Times New Roman" pitchFamily="18" charset="0"/>
              </a:rPr>
              <a:t>Employee Development Process</a:t>
            </a:r>
          </a:p>
          <a:p>
            <a:pPr marL="285750" lvl="1" indent="-285750">
              <a:spcBef>
                <a:spcPct val="0"/>
              </a:spcBef>
              <a:spcAft>
                <a:spcPts val="1200"/>
              </a:spcAft>
            </a:pPr>
            <a:r>
              <a:rPr lang="en-US" altLang="en-US" dirty="0">
                <a:solidFill>
                  <a:srgbClr val="646D72"/>
                </a:solidFill>
                <a:latin typeface="Arial" charset="0"/>
                <a:ea typeface="ＭＳ Ｐゴシック" pitchFamily="34" charset="-128"/>
                <a:cs typeface="Times New Roman" pitchFamily="18" charset="0"/>
              </a:rPr>
              <a:t>Benefits</a:t>
            </a:r>
          </a:p>
          <a:p>
            <a:pPr marL="285750" lvl="1" indent="-285750">
              <a:spcBef>
                <a:spcPct val="0"/>
              </a:spcBef>
              <a:spcAft>
                <a:spcPts val="1200"/>
              </a:spcAft>
            </a:pPr>
            <a:r>
              <a:rPr lang="en-US" altLang="en-US" dirty="0">
                <a:solidFill>
                  <a:srgbClr val="646D72"/>
                </a:solidFill>
                <a:latin typeface="Arial" charset="0"/>
                <a:ea typeface="ＭＳ Ｐゴシック" pitchFamily="34" charset="-128"/>
                <a:cs typeface="Times New Roman" pitchFamily="18" charset="0"/>
              </a:rPr>
              <a:t>Early Warning Signs</a:t>
            </a:r>
          </a:p>
          <a:p>
            <a:pPr>
              <a:spcBef>
                <a:spcPct val="0"/>
              </a:spcBef>
              <a:spcAft>
                <a:spcPts val="1200"/>
              </a:spcAft>
              <a:buClr>
                <a:schemeClr val="tx2"/>
              </a:buClr>
            </a:pPr>
            <a:r>
              <a:rPr lang="en-US" altLang="en-US" dirty="0">
                <a:solidFill>
                  <a:srgbClr val="646D72"/>
                </a:solidFill>
                <a:latin typeface="Arial" charset="0"/>
                <a:ea typeface="ＭＳ Ｐゴシック" pitchFamily="34" charset="-128"/>
                <a:cs typeface="Times New Roman" pitchFamily="18" charset="0"/>
              </a:rPr>
              <a:t>Case Study Exercises </a:t>
            </a:r>
          </a:p>
          <a:p>
            <a:pPr marL="285750" lvl="1" indent="-285750">
              <a:spcBef>
                <a:spcPct val="0"/>
              </a:spcBef>
              <a:spcAft>
                <a:spcPts val="1200"/>
              </a:spcAft>
            </a:pPr>
            <a:r>
              <a:rPr lang="en-US" altLang="en-US" dirty="0">
                <a:solidFill>
                  <a:srgbClr val="646D72"/>
                </a:solidFill>
                <a:latin typeface="Arial" charset="0"/>
                <a:ea typeface="ＭＳ Ｐゴシック" pitchFamily="34" charset="-128"/>
                <a:cs typeface="Times New Roman" pitchFamily="18" charset="0"/>
              </a:rPr>
              <a:t>Mentoring and Learning</a:t>
            </a:r>
          </a:p>
          <a:p>
            <a:pPr marL="285750" lvl="1" indent="-285750">
              <a:spcBef>
                <a:spcPct val="0"/>
              </a:spcBef>
              <a:spcAft>
                <a:spcPts val="1200"/>
              </a:spcAft>
            </a:pPr>
            <a:r>
              <a:rPr lang="en-US" altLang="en-US" dirty="0">
                <a:solidFill>
                  <a:srgbClr val="646D72"/>
                </a:solidFill>
                <a:latin typeface="Arial" charset="0"/>
                <a:ea typeface="ＭＳ Ｐゴシック" pitchFamily="34" charset="-128"/>
                <a:cs typeface="Times New Roman" pitchFamily="18" charset="0"/>
              </a:rPr>
              <a:t>Confronting a Problem </a:t>
            </a:r>
          </a:p>
          <a:p>
            <a:pPr marL="285750" lvl="1" indent="-285750">
              <a:spcBef>
                <a:spcPct val="0"/>
              </a:spcBef>
              <a:spcAft>
                <a:spcPts val="1200"/>
              </a:spcAft>
            </a:pPr>
            <a:r>
              <a:rPr lang="en-US" altLang="en-US" dirty="0">
                <a:solidFill>
                  <a:srgbClr val="646D72"/>
                </a:solidFill>
                <a:latin typeface="Arial" charset="0"/>
                <a:ea typeface="ＭＳ Ｐゴシック" pitchFamily="34" charset="-128"/>
                <a:cs typeface="Times New Roman" pitchFamily="18" charset="0"/>
              </a:rPr>
              <a:t>Giving Feedback </a:t>
            </a:r>
          </a:p>
          <a:p>
            <a:pPr>
              <a:spcBef>
                <a:spcPct val="0"/>
              </a:spcBef>
              <a:spcAft>
                <a:spcPts val="1200"/>
              </a:spcAft>
              <a:buClr>
                <a:schemeClr val="tx2"/>
              </a:buClr>
            </a:pPr>
            <a:r>
              <a:rPr lang="en-US" altLang="en-US" dirty="0">
                <a:solidFill>
                  <a:srgbClr val="646D72"/>
                </a:solidFill>
                <a:latin typeface="Arial" charset="0"/>
                <a:ea typeface="ＭＳ Ｐゴシック" pitchFamily="34" charset="-128"/>
                <a:cs typeface="Times New Roman" pitchFamily="18" charset="0"/>
              </a:rPr>
              <a:t>Make Your Action Plan </a:t>
            </a:r>
          </a:p>
          <a:p>
            <a:pPr>
              <a:spcBef>
                <a:spcPct val="0"/>
              </a:spcBef>
              <a:spcAft>
                <a:spcPts val="1200"/>
              </a:spcAft>
              <a:buClr>
                <a:schemeClr val="tx2"/>
              </a:buClr>
            </a:pPr>
            <a:r>
              <a:rPr lang="en-US" altLang="en-US" dirty="0">
                <a:solidFill>
                  <a:srgbClr val="646D72"/>
                </a:solidFill>
                <a:latin typeface="Arial" charset="0"/>
                <a:ea typeface="ＭＳ Ｐゴシック" pitchFamily="34" charset="-128"/>
                <a:cs typeface="Times New Roman" pitchFamily="18" charset="0"/>
              </a:rPr>
              <a:t>Final Exercise</a:t>
            </a:r>
          </a:p>
          <a:p>
            <a:pPr>
              <a:spcBef>
                <a:spcPct val="0"/>
              </a:spcBef>
              <a:spcAft>
                <a:spcPts val="1200"/>
              </a:spcAft>
              <a:buClr>
                <a:schemeClr val="tx2"/>
              </a:buClr>
            </a:pPr>
            <a:r>
              <a:rPr lang="en-US" altLang="en-US" dirty="0">
                <a:solidFill>
                  <a:srgbClr val="646D72"/>
                </a:solidFill>
                <a:latin typeface="Arial" charset="0"/>
                <a:ea typeface="ＭＳ Ｐゴシック" pitchFamily="34" charset="-128"/>
                <a:cs typeface="Times New Roman" pitchFamily="18" charset="0"/>
              </a:rPr>
              <a:t>Closing</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618493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Benefits</a:t>
            </a:r>
          </a:p>
        </p:txBody>
      </p:sp>
      <p:sp>
        <p:nvSpPr>
          <p:cNvPr id="38915" name="Text Placeholder 5"/>
          <p:cNvSpPr txBox="1">
            <a:spLocks/>
          </p:cNvSpPr>
          <p:nvPr/>
        </p:nvSpPr>
        <p:spPr bwMode="auto">
          <a:xfrm>
            <a:off x="460375" y="1970088"/>
            <a:ext cx="6851650" cy="699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95000"/>
              </a:lnSpc>
            </a:pPr>
            <a:r>
              <a:rPr lang="en-US" altLang="en-US" b="1" dirty="0"/>
              <a:t>The benefits of discussing performance with the employee are to insure that he or she has:</a:t>
            </a:r>
          </a:p>
          <a:p>
            <a:pPr lvl="1">
              <a:lnSpc>
                <a:spcPct val="95000"/>
              </a:lnSpc>
            </a:pPr>
            <a:r>
              <a:rPr lang="en-US" altLang="en-US" dirty="0"/>
              <a:t>A better understanding of the manager’s role</a:t>
            </a:r>
            <a:r>
              <a:rPr lang="en-US" altLang="en-US" dirty="0">
                <a:cs typeface="Arial"/>
              </a:rPr>
              <a:t>.</a:t>
            </a:r>
          </a:p>
          <a:p>
            <a:pPr lvl="1">
              <a:lnSpc>
                <a:spcPct val="95000"/>
              </a:lnSpc>
            </a:pPr>
            <a:r>
              <a:rPr lang="en-US" altLang="en-US" dirty="0"/>
              <a:t>An appreciation of how the manager values him or her</a:t>
            </a:r>
            <a:r>
              <a:rPr lang="en-US" altLang="en-US" dirty="0">
                <a:cs typeface="Arial"/>
              </a:rPr>
              <a:t>.</a:t>
            </a:r>
          </a:p>
          <a:p>
            <a:pPr lvl="1">
              <a:lnSpc>
                <a:spcPct val="95000"/>
              </a:lnSpc>
            </a:pPr>
            <a:r>
              <a:rPr lang="en-US" altLang="en-US" dirty="0"/>
              <a:t>A clearer picture of how his or her career is progressing</a:t>
            </a:r>
            <a:r>
              <a:rPr lang="en-US" altLang="en-US" dirty="0">
                <a:cs typeface="Arial"/>
              </a:rPr>
              <a:t>.</a:t>
            </a:r>
          </a:p>
          <a:p>
            <a:pPr lvl="1">
              <a:lnSpc>
                <a:spcPct val="95000"/>
              </a:lnSpc>
            </a:pPr>
            <a:r>
              <a:rPr lang="en-US" altLang="en-US" dirty="0"/>
              <a:t>A clearer understanding of the way he or she has performed</a:t>
            </a:r>
            <a:r>
              <a:rPr lang="en-US" altLang="en-US" dirty="0">
                <a:cs typeface="Arial"/>
              </a:rPr>
              <a:t>.</a:t>
            </a:r>
          </a:p>
          <a:p>
            <a:pPr lvl="1">
              <a:lnSpc>
                <a:spcPct val="95000"/>
              </a:lnSpc>
            </a:pPr>
            <a:r>
              <a:rPr lang="en-US" altLang="en-US" dirty="0"/>
              <a:t>A specific indication of requirements to improve his or her performance</a:t>
            </a:r>
            <a:r>
              <a:rPr lang="en-US" altLang="en-US" dirty="0">
                <a:cs typeface="Arial"/>
              </a:rPr>
              <a:t>.</a:t>
            </a:r>
          </a:p>
          <a:p>
            <a:pPr lvl="1">
              <a:lnSpc>
                <a:spcPct val="95000"/>
              </a:lnSpc>
            </a:pPr>
            <a:r>
              <a:rPr lang="en-US" altLang="en-US" dirty="0"/>
              <a:t>An opportunity to share feelings, concerns, ambitions and hopes about the job</a:t>
            </a:r>
            <a:r>
              <a:rPr lang="en-US" altLang="en-US" dirty="0">
                <a:cs typeface="Arial"/>
              </a:rPr>
              <a:t>.</a:t>
            </a:r>
          </a:p>
          <a:p>
            <a:pPr>
              <a:lnSpc>
                <a:spcPct val="95000"/>
              </a:lnSpc>
            </a:pPr>
            <a:r>
              <a:rPr lang="en-US" altLang="en-US" b="1" dirty="0"/>
              <a:t>The manager is then able to:</a:t>
            </a:r>
          </a:p>
          <a:p>
            <a:pPr lvl="1">
              <a:lnSpc>
                <a:spcPct val="95000"/>
              </a:lnSpc>
            </a:pPr>
            <a:r>
              <a:rPr lang="en-US" altLang="en-US" dirty="0"/>
              <a:t>Communicate more openly with the employee</a:t>
            </a:r>
            <a:r>
              <a:rPr lang="en-US" altLang="en-US" dirty="0">
                <a:cs typeface="Arial"/>
              </a:rPr>
              <a:t>.</a:t>
            </a:r>
          </a:p>
          <a:p>
            <a:pPr lvl="1">
              <a:lnSpc>
                <a:spcPct val="95000"/>
              </a:lnSpc>
            </a:pPr>
            <a:r>
              <a:rPr lang="en-US" altLang="en-US" dirty="0"/>
              <a:t>Assess his or her own (manager’s) performance</a:t>
            </a:r>
            <a:r>
              <a:rPr lang="en-US" altLang="en-US" dirty="0">
                <a:cs typeface="Arial"/>
              </a:rPr>
              <a:t>.</a:t>
            </a:r>
          </a:p>
          <a:p>
            <a:pPr lvl="1">
              <a:lnSpc>
                <a:spcPct val="95000"/>
              </a:lnSpc>
            </a:pPr>
            <a:r>
              <a:rPr lang="en-US" altLang="en-US" dirty="0"/>
              <a:t>Appreciate the overall performance of the employee</a:t>
            </a:r>
            <a:r>
              <a:rPr lang="en-US" altLang="en-US" dirty="0">
                <a:cs typeface="Arial"/>
              </a:rPr>
              <a:t>.</a:t>
            </a:r>
          </a:p>
          <a:p>
            <a:pPr lvl="1">
              <a:lnSpc>
                <a:spcPct val="95000"/>
              </a:lnSpc>
            </a:pPr>
            <a:r>
              <a:rPr lang="en-US" altLang="en-US" dirty="0"/>
              <a:t>Discuss ways of improving the employee’s performance</a:t>
            </a:r>
            <a:r>
              <a:rPr lang="en-US" altLang="en-US" dirty="0">
                <a:cs typeface="Arial"/>
              </a:rPr>
              <a:t>.</a:t>
            </a:r>
          </a:p>
          <a:p>
            <a:pPr lvl="1">
              <a:lnSpc>
                <a:spcPct val="95000"/>
              </a:lnSpc>
            </a:pPr>
            <a:r>
              <a:rPr lang="en-US" altLang="en-US" dirty="0"/>
              <a:t>Explore the employee’s feelings, concerns and ambitions about the job</a:t>
            </a:r>
            <a:r>
              <a:rPr lang="en-US" altLang="en-US" dirty="0">
                <a:cs typeface="Arial"/>
              </a:rPr>
              <a:t>.</a:t>
            </a:r>
          </a:p>
          <a:p>
            <a:pPr>
              <a:lnSpc>
                <a:spcPct val="95000"/>
              </a:lnSpc>
            </a:pPr>
            <a:r>
              <a:rPr lang="en-US" altLang="en-US" b="1" dirty="0"/>
              <a:t>As a result, the organization has:</a:t>
            </a:r>
          </a:p>
          <a:p>
            <a:pPr lvl="1">
              <a:lnSpc>
                <a:spcPct val="95000"/>
              </a:lnSpc>
            </a:pPr>
            <a:r>
              <a:rPr lang="en-US" altLang="en-US" dirty="0"/>
              <a:t>More effective employees</a:t>
            </a:r>
            <a:r>
              <a:rPr lang="en-US" altLang="en-US" dirty="0">
                <a:cs typeface="Arial"/>
              </a:rPr>
              <a:t>.</a:t>
            </a:r>
          </a:p>
          <a:p>
            <a:pPr lvl="1">
              <a:lnSpc>
                <a:spcPct val="95000"/>
              </a:lnSpc>
            </a:pPr>
            <a:r>
              <a:rPr lang="en-US" altLang="en-US" dirty="0"/>
              <a:t>Committed and motivated employees</a:t>
            </a:r>
            <a:r>
              <a:rPr lang="en-US" altLang="en-US" dirty="0">
                <a:cs typeface="Arial"/>
              </a:rPr>
              <a:t>.</a:t>
            </a:r>
          </a:p>
          <a:p>
            <a:pPr lvl="1">
              <a:lnSpc>
                <a:spcPct val="95000"/>
              </a:lnSpc>
            </a:pPr>
            <a:r>
              <a:rPr lang="en-US" altLang="en-US" dirty="0"/>
              <a:t>The likelihood of reduced absenteeism and lower employee turnover</a:t>
            </a:r>
            <a:r>
              <a:rPr lang="en-US" altLang="en-US" dirty="0">
                <a:cs typeface="Arial"/>
              </a:rPr>
              <a:t>.</a:t>
            </a:r>
          </a:p>
          <a:p>
            <a:pPr lvl="1">
              <a:lnSpc>
                <a:spcPct val="95000"/>
              </a:lnSpc>
            </a:pPr>
            <a:r>
              <a:rPr lang="en-US" altLang="en-US" dirty="0"/>
              <a:t>The opportunity to communicate plans, policies and objectives to employees in a more effective way</a:t>
            </a:r>
            <a:r>
              <a:rPr lang="en-US" altLang="en-US" dirty="0">
                <a:cs typeface="Arial"/>
              </a:rPr>
              <a:t>.</a:t>
            </a:r>
          </a:p>
          <a:p>
            <a:pPr lvl="1">
              <a:lnSpc>
                <a:spcPct val="95000"/>
              </a:lnSpc>
            </a:pPr>
            <a:r>
              <a:rPr lang="en-US" altLang="en-US" dirty="0"/>
              <a:t>Better information to plan the development and career succession of employees in a more coherent manner</a:t>
            </a:r>
            <a:r>
              <a:rPr lang="en-US" altLang="en-US" dirty="0">
                <a:cs typeface="Arial"/>
              </a:rPr>
              <a:t>.</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632142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a:t>Early Warning Signs</a:t>
            </a:r>
          </a:p>
        </p:txBody>
      </p:sp>
      <p:sp>
        <p:nvSpPr>
          <p:cNvPr id="40963" name="Text Placeholder 8"/>
          <p:cNvSpPr txBox="1">
            <a:spLocks/>
          </p:cNvSpPr>
          <p:nvPr/>
        </p:nvSpPr>
        <p:spPr bwMode="auto">
          <a:xfrm>
            <a:off x="460375" y="1970088"/>
            <a:ext cx="6851650" cy="7212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Ask participants to identify six or seven indicators that an employee is in need of coaching.</a:t>
            </a:r>
          </a:p>
          <a:p>
            <a:endParaRPr lang="en-US" altLang="en-US" dirty="0"/>
          </a:p>
          <a:p>
            <a:r>
              <a:rPr lang="en-US" altLang="en-US" dirty="0"/>
              <a:t>1.</a:t>
            </a:r>
          </a:p>
          <a:p>
            <a:endParaRPr lang="en-US" altLang="en-US" dirty="0"/>
          </a:p>
          <a:p>
            <a:r>
              <a:rPr lang="en-US" altLang="en-US" dirty="0"/>
              <a:t>2.</a:t>
            </a:r>
          </a:p>
          <a:p>
            <a:endParaRPr lang="en-US" altLang="en-US" dirty="0"/>
          </a:p>
          <a:p>
            <a:r>
              <a:rPr lang="en-US" altLang="en-US" dirty="0"/>
              <a:t>3.</a:t>
            </a:r>
          </a:p>
          <a:p>
            <a:endParaRPr lang="en-US" altLang="en-US" dirty="0"/>
          </a:p>
          <a:p>
            <a:r>
              <a:rPr lang="en-US" altLang="en-US" dirty="0"/>
              <a:t>4.</a:t>
            </a:r>
          </a:p>
          <a:p>
            <a:endParaRPr lang="en-US" altLang="en-US" dirty="0"/>
          </a:p>
          <a:p>
            <a:r>
              <a:rPr lang="en-US" altLang="en-US" dirty="0"/>
              <a:t>5.</a:t>
            </a:r>
          </a:p>
          <a:p>
            <a:endParaRPr lang="en-US" altLang="en-US" dirty="0"/>
          </a:p>
          <a:p>
            <a:r>
              <a:rPr lang="en-US" altLang="en-US" dirty="0"/>
              <a:t>6.</a:t>
            </a:r>
          </a:p>
          <a:p>
            <a:endParaRPr lang="en-US" altLang="en-US" dirty="0"/>
          </a:p>
          <a:p>
            <a:r>
              <a:rPr lang="en-US" altLang="en-US" dirty="0"/>
              <a:t>7.</a:t>
            </a:r>
          </a:p>
          <a:p>
            <a:endParaRPr lang="en-US" altLang="en-US" dirty="0"/>
          </a:p>
          <a:p>
            <a:r>
              <a:rPr lang="en-US" altLang="en-US" b="1" dirty="0"/>
              <a:t>Discussion Questions</a:t>
            </a:r>
          </a:p>
          <a:p>
            <a:pPr lvl="1"/>
            <a:r>
              <a:rPr lang="en-US" altLang="en-US" dirty="0"/>
              <a:t>What did you learn about the benefits of discussing performance?</a:t>
            </a:r>
          </a:p>
          <a:p>
            <a:pPr lvl="1"/>
            <a:r>
              <a:rPr lang="en-US" altLang="en-US" dirty="0"/>
              <a:t>Was there anything that surprised you?</a:t>
            </a:r>
          </a:p>
          <a:p>
            <a:pPr lvl="1"/>
            <a:r>
              <a:rPr lang="en-US" altLang="en-US" dirty="0"/>
              <a:t>Is there anything you would add?</a:t>
            </a:r>
          </a:p>
          <a:p>
            <a:pPr lvl="1"/>
            <a:r>
              <a:rPr lang="en-US" altLang="en-US" dirty="0"/>
              <a:t>How might it impact your behavior moving forward?</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026735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a:t>Case Study One:</a:t>
            </a:r>
            <a:br>
              <a:rPr lang="en-US" altLang="en-US"/>
            </a:br>
            <a:r>
              <a:rPr lang="en-US" altLang="en-US"/>
              <a:t>Mentoring and Learning</a:t>
            </a:r>
          </a:p>
        </p:txBody>
      </p:sp>
      <p:sp>
        <p:nvSpPr>
          <p:cNvPr id="54275" name="Text Placeholder 5"/>
          <p:cNvSpPr txBox="1">
            <a:spLocks/>
          </p:cNvSpPr>
          <p:nvPr/>
        </p:nvSpPr>
        <p:spPr bwMode="auto">
          <a:xfrm>
            <a:off x="460375" y="1971563"/>
            <a:ext cx="6851650" cy="5529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The mentor’s role consists of eight key actions:</a:t>
            </a:r>
          </a:p>
          <a:p>
            <a:endParaRPr lang="en-US" altLang="en-US" dirty="0"/>
          </a:p>
          <a:p>
            <a:pPr marL="342900" lvl="1" indent="-342900">
              <a:buFont typeface="+mj-lt"/>
              <a:buAutoNum type="arabicPeriod"/>
            </a:pPr>
            <a:r>
              <a:rPr lang="en-US" altLang="en-US" b="1" dirty="0"/>
              <a:t>Send consistent messages. </a:t>
            </a:r>
            <a:br>
              <a:rPr lang="en-US" altLang="en-US" dirty="0"/>
            </a:br>
            <a:r>
              <a:rPr lang="en-US" altLang="en-US" dirty="0"/>
              <a:t>One reason employees may be confused about roles, responsibilities, priorities and expectations is that managers are giving unclear or mixed messages. Managers do this when they say one thing and do another, address a problem in one situation, but not in another, or apply policies and procedures inconsistently.</a:t>
            </a:r>
            <a:br>
              <a:rPr lang="en-US" altLang="en-US" dirty="0"/>
            </a:br>
            <a:r>
              <a:rPr lang="en-US" altLang="en-US" dirty="0"/>
              <a:t>Managers need to keep in mind that the messages employees get about behaviors that aren’t discussed carry as much ― if not more ― weight than those that are discussed.</a:t>
            </a:r>
          </a:p>
          <a:p>
            <a:pPr marL="342900" lvl="1" indent="-342900">
              <a:buFont typeface="+mj-lt"/>
              <a:buAutoNum type="arabicPeriod"/>
            </a:pPr>
            <a:r>
              <a:rPr lang="en-US" altLang="en-US" b="1" dirty="0"/>
              <a:t>Clarify expectations.</a:t>
            </a:r>
            <a:br>
              <a:rPr lang="en-US" altLang="en-US" dirty="0"/>
            </a:br>
            <a:r>
              <a:rPr lang="en-US" altLang="en-US" dirty="0"/>
              <a:t>When an employee is hired, he or she is frequently given a small amount of information regarding his or her role and responsibilities and then, turned loose. New hires need to be integrated into the work place and the team. They need to understand both the written and unwritten rules. An effective way to integrate new hires is to pair the employee with a “buddy” who can assist them in learning the ropes.</a:t>
            </a:r>
          </a:p>
          <a:p>
            <a:pPr marL="342900" lvl="1" indent="-342900">
              <a:buFont typeface="+mj-lt"/>
              <a:buAutoNum type="arabicPeriod"/>
            </a:pPr>
            <a:r>
              <a:rPr lang="en-US" altLang="en-US" b="1" dirty="0"/>
              <a:t>Provide resources.</a:t>
            </a:r>
            <a:br>
              <a:rPr lang="en-US" altLang="en-US" dirty="0"/>
            </a:br>
            <a:r>
              <a:rPr lang="en-US" altLang="en-US" dirty="0"/>
              <a:t>Another way managers can mentor employees is to make sure they have the resources they need to do their jobs.</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11" name="Text Box 6"/>
          <p:cNvSpPr txBox="1">
            <a:spLocks noChangeArrowheads="1"/>
          </p:cNvSpPr>
          <p:nvPr/>
        </p:nvSpPr>
        <p:spPr bwMode="auto">
          <a:xfrm>
            <a:off x="6282690" y="1276350"/>
            <a:ext cx="1029335" cy="272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r" defTabSz="1018824">
              <a:spcBef>
                <a:spcPct val="0"/>
              </a:spcBef>
              <a:buClrTx/>
              <a:buSzTx/>
            </a:pPr>
            <a:r>
              <a:rPr lang="en-US" altLang="en-US" sz="1100" b="1" dirty="0">
                <a:solidFill>
                  <a:srgbClr val="646D72"/>
                </a:solidFill>
              </a:rPr>
              <a:t>Slide 13</a:t>
            </a:r>
          </a:p>
        </p:txBody>
      </p:sp>
    </p:spTree>
    <p:extLst>
      <p:ext uri="{BB962C8B-B14F-4D97-AF65-F5344CB8AC3E}">
        <p14:creationId xmlns:p14="http://schemas.microsoft.com/office/powerpoint/2010/main" val="1233950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Case Study One:</a:t>
            </a:r>
            <a:br>
              <a:rPr lang="en-US" altLang="en-US"/>
            </a:br>
            <a:r>
              <a:rPr lang="en-US" altLang="en-US"/>
              <a:t>Mentoring and Learning</a:t>
            </a:r>
          </a:p>
        </p:txBody>
      </p:sp>
      <p:sp>
        <p:nvSpPr>
          <p:cNvPr id="56323" name="Text Placeholder 5"/>
          <p:cNvSpPr txBox="1">
            <a:spLocks/>
          </p:cNvSpPr>
          <p:nvPr/>
        </p:nvSpPr>
        <p:spPr bwMode="auto">
          <a:xfrm>
            <a:off x="460375" y="1974850"/>
            <a:ext cx="6851650" cy="6424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342900" lvl="1" indent="-342900">
              <a:buFont typeface="+mj-lt"/>
              <a:buAutoNum type="arabicPeriod" startAt="4"/>
            </a:pPr>
            <a:r>
              <a:rPr lang="en-US" altLang="en-US" b="1" dirty="0"/>
              <a:t>Encourage and support education.</a:t>
            </a:r>
            <a:br>
              <a:rPr lang="en-US" altLang="en-US" dirty="0"/>
            </a:br>
            <a:r>
              <a:rPr lang="en-US" altLang="en-US" dirty="0"/>
              <a:t>All employees need to be encouraged to take advantage of continuing education opportunities. The manager needs to be aware of what, when and how the employee’s job may change and what skills will be required in the future. Education can be formal or informal.</a:t>
            </a:r>
            <a:br>
              <a:rPr lang="en-US" altLang="en-US" dirty="0"/>
            </a:br>
            <a:r>
              <a:rPr lang="en-US" altLang="en-US" dirty="0"/>
              <a:t>Formal education consists of on-the-job classes or continuing education through community high schools, vocational schools, colleges or universities. Informal education occurs in performance appraisals, one-on-one discussions, demonstrations around how to complete a task and share information.</a:t>
            </a:r>
          </a:p>
          <a:p>
            <a:pPr marL="342900" lvl="1" indent="-342900">
              <a:buFont typeface="+mj-lt"/>
              <a:buAutoNum type="arabicPeriod" startAt="4"/>
            </a:pPr>
            <a:r>
              <a:rPr lang="en-US" altLang="en-US" b="1" dirty="0"/>
              <a:t>Share failure and success.</a:t>
            </a:r>
            <a:br>
              <a:rPr lang="en-US" altLang="en-US" dirty="0"/>
            </a:br>
            <a:r>
              <a:rPr lang="en-US" altLang="en-US" dirty="0"/>
              <a:t>Most managers are reluctant to share their mistakes. They may believe it will lessen their authority or encourage employees to be sloppy or lazy. When managers don’t share their failures, they’re missing an opportunity to discuss what was learned from the experience. This is valuable information for employees to have.</a:t>
            </a:r>
            <a:br>
              <a:rPr lang="en-US" altLang="en-US" dirty="0"/>
            </a:br>
            <a:r>
              <a:rPr lang="en-US" altLang="en-US" dirty="0"/>
              <a:t>Employees and managers should be collaborative partners in getting work done. This means acknowledging that mistakes will happen, addressing them in a positive, supportive way and learning from the experience. It’s equally important to acknowledge and share success. This provides the motivation to continue to strive and move forward.</a:t>
            </a:r>
          </a:p>
          <a:p>
            <a:pPr marL="342900" lvl="1" indent="-342900">
              <a:buFont typeface="+mj-lt"/>
              <a:buAutoNum type="arabicPeriod" startAt="4"/>
            </a:pPr>
            <a:r>
              <a:rPr lang="en-US" altLang="en-US" b="1" dirty="0"/>
              <a:t>Share experiences.</a:t>
            </a:r>
            <a:br>
              <a:rPr lang="en-US" altLang="en-US" dirty="0"/>
            </a:br>
            <a:r>
              <a:rPr lang="en-US" altLang="en-US" dirty="0"/>
              <a:t>Just as sharing failures and successes is important, so is sharing your experiences. Employees learn how to react to similar situations, what the expectations are and how to handle them.</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988406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a:t>Case Study One:</a:t>
            </a:r>
            <a:br>
              <a:rPr lang="en-US" altLang="en-US"/>
            </a:br>
            <a:r>
              <a:rPr lang="en-US" altLang="en-US"/>
              <a:t>Mentoring and Learning</a:t>
            </a:r>
          </a:p>
        </p:txBody>
      </p:sp>
      <p:sp>
        <p:nvSpPr>
          <p:cNvPr id="45059" name="Text Placeholder 5"/>
          <p:cNvSpPr txBox="1">
            <a:spLocks/>
          </p:cNvSpPr>
          <p:nvPr/>
        </p:nvSpPr>
        <p:spPr bwMode="auto">
          <a:xfrm>
            <a:off x="460375" y="1970088"/>
            <a:ext cx="6851650" cy="3536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342900" lvl="1" indent="-342900">
              <a:buFont typeface="+mj-lt"/>
              <a:buAutoNum type="arabicPeriod" startAt="7"/>
            </a:pPr>
            <a:r>
              <a:rPr lang="en-US" altLang="en-US" b="1" dirty="0"/>
              <a:t>Expect development over time.</a:t>
            </a:r>
            <a:br>
              <a:rPr lang="en-US" altLang="en-US" dirty="0"/>
            </a:br>
            <a:r>
              <a:rPr lang="en-US" altLang="en-US" dirty="0"/>
              <a:t>To some extent, employees’ reactions to situations, their perceptions, skills and abilities, and their ideas are related to their age and experience. Remembering this may help you keep your expectations realistic.</a:t>
            </a:r>
            <a:br>
              <a:rPr lang="en-US" altLang="en-US" dirty="0"/>
            </a:br>
            <a:r>
              <a:rPr lang="en-US" altLang="en-US" dirty="0"/>
              <a:t>In addition, integration into the workplace takes time and involves a degree of maturation.</a:t>
            </a:r>
          </a:p>
          <a:p>
            <a:pPr marL="342900" lvl="1" indent="-342900">
              <a:buFont typeface="+mj-lt"/>
              <a:buAutoNum type="arabicPeriod" startAt="7"/>
            </a:pPr>
            <a:r>
              <a:rPr lang="en-US" altLang="en-US" b="1" dirty="0"/>
              <a:t>Share responsibility.</a:t>
            </a:r>
            <a:br>
              <a:rPr lang="en-US" altLang="en-US" dirty="0"/>
            </a:br>
            <a:r>
              <a:rPr lang="en-US" altLang="en-US" dirty="0"/>
              <a:t>The responsibility for learning is a shared one between the employee and the manager. The manager is responsible for creating an environment where learning can take place. The employee’s responsibility is to recognize that the workplace and the job will change over time, to take advantage of the opportunities that are offered and ask for what he or she needs in order to continue the learning process.</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4127964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Case Study One:</a:t>
            </a:r>
            <a:br>
              <a:rPr lang="en-US" altLang="en-US"/>
            </a:br>
            <a:r>
              <a:rPr lang="en-US" altLang="en-US"/>
              <a:t>Mentoring and Learning </a:t>
            </a:r>
          </a:p>
        </p:txBody>
      </p:sp>
      <p:sp>
        <p:nvSpPr>
          <p:cNvPr id="47107" name="Text Placeholder 5"/>
          <p:cNvSpPr txBox="1">
            <a:spLocks/>
          </p:cNvSpPr>
          <p:nvPr/>
        </p:nvSpPr>
        <p:spPr bwMode="auto">
          <a:xfrm>
            <a:off x="460375" y="1970088"/>
            <a:ext cx="6851650" cy="6314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The training and learning process takes four steps:</a:t>
            </a:r>
          </a:p>
          <a:p>
            <a:pPr marL="342900" lvl="1" indent="-342900">
              <a:buFont typeface="+mj-lt"/>
              <a:buAutoNum type="arabicPeriod"/>
            </a:pPr>
            <a:r>
              <a:rPr lang="en-US" altLang="en-US" b="1" dirty="0"/>
              <a:t>Explain</a:t>
            </a:r>
            <a:r>
              <a:rPr lang="en-US" altLang="en-US" dirty="0"/>
              <a:t> the who, what, where, when, why and how of the task, skill or expectation.</a:t>
            </a:r>
          </a:p>
          <a:p>
            <a:pPr marL="342900" lvl="1" indent="-342900">
              <a:buFont typeface="+mj-lt"/>
              <a:buAutoNum type="arabicPeriod"/>
            </a:pPr>
            <a:r>
              <a:rPr lang="en-US" altLang="en-US" b="1" dirty="0"/>
              <a:t>Demonstrate</a:t>
            </a:r>
            <a:r>
              <a:rPr lang="en-US" altLang="en-US" dirty="0"/>
              <a:t>: show the employee exactly what it is you want.</a:t>
            </a:r>
          </a:p>
          <a:p>
            <a:pPr marL="342900" lvl="1" indent="-342900">
              <a:buFont typeface="+mj-lt"/>
              <a:buAutoNum type="arabicPeriod"/>
            </a:pPr>
            <a:r>
              <a:rPr lang="en-US" altLang="en-US" b="1" dirty="0"/>
              <a:t>Observe</a:t>
            </a:r>
            <a:r>
              <a:rPr lang="en-US" altLang="en-US" dirty="0"/>
              <a:t>: watch the employee perform the task.</a:t>
            </a:r>
          </a:p>
          <a:p>
            <a:pPr marL="342900" lvl="1" indent="-342900">
              <a:buFont typeface="+mj-lt"/>
              <a:buAutoNum type="arabicPeriod"/>
            </a:pPr>
            <a:r>
              <a:rPr lang="en-US" altLang="en-US" b="1" dirty="0"/>
              <a:t>Feedback</a:t>
            </a:r>
            <a:r>
              <a:rPr lang="en-US" altLang="en-US" dirty="0"/>
              <a:t>: let the employee know what he or she did well, and what needs to be improved.</a:t>
            </a:r>
          </a:p>
          <a:p>
            <a:endParaRPr lang="en-US" altLang="en-US" b="1" dirty="0"/>
          </a:p>
          <a:p>
            <a:r>
              <a:rPr lang="en-US" altLang="en-US" b="1" dirty="0"/>
              <a:t>This training and learning process is composed of four stages in skill mastery:</a:t>
            </a:r>
          </a:p>
          <a:p>
            <a:pPr lvl="1"/>
            <a:r>
              <a:rPr lang="en-US" altLang="en-US" b="1" dirty="0"/>
              <a:t>Unconscious incompetence. </a:t>
            </a:r>
            <a:r>
              <a:rPr lang="en-US" altLang="en-US" dirty="0"/>
              <a:t>Unconscious incompetence is outside the individual’s awareness. The employee doesn’t know that he or she doesn’t know how to do something.</a:t>
            </a:r>
          </a:p>
          <a:p>
            <a:pPr lvl="1"/>
            <a:r>
              <a:rPr lang="en-US" altLang="en-US" b="1" dirty="0"/>
              <a:t>Conscious incompetence. </a:t>
            </a:r>
            <a:r>
              <a:rPr lang="en-US" altLang="en-US" dirty="0"/>
              <a:t>At this stage, the employee is aware that he or she is lacking skills or knowledge in a particular area.</a:t>
            </a:r>
          </a:p>
          <a:p>
            <a:pPr lvl="1"/>
            <a:r>
              <a:rPr lang="en-US" altLang="en-US" b="1" dirty="0"/>
              <a:t>Conscious competence. </a:t>
            </a:r>
            <a:r>
              <a:rPr lang="en-US" altLang="en-US" dirty="0"/>
              <a:t>At this point, the employee knows how to perform the specific function and can meet competency standards, but is conscious and aware of his or her activity at every step in the process. </a:t>
            </a:r>
          </a:p>
          <a:p>
            <a:pPr lvl="1"/>
            <a:r>
              <a:rPr lang="en-US" altLang="en-US" b="1" dirty="0"/>
              <a:t>Unconscious competence. </a:t>
            </a:r>
            <a:r>
              <a:rPr lang="en-US" altLang="en-US" dirty="0"/>
              <a:t>By this stage, the employee is fully competent to perform the function and is meeting goals and expectations. He or she is able to perform the task without thinking about it; it’s automatic.</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169583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a:t>Case Study One:</a:t>
            </a:r>
            <a:br>
              <a:rPr lang="en-US" altLang="en-US"/>
            </a:br>
            <a:r>
              <a:rPr lang="en-US" altLang="en-US"/>
              <a:t>Mentoring and Learning</a:t>
            </a:r>
          </a:p>
        </p:txBody>
      </p:sp>
      <p:sp>
        <p:nvSpPr>
          <p:cNvPr id="48131" name="Text Placeholder 5"/>
          <p:cNvSpPr txBox="1">
            <a:spLocks/>
          </p:cNvSpPr>
          <p:nvPr/>
        </p:nvSpPr>
        <p:spPr bwMode="auto">
          <a:xfrm>
            <a:off x="460375" y="1970088"/>
            <a:ext cx="6851650" cy="3649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Examples of moving from unconscious incompetence to conscious competence might include:</a:t>
            </a:r>
          </a:p>
          <a:p>
            <a:pPr lvl="1"/>
            <a:r>
              <a:rPr lang="en-US" altLang="en-US" dirty="0"/>
              <a:t>Driving</a:t>
            </a:r>
            <a:r>
              <a:rPr lang="en-US" altLang="en-US" dirty="0">
                <a:cs typeface="Arial"/>
              </a:rPr>
              <a:t>.</a:t>
            </a:r>
          </a:p>
          <a:p>
            <a:pPr lvl="1"/>
            <a:r>
              <a:rPr lang="en-US" altLang="en-US" dirty="0"/>
              <a:t>Tying shoes</a:t>
            </a:r>
            <a:r>
              <a:rPr lang="en-US" altLang="en-US" dirty="0">
                <a:cs typeface="Arial"/>
              </a:rPr>
              <a:t>.</a:t>
            </a:r>
          </a:p>
          <a:p>
            <a:pPr lvl="1"/>
            <a:r>
              <a:rPr lang="en-US" altLang="en-US" dirty="0"/>
              <a:t>Becoming fluent in a foreign language</a:t>
            </a:r>
            <a:r>
              <a:rPr lang="en-US" altLang="en-US" dirty="0">
                <a:cs typeface="Arial"/>
              </a:rPr>
              <a:t>.</a:t>
            </a:r>
          </a:p>
          <a:p>
            <a:r>
              <a:rPr lang="en-US" altLang="en-US" dirty="0"/>
              <a:t>Most employees already have acquired the skills in performing the tasks for which they were hired. That’s probably why you hired them. However, don’t assume training isn’t needed just because you’ve hired an experienced applicant.</a:t>
            </a:r>
          </a:p>
          <a:p>
            <a:r>
              <a:rPr lang="en-US" altLang="en-US" dirty="0"/>
              <a:t>The employee’s way of completing the task may not be how you want it done. Observe the performance, discuss it with the employee and retrain for consistency. In addition, as you ensure the employee is performing up to your expectations, you may learn something new.</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2671999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a:t>Case Study One:</a:t>
            </a:r>
            <a:br>
              <a:rPr lang="en-US" altLang="en-US"/>
            </a:br>
            <a:r>
              <a:rPr lang="en-US" altLang="en-US"/>
              <a:t>Mentoring and Learning</a:t>
            </a:r>
          </a:p>
        </p:txBody>
      </p:sp>
      <p:sp>
        <p:nvSpPr>
          <p:cNvPr id="49155" name="Text Placeholder 5"/>
          <p:cNvSpPr txBox="1">
            <a:spLocks/>
          </p:cNvSpPr>
          <p:nvPr/>
        </p:nvSpPr>
        <p:spPr bwMode="auto">
          <a:xfrm>
            <a:off x="460375" y="1967170"/>
            <a:ext cx="6851650" cy="340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Read the following case study. Use the information you just reviewed to address the problem described in the case study.</a:t>
            </a:r>
          </a:p>
          <a:p>
            <a:endParaRPr lang="en-US" altLang="en-US" dirty="0"/>
          </a:p>
          <a:p>
            <a:r>
              <a:rPr lang="en-US" altLang="en-US" b="1" dirty="0"/>
              <a:t>Case Study One</a:t>
            </a:r>
          </a:p>
          <a:p>
            <a:r>
              <a:rPr lang="en-US" altLang="en-US" dirty="0"/>
              <a:t>Chris is a truck driver and has worked for our company for five years. He’s bright and capable. His performance appraisals have consistently exceeded standards. He’s well-liked throughout the company. During his last performance appraisal, Chris indicated he’s bored with his job. Since then, his performance hasn’t changed, but you’ve noticed his morale seems to have gone down.</a:t>
            </a:r>
          </a:p>
          <a:p>
            <a:endParaRPr lang="en-US" altLang="en-US" i="1" dirty="0"/>
          </a:p>
          <a:p>
            <a:r>
              <a:rPr lang="en-US" altLang="en-US" i="1" dirty="0"/>
              <a:t>As Chris’s mentor, what will you do?</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7150772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a:t>Case Study Two:</a:t>
            </a:r>
            <a:br>
              <a:rPr lang="en-US" altLang="en-US"/>
            </a:br>
            <a:r>
              <a:rPr lang="en-US" altLang="en-US"/>
              <a:t>Confronting a Problem </a:t>
            </a:r>
          </a:p>
        </p:txBody>
      </p:sp>
      <p:sp>
        <p:nvSpPr>
          <p:cNvPr id="51203" name="Text Placeholder 5"/>
          <p:cNvSpPr txBox="1">
            <a:spLocks/>
          </p:cNvSpPr>
          <p:nvPr/>
        </p:nvSpPr>
        <p:spPr bwMode="auto">
          <a:xfrm>
            <a:off x="460375" y="1970088"/>
            <a:ext cx="6851650" cy="561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When you need to confront a performance problem, it’s important that you </a:t>
            </a:r>
            <a:r>
              <a:rPr lang="en-US" altLang="en-US" b="1" dirty="0"/>
              <a:t>prepare</a:t>
            </a:r>
            <a:r>
              <a:rPr lang="en-US" altLang="en-US" dirty="0"/>
              <a:t> for the meeting with the employee carefully in order to ensure a successful outcome. Ten key steps to help you prepare include:</a:t>
            </a:r>
          </a:p>
          <a:p>
            <a:pPr marL="342900" lvl="1" indent="-342900">
              <a:buFont typeface="+mj-lt"/>
              <a:buAutoNum type="arabicPeriod"/>
            </a:pPr>
            <a:r>
              <a:rPr lang="en-US" altLang="en-US" b="1" dirty="0"/>
              <a:t>Give timely feedback. </a:t>
            </a:r>
            <a:r>
              <a:rPr lang="en-US" altLang="en-US" dirty="0"/>
              <a:t>Let your employees know when their behavior fails to meet agreed-upon standards as soon as possible. When supervisors postpone or procrastinate addressing problems, the employees get the unspoken message that their behavior or job performance is okay.</a:t>
            </a:r>
          </a:p>
          <a:p>
            <a:pPr marL="342900" lvl="1" indent="-342900">
              <a:buFont typeface="+mj-lt"/>
              <a:buAutoNum type="arabicPeriod"/>
            </a:pPr>
            <a:r>
              <a:rPr lang="en-US" altLang="en-US" b="1" dirty="0"/>
              <a:t>Collect the facts. </a:t>
            </a:r>
            <a:r>
              <a:rPr lang="en-US" altLang="en-US" dirty="0"/>
              <a:t>Your opinions don’t count. Use objective data to show the employee specific information about declining performance. In this fact-finding mode, assess to whom the problem belongs. Are you holding an employee accountable for your problem or an organizational problem? How much of the problem is the employee able to control?</a:t>
            </a:r>
          </a:p>
          <a:p>
            <a:pPr marL="342900" lvl="1" indent="-342900">
              <a:buFont typeface="+mj-lt"/>
              <a:buAutoNum type="arabicPeriod"/>
            </a:pPr>
            <a:r>
              <a:rPr lang="en-US" altLang="en-US" b="1" dirty="0"/>
              <a:t>Determine causes. </a:t>
            </a:r>
            <a:r>
              <a:rPr lang="en-US" altLang="en-US" dirty="0"/>
              <a:t>Is the problem arising from attitude, behavior, lack of skills, etc.?</a:t>
            </a:r>
          </a:p>
          <a:p>
            <a:pPr marL="342900" lvl="1" indent="-342900">
              <a:buFont typeface="+mj-lt"/>
              <a:buAutoNum type="arabicPeriod"/>
            </a:pPr>
            <a:r>
              <a:rPr lang="en-US" altLang="en-US" b="1" dirty="0"/>
              <a:t>Consider influences. </a:t>
            </a:r>
            <a:r>
              <a:rPr lang="en-US" altLang="en-US" dirty="0"/>
              <a:t>The supervisor must decide if the employee lacks skills and needs training in order to complete the task. It’s also possible the employee lacks the abilities to complete the task and may not be the appropriate person for the task or the job.</a:t>
            </a:r>
          </a:p>
          <a:p>
            <a:pPr marL="342900" lvl="1" indent="-342900">
              <a:buFont typeface="+mj-lt"/>
              <a:buAutoNum type="arabicPeriod"/>
            </a:pPr>
            <a:r>
              <a:rPr lang="en-US" altLang="en-US" b="1" dirty="0"/>
              <a:t>Set clear objectives. </a:t>
            </a:r>
            <a:r>
              <a:rPr lang="en-US" altLang="en-US" dirty="0"/>
              <a:t>Know what you want to achieve and how you will explain it to the employee.</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11" name="Text Box 6"/>
          <p:cNvSpPr txBox="1">
            <a:spLocks noChangeArrowheads="1"/>
          </p:cNvSpPr>
          <p:nvPr/>
        </p:nvSpPr>
        <p:spPr bwMode="auto">
          <a:xfrm>
            <a:off x="6282690" y="1276350"/>
            <a:ext cx="1029335" cy="272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r" defTabSz="1018824">
              <a:spcBef>
                <a:spcPct val="0"/>
              </a:spcBef>
              <a:buClrTx/>
              <a:buSzTx/>
            </a:pPr>
            <a:r>
              <a:rPr lang="en-US" altLang="en-US" sz="1100" b="1">
                <a:solidFill>
                  <a:srgbClr val="646D72"/>
                </a:solidFill>
              </a:rPr>
              <a:t>Slide 15</a:t>
            </a:r>
            <a:endParaRPr lang="en-US" altLang="en-US" sz="1100" b="1" dirty="0">
              <a:solidFill>
                <a:srgbClr val="646D72"/>
              </a:solidFill>
            </a:endParaRPr>
          </a:p>
        </p:txBody>
      </p:sp>
    </p:spTree>
    <p:extLst>
      <p:ext uri="{BB962C8B-B14F-4D97-AF65-F5344CB8AC3E}">
        <p14:creationId xmlns:p14="http://schemas.microsoft.com/office/powerpoint/2010/main" val="12384406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a:t>Case Study Two:</a:t>
            </a:r>
            <a:br>
              <a:rPr lang="en-US" altLang="en-US"/>
            </a:br>
            <a:r>
              <a:rPr lang="en-US" altLang="en-US"/>
              <a:t>Confronting a Problem</a:t>
            </a:r>
          </a:p>
        </p:txBody>
      </p:sp>
      <p:sp>
        <p:nvSpPr>
          <p:cNvPr id="52227" name="Text Placeholder 5"/>
          <p:cNvSpPr txBox="1">
            <a:spLocks/>
          </p:cNvSpPr>
          <p:nvPr/>
        </p:nvSpPr>
        <p:spPr bwMode="auto">
          <a:xfrm>
            <a:off x="460375" y="1970088"/>
            <a:ext cx="6851650" cy="429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342900" lvl="1" indent="-342900">
              <a:buFont typeface="+mj-lt"/>
              <a:buAutoNum type="arabicPeriod" startAt="6"/>
            </a:pPr>
            <a:r>
              <a:rPr lang="en-US" altLang="en-US" b="1" dirty="0"/>
              <a:t>Structure the discussion. </a:t>
            </a:r>
            <a:r>
              <a:rPr lang="en-US" altLang="en-US" dirty="0"/>
              <a:t>Review the notes from any previous discussions and have the relevant documentation with you. Establish the purpose of the meeting, create an agenda, review the employee’s job description and objectives, and recall the outcomes of previous discussions.</a:t>
            </a:r>
          </a:p>
          <a:p>
            <a:pPr marL="342900" lvl="1" indent="-342900">
              <a:buFont typeface="+mj-lt"/>
              <a:buAutoNum type="arabicPeriod" startAt="6"/>
            </a:pPr>
            <a:r>
              <a:rPr lang="en-US" altLang="en-US" b="1" dirty="0"/>
              <a:t>Plan your words. </a:t>
            </a:r>
            <a:r>
              <a:rPr lang="en-US" altLang="en-US" dirty="0"/>
              <a:t>Make notes of what you plan to say to the employee and any agreements and action plans. Rehearsing can help increase your level of confidence.</a:t>
            </a:r>
          </a:p>
          <a:p>
            <a:pPr marL="342900" lvl="1" indent="-342900">
              <a:buFont typeface="+mj-lt"/>
              <a:buAutoNum type="arabicPeriod" startAt="6"/>
            </a:pPr>
            <a:r>
              <a:rPr lang="en-US" altLang="en-US" b="1" dirty="0"/>
              <a:t>Schedule a meeting. </a:t>
            </a:r>
            <a:r>
              <a:rPr lang="en-US" altLang="en-US" dirty="0"/>
              <a:t>Allow a minimum of 30 minutes for the discussion.</a:t>
            </a:r>
          </a:p>
          <a:p>
            <a:pPr marL="342900" lvl="1" indent="-342900">
              <a:buFont typeface="+mj-lt"/>
              <a:buAutoNum type="arabicPeriod" startAt="6"/>
            </a:pPr>
            <a:r>
              <a:rPr lang="en-US" altLang="en-US" b="1" dirty="0"/>
              <a:t>Arrange a neutral, private setting. </a:t>
            </a:r>
            <a:r>
              <a:rPr lang="en-US" altLang="en-US" dirty="0"/>
              <a:t>Arrange the furniture to provide a problem-solving atmosphere. Don’t sit behind a desk. Identify and eliminate distractions and interruptions.</a:t>
            </a:r>
          </a:p>
          <a:p>
            <a:pPr marL="342900" lvl="1" indent="-342900">
              <a:buFont typeface="+mj-lt"/>
              <a:buAutoNum type="arabicPeriod" startAt="6"/>
            </a:pPr>
            <a:r>
              <a:rPr lang="en-US" altLang="en-US" b="1" dirty="0"/>
              <a:t>Give a heads up. </a:t>
            </a:r>
            <a:r>
              <a:rPr lang="en-US" altLang="en-US" dirty="0"/>
              <a:t>Encourage the employee to prepare for the meeting also. Give the employee an opportunity to collect his or her facts, clarify expectations and set goals.</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597657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Learning Points</a:t>
            </a:r>
          </a:p>
        </p:txBody>
      </p:sp>
      <p:sp>
        <p:nvSpPr>
          <p:cNvPr id="14" name="Text Placeholder 5"/>
          <p:cNvSpPr txBox="1">
            <a:spLocks noChangeArrowheads="1"/>
          </p:cNvSpPr>
          <p:nvPr/>
        </p:nvSpPr>
        <p:spPr bwMode="gray">
          <a:xfrm>
            <a:off x="460375" y="1970088"/>
            <a:ext cx="6851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400" b="1">
                <a:latin typeface="Arial" charset="0"/>
                <a:ea typeface="ＭＳ Ｐゴシック" pitchFamily="34" charset="-128"/>
              </a:rPr>
              <a:t>Participants will:</a:t>
            </a:r>
          </a:p>
        </p:txBody>
      </p:sp>
      <p:sp>
        <p:nvSpPr>
          <p:cNvPr id="15" name="Text Placeholder 6"/>
          <p:cNvSpPr txBox="1">
            <a:spLocks/>
          </p:cNvSpPr>
          <p:nvPr/>
        </p:nvSpPr>
        <p:spPr bwMode="auto">
          <a:xfrm>
            <a:off x="460375" y="277294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Define the role of manager as coach</a:t>
            </a:r>
            <a:r>
              <a:rPr lang="en-US" altLang="en-US" dirty="0">
                <a:cs typeface="Arial"/>
              </a:rPr>
              <a:t>.</a:t>
            </a:r>
            <a:endParaRPr lang="en-US" altLang="en-US" dirty="0"/>
          </a:p>
        </p:txBody>
      </p:sp>
      <p:sp>
        <p:nvSpPr>
          <p:cNvPr id="16" name="Text Placeholder 6"/>
          <p:cNvSpPr txBox="1">
            <a:spLocks/>
          </p:cNvSpPr>
          <p:nvPr/>
        </p:nvSpPr>
        <p:spPr bwMode="auto">
          <a:xfrm>
            <a:off x="460375" y="353886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Discuss components of coaching</a:t>
            </a:r>
            <a:r>
              <a:rPr lang="en-US" altLang="en-US" dirty="0">
                <a:cs typeface="Arial"/>
              </a:rPr>
              <a:t>.</a:t>
            </a:r>
            <a:endParaRPr lang="en-US" altLang="en-US" dirty="0"/>
          </a:p>
        </p:txBody>
      </p:sp>
      <p:sp>
        <p:nvSpPr>
          <p:cNvPr id="17" name="Text Placeholder 6"/>
          <p:cNvSpPr txBox="1">
            <a:spLocks/>
          </p:cNvSpPr>
          <p:nvPr/>
        </p:nvSpPr>
        <p:spPr bwMode="auto">
          <a:xfrm>
            <a:off x="460375" y="430478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Discuss how to address problem behaviors</a:t>
            </a:r>
            <a:r>
              <a:rPr lang="en-US" altLang="en-US" dirty="0">
                <a:cs typeface="Arial"/>
              </a:rPr>
              <a:t>.</a:t>
            </a:r>
            <a:endParaRPr lang="en-US" altLang="en-US" dirty="0"/>
          </a:p>
        </p:txBody>
      </p:sp>
      <p:sp>
        <p:nvSpPr>
          <p:cNvPr id="18" name="Text Placeholder 6"/>
          <p:cNvSpPr txBox="1">
            <a:spLocks/>
          </p:cNvSpPr>
          <p:nvPr/>
        </p:nvSpPr>
        <p:spPr bwMode="auto">
          <a:xfrm>
            <a:off x="460375" y="507070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Determine methods for offering useful feedback</a:t>
            </a:r>
            <a:r>
              <a:rPr lang="en-US" altLang="en-US" dirty="0">
                <a:cs typeface="Arial"/>
              </a:rPr>
              <a:t>.</a:t>
            </a:r>
            <a:endParaRPr lang="en-US" altLang="en-US" dirty="0"/>
          </a:p>
        </p:txBody>
      </p:sp>
      <p:sp>
        <p:nvSpPr>
          <p:cNvPr id="19" name="Text Placeholder 6"/>
          <p:cNvSpPr txBox="1">
            <a:spLocks/>
          </p:cNvSpPr>
          <p:nvPr/>
        </p:nvSpPr>
        <p:spPr bwMode="auto">
          <a:xfrm>
            <a:off x="460375" y="583662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Identify employee needs and how to adapt to them</a:t>
            </a:r>
            <a:r>
              <a:rPr lang="en-US" altLang="en-US" dirty="0">
                <a:cs typeface="Arial"/>
              </a:rPr>
              <a:t>.</a:t>
            </a:r>
            <a:endParaRPr lang="en-US" altLang="en-US" dirty="0"/>
          </a:p>
        </p:txBody>
      </p:sp>
      <p:sp>
        <p:nvSpPr>
          <p:cNvPr id="20" name="Text Placeholder 6"/>
          <p:cNvSpPr txBox="1">
            <a:spLocks/>
          </p:cNvSpPr>
          <p:nvPr/>
        </p:nvSpPr>
        <p:spPr bwMode="auto">
          <a:xfrm>
            <a:off x="460375" y="660254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Use case studies for skill practice</a:t>
            </a:r>
            <a:r>
              <a:rPr lang="en-US" altLang="en-US" dirty="0">
                <a:cs typeface="Arial"/>
              </a:rPr>
              <a:t>.</a:t>
            </a:r>
            <a:endParaRPr lang="en-US" altLang="en-US" dirty="0"/>
          </a:p>
        </p:txBody>
      </p:sp>
      <p:sp>
        <p:nvSpPr>
          <p:cNvPr id="21" name="Text Placeholder 6"/>
          <p:cNvSpPr txBox="1">
            <a:spLocks/>
          </p:cNvSpPr>
          <p:nvPr/>
        </p:nvSpPr>
        <p:spPr bwMode="auto">
          <a:xfrm>
            <a:off x="460375" y="7368460"/>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Write an action plan on how to coach for success</a:t>
            </a:r>
            <a:r>
              <a:rPr lang="en-US" altLang="en-US" dirty="0">
                <a:cs typeface="Arial"/>
              </a:rPr>
              <a:t>.</a:t>
            </a:r>
            <a:endParaRPr lang="en-US" altLang="en-US" dirty="0"/>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7496622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a:t>Case Study Two:</a:t>
            </a:r>
            <a:br>
              <a:rPr lang="en-US" altLang="en-US"/>
            </a:br>
            <a:r>
              <a:rPr lang="en-US" altLang="en-US"/>
              <a:t>Confronting a Problem </a:t>
            </a:r>
          </a:p>
        </p:txBody>
      </p:sp>
      <p:sp>
        <p:nvSpPr>
          <p:cNvPr id="70659" name="Text Placeholder 5"/>
          <p:cNvSpPr txBox="1">
            <a:spLocks/>
          </p:cNvSpPr>
          <p:nvPr/>
        </p:nvSpPr>
        <p:spPr bwMode="auto">
          <a:xfrm>
            <a:off x="460375" y="1974764"/>
            <a:ext cx="6851650" cy="6045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Next, hold a meeting. The key steps for </a:t>
            </a:r>
            <a:r>
              <a:rPr lang="en-US" altLang="en-US" b="1" dirty="0"/>
              <a:t>an effective meeting </a:t>
            </a:r>
            <a:r>
              <a:rPr lang="en-US" altLang="en-US" dirty="0"/>
              <a:t>when you must confront a problem with an employee include:</a:t>
            </a:r>
          </a:p>
          <a:p>
            <a:pPr marL="342900" lvl="1" indent="-342900">
              <a:buFont typeface="+mj-lt"/>
              <a:buAutoNum type="arabicPeriod"/>
            </a:pPr>
            <a:r>
              <a:rPr lang="en-US" altLang="en-US" b="1" dirty="0"/>
              <a:t>Promptly address the issue. </a:t>
            </a:r>
            <a:r>
              <a:rPr lang="en-US" altLang="en-US" dirty="0"/>
              <a:t>During the meeting, greet the employee warmly and put him or her at ease, but don’t mislead him or her with unrelated praise. Remind the employee of the purpose of the discussion and emphasize that it’s to be a joint discussion. Present the information at the employee’s level of understanding.</a:t>
            </a:r>
          </a:p>
          <a:p>
            <a:pPr marL="342900" lvl="1" indent="-342900">
              <a:buFont typeface="+mj-lt"/>
              <a:buAutoNum type="arabicPeriod"/>
            </a:pPr>
            <a:r>
              <a:rPr lang="en-US" altLang="en-US" b="1" dirty="0"/>
              <a:t>Use objective, factual information. </a:t>
            </a:r>
            <a:r>
              <a:rPr lang="en-US" altLang="en-US" dirty="0"/>
              <a:t>Discuss each item/issue one at a time. Review the employee’s achievements, reasons for success and/or lack of success, and what helped or hindered them or the task. Agree on the action to be taken to solve problems before moving on to the next item. Agree on short-term and long-term objectives. Discuss the employee’s personal development needs and their relationship to organizational objectives.</a:t>
            </a:r>
          </a:p>
          <a:p>
            <a:pPr marL="342900" lvl="1" indent="-342900">
              <a:buFont typeface="+mj-lt"/>
              <a:buAutoNum type="arabicPeriod"/>
            </a:pPr>
            <a:r>
              <a:rPr lang="en-US" altLang="en-US" b="1" dirty="0"/>
              <a:t>Ask open-ended questions. </a:t>
            </a:r>
            <a:r>
              <a:rPr lang="en-US" altLang="en-US" dirty="0"/>
              <a:t>Encourage the employee to help find the cause of the problem.</a:t>
            </a:r>
          </a:p>
          <a:p>
            <a:r>
              <a:rPr lang="en-US" altLang="en-US" dirty="0"/>
              <a:t>For example:</a:t>
            </a:r>
          </a:p>
          <a:p>
            <a:pPr lvl="1"/>
            <a:r>
              <a:rPr lang="en-US" altLang="en-US" dirty="0"/>
              <a:t>Do you have any idea why that happens? </a:t>
            </a:r>
          </a:p>
          <a:p>
            <a:pPr lvl="1"/>
            <a:r>
              <a:rPr lang="en-US" altLang="en-US" dirty="0"/>
              <a:t>From your perspective, how would you describe the problem? </a:t>
            </a:r>
          </a:p>
          <a:p>
            <a:r>
              <a:rPr lang="en-US" altLang="en-US" dirty="0"/>
              <a:t>Using good questioning techniques including open-ended questions, probing questions and reflective questions encourages the employee to do most of the talking.</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1498634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a:t>Case Study Two:</a:t>
            </a:r>
            <a:br>
              <a:rPr lang="en-US" altLang="en-US"/>
            </a:br>
            <a:r>
              <a:rPr lang="en-US" altLang="en-US"/>
              <a:t>Confronting a Problem</a:t>
            </a:r>
          </a:p>
        </p:txBody>
      </p:sp>
      <p:sp>
        <p:nvSpPr>
          <p:cNvPr id="54275" name="Text Placeholder 5"/>
          <p:cNvSpPr txBox="1">
            <a:spLocks/>
          </p:cNvSpPr>
          <p:nvPr/>
        </p:nvSpPr>
        <p:spPr bwMode="auto">
          <a:xfrm>
            <a:off x="460376" y="1970088"/>
            <a:ext cx="6851650" cy="4611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342900" lvl="1" indent="-342900">
              <a:buFont typeface="+mj-lt"/>
              <a:buAutoNum type="arabicPeriod" startAt="4"/>
            </a:pPr>
            <a:r>
              <a:rPr lang="en-US" altLang="en-US" b="1" dirty="0"/>
              <a:t>Listening empathetically. </a:t>
            </a:r>
            <a:r>
              <a:rPr lang="en-US" altLang="en-US" dirty="0"/>
              <a:t>Use good listening techniques, including verifying your understanding, summarizing the main points, demonstrating interest and helping the team member find his or her own answers so problems and solutions are owned. This results in the likelihood of greater commitment to action and demonstrates your respect and empathy. Show support and confidence in the employee’s problem-solving ability. The employee may have good reasons for his or her behavior. The information and perspective he or she has may be different from yours. If the employee identifies you as the problem or a barrier to his or her job performance, try to listen without defensiveness. </a:t>
            </a:r>
          </a:p>
          <a:p>
            <a:pPr marL="342900" lvl="1" indent="-342900">
              <a:buFont typeface="+mj-lt"/>
              <a:buAutoNum type="arabicPeriod" startAt="4"/>
            </a:pPr>
            <a:r>
              <a:rPr lang="en-US" altLang="en-US" b="1" dirty="0"/>
              <a:t>Referring to the toll-free number and/or other resources if personal problems surface. </a:t>
            </a:r>
            <a:r>
              <a:rPr lang="en-US" altLang="en-US" dirty="0"/>
              <a:t>Document the discussion concerning the toll-free number. There is a sample form on how to document such information in the following pages. </a:t>
            </a:r>
          </a:p>
          <a:p>
            <a:pPr marL="342900" lvl="1" indent="-342900">
              <a:buFont typeface="+mj-lt"/>
              <a:buAutoNum type="arabicPeriod" startAt="4"/>
            </a:pPr>
            <a:r>
              <a:rPr lang="en-US" altLang="en-US" b="1" dirty="0"/>
              <a:t>Involve the employee. </a:t>
            </a:r>
            <a:r>
              <a:rPr lang="en-US" altLang="en-US" dirty="0"/>
              <a:t>Explore solutions once the root of the problem has been identified. Look at a number of ways the problem can be solved with ideas coming from both of you. Make sure the employee “buys in” to the chosen solution.</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3636898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a:t>Case Study Two: </a:t>
            </a:r>
            <a:br>
              <a:rPr lang="en-US" altLang="en-US"/>
            </a:br>
            <a:r>
              <a:rPr lang="en-US" altLang="en-US"/>
              <a:t>Confronting a Problem</a:t>
            </a:r>
          </a:p>
        </p:txBody>
      </p:sp>
      <p:sp>
        <p:nvSpPr>
          <p:cNvPr id="55299" name="Text Placeholder 5"/>
          <p:cNvSpPr txBox="1">
            <a:spLocks/>
          </p:cNvSpPr>
          <p:nvPr/>
        </p:nvSpPr>
        <p:spPr bwMode="auto">
          <a:xfrm>
            <a:off x="460375" y="1970088"/>
            <a:ext cx="6995160" cy="1567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342900" lvl="1" indent="-342900">
              <a:buFont typeface="+mj-lt"/>
              <a:buAutoNum type="arabicPeriod" startAt="7"/>
            </a:pPr>
            <a:r>
              <a:rPr lang="en-US" altLang="en-US" b="1" dirty="0"/>
              <a:t>Place responsibility where it belongs.</a:t>
            </a:r>
            <a:r>
              <a:rPr lang="en-US" altLang="en-US" dirty="0"/>
              <a:t> If the problem has been identified as the employee’s, make him or her responsible for it. You should not take ownership of the problem unless that is appropriate.</a:t>
            </a:r>
          </a:p>
          <a:p>
            <a:pPr marL="342900" lvl="1" indent="-342900">
              <a:buFont typeface="+mj-lt"/>
              <a:buAutoNum type="arabicPeriod" startAt="7"/>
            </a:pPr>
            <a:r>
              <a:rPr lang="en-US" altLang="en-US" b="1" dirty="0"/>
              <a:t>Summarize your discussion. </a:t>
            </a:r>
            <a:r>
              <a:rPr lang="en-US" altLang="en-US" dirty="0"/>
              <a:t>Make sure you both understand the next steps and agree on an action plan, including action to be taken, by whom and specific deadlines.</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7901576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a:t>Case Study Two:</a:t>
            </a:r>
            <a:br>
              <a:rPr lang="en-US" altLang="en-US"/>
            </a:br>
            <a:r>
              <a:rPr lang="en-US" altLang="en-US"/>
              <a:t>Confronting a Problem</a:t>
            </a:r>
          </a:p>
        </p:txBody>
      </p:sp>
      <p:sp>
        <p:nvSpPr>
          <p:cNvPr id="74755" name="Text Placeholder 5"/>
          <p:cNvSpPr txBox="1">
            <a:spLocks/>
          </p:cNvSpPr>
          <p:nvPr/>
        </p:nvSpPr>
        <p:spPr bwMode="auto">
          <a:xfrm>
            <a:off x="460375" y="1970088"/>
            <a:ext cx="6851650" cy="4165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After the meeting, be sure to follow through. Here are four key steps to follow when following through: </a:t>
            </a:r>
          </a:p>
          <a:p>
            <a:pPr lvl="1"/>
            <a:endParaRPr lang="en-US" altLang="en-US" dirty="0"/>
          </a:p>
          <a:p>
            <a:pPr marL="342900" lvl="1" indent="-342900">
              <a:buFont typeface="+mj-lt"/>
              <a:buAutoNum type="arabicPeriod"/>
            </a:pPr>
            <a:r>
              <a:rPr lang="en-US" altLang="en-US" b="1" dirty="0"/>
              <a:t>Follow up </a:t>
            </a:r>
            <a:r>
              <a:rPr lang="en-US" altLang="en-US" dirty="0"/>
              <a:t>on agreed upon actions.</a:t>
            </a:r>
          </a:p>
          <a:p>
            <a:pPr marL="342900" lvl="1" indent="-342900">
              <a:buFont typeface="+mj-lt"/>
              <a:buAutoNum type="arabicPeriod"/>
            </a:pPr>
            <a:endParaRPr lang="en-US" altLang="en-US" dirty="0"/>
          </a:p>
          <a:p>
            <a:pPr marL="342900" lvl="1" indent="-342900">
              <a:buFont typeface="+mj-lt"/>
              <a:buAutoNum type="arabicPeriod"/>
            </a:pPr>
            <a:r>
              <a:rPr lang="en-US" altLang="en-US" b="1" dirty="0"/>
              <a:t>Acknowledge</a:t>
            </a:r>
            <a:r>
              <a:rPr lang="en-US" altLang="en-US" dirty="0"/>
              <a:t> positive change in a timely manner.</a:t>
            </a:r>
          </a:p>
          <a:p>
            <a:pPr marL="342900" lvl="1" indent="-342900">
              <a:buFont typeface="+mj-lt"/>
              <a:buAutoNum type="arabicPeriod"/>
            </a:pPr>
            <a:endParaRPr lang="en-US" altLang="en-US" dirty="0"/>
          </a:p>
          <a:p>
            <a:pPr marL="342900" lvl="1" indent="-342900">
              <a:buFont typeface="+mj-lt"/>
              <a:buAutoNum type="arabicPeriod"/>
            </a:pPr>
            <a:r>
              <a:rPr lang="en-US" altLang="en-US" b="1" dirty="0"/>
              <a:t>Repeat</a:t>
            </a:r>
            <a:r>
              <a:rPr lang="en-US" altLang="en-US" dirty="0"/>
              <a:t> the process if no change has occurred. Again, be sure to document each meeting. Document hat has not changed and what you have tried to do about it. </a:t>
            </a:r>
          </a:p>
          <a:p>
            <a:pPr marL="342900" lvl="1" indent="-342900">
              <a:buFont typeface="+mj-lt"/>
              <a:buAutoNum type="arabicPeriod"/>
            </a:pPr>
            <a:endParaRPr lang="en-US" altLang="en-US" dirty="0"/>
          </a:p>
          <a:p>
            <a:pPr marL="342900" lvl="1" indent="-342900">
              <a:buFont typeface="+mj-lt"/>
              <a:buAutoNum type="arabicPeriod"/>
            </a:pPr>
            <a:r>
              <a:rPr lang="en-US" altLang="en-US" b="1" dirty="0"/>
              <a:t>Proceed</a:t>
            </a:r>
            <a:r>
              <a:rPr lang="en-US" altLang="en-US" dirty="0"/>
              <a:t> with consequences in a way consistent with your organization’s disciplinary policies and procedures if there’s been no improvement.</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3100798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a:t>Case Study Two:</a:t>
            </a:r>
            <a:br>
              <a:rPr lang="en-US" altLang="en-US"/>
            </a:br>
            <a:r>
              <a:rPr lang="en-US" altLang="en-US"/>
              <a:t>Confronting a Problem</a:t>
            </a:r>
          </a:p>
        </p:txBody>
      </p:sp>
      <p:sp>
        <p:nvSpPr>
          <p:cNvPr id="57347" name="Text Placeholder 8"/>
          <p:cNvSpPr txBox="1">
            <a:spLocks/>
          </p:cNvSpPr>
          <p:nvPr/>
        </p:nvSpPr>
        <p:spPr bwMode="auto">
          <a:xfrm>
            <a:off x="460375" y="1970088"/>
            <a:ext cx="6851650" cy="1164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Documentation</a:t>
            </a:r>
          </a:p>
          <a:p>
            <a:endParaRPr lang="en-US" altLang="en-US" dirty="0"/>
          </a:p>
          <a:p>
            <a:r>
              <a:rPr lang="en-US" altLang="en-US" dirty="0"/>
              <a:t>This form is a suggested format for identifying issues and their impact on the workplace, setting goals and establishing action plans.</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3665410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a:t>Case Study Two: </a:t>
            </a:r>
            <a:br>
              <a:rPr lang="en-US" altLang="en-US"/>
            </a:br>
            <a:r>
              <a:rPr lang="en-US" altLang="en-US"/>
              <a:t>Confronting a Problem</a:t>
            </a:r>
          </a:p>
        </p:txBody>
      </p:sp>
      <p:sp>
        <p:nvSpPr>
          <p:cNvPr id="58371" name="Text Placeholder 19"/>
          <p:cNvSpPr txBox="1">
            <a:spLocks/>
          </p:cNvSpPr>
          <p:nvPr/>
        </p:nvSpPr>
        <p:spPr bwMode="auto">
          <a:xfrm>
            <a:off x="460376" y="1966555"/>
            <a:ext cx="6851650" cy="6451429"/>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764118" rIns="101882"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334"/>
              </a:spcAft>
              <a:buClr>
                <a:schemeClr val="tx2"/>
              </a:buClr>
              <a:buSzTx/>
            </a:pPr>
            <a:r>
              <a:rPr lang="en-US" altLang="en-US" sz="1100">
                <a:solidFill>
                  <a:srgbClr val="646D72"/>
                </a:solidFill>
              </a:rPr>
              <a:t> </a:t>
            </a:r>
          </a:p>
        </p:txBody>
      </p:sp>
      <p:sp>
        <p:nvSpPr>
          <p:cNvPr id="58372" name="Text Placeholder 18"/>
          <p:cNvSpPr txBox="1">
            <a:spLocks/>
          </p:cNvSpPr>
          <p:nvPr/>
        </p:nvSpPr>
        <p:spPr bwMode="auto">
          <a:xfrm>
            <a:off x="460376" y="1964809"/>
            <a:ext cx="6851650" cy="499428"/>
          </a:xfrm>
          <a:prstGeom prst="rect">
            <a:avLst/>
          </a:prstGeom>
          <a:solidFill>
            <a:schemeClr val="tx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600" b="1" dirty="0">
                <a:solidFill>
                  <a:schemeClr val="bg1"/>
                </a:solidFill>
              </a:rPr>
              <a:t> Date           Issue               Impact                 Goal                Action Plan</a:t>
            </a:r>
          </a:p>
        </p:txBody>
      </p:sp>
      <p:sp>
        <p:nvSpPr>
          <p:cNvPr id="58373" name="Text Placeholder 5"/>
          <p:cNvSpPr txBox="1">
            <a:spLocks/>
          </p:cNvSpPr>
          <p:nvPr/>
        </p:nvSpPr>
        <p:spPr bwMode="auto">
          <a:xfrm>
            <a:off x="460376" y="8649970"/>
            <a:ext cx="685165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This is one suggested format for documenting and identifying issues and their impact on the workplace, setting goals and establishing action plans.</a:t>
            </a:r>
          </a:p>
        </p:txBody>
      </p:sp>
      <p:cxnSp>
        <p:nvCxnSpPr>
          <p:cNvPr id="8" name="Straight Connector 7"/>
          <p:cNvCxnSpPr/>
          <p:nvPr/>
        </p:nvCxnSpPr>
        <p:spPr>
          <a:xfrm>
            <a:off x="1207029" y="1964809"/>
            <a:ext cx="0" cy="6453176"/>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2574396" y="1964809"/>
            <a:ext cx="0" cy="6453176"/>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091093" y="1964809"/>
            <a:ext cx="0" cy="6453176"/>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5582603" y="1964809"/>
            <a:ext cx="0" cy="6453176"/>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6492435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a:t>Case Study Two:</a:t>
            </a:r>
            <a:br>
              <a:rPr lang="en-US" altLang="en-US"/>
            </a:br>
            <a:r>
              <a:rPr lang="en-US" altLang="en-US"/>
              <a:t>Confronting a Problem</a:t>
            </a:r>
          </a:p>
        </p:txBody>
      </p:sp>
      <p:sp>
        <p:nvSpPr>
          <p:cNvPr id="54275" name="Text Placeholder 5"/>
          <p:cNvSpPr txBox="1">
            <a:spLocks/>
          </p:cNvSpPr>
          <p:nvPr/>
        </p:nvSpPr>
        <p:spPr bwMode="auto">
          <a:xfrm>
            <a:off x="460375" y="1970088"/>
            <a:ext cx="6851650" cy="3649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Read the following case study. Use the information you just reviewed to address the problem described in the case study.</a:t>
            </a:r>
          </a:p>
          <a:p>
            <a:endParaRPr lang="en-US" altLang="en-US" dirty="0"/>
          </a:p>
          <a:p>
            <a:r>
              <a:rPr lang="en-US" altLang="en-US" b="1" dirty="0"/>
              <a:t>Case Study Two:</a:t>
            </a:r>
          </a:p>
          <a:p>
            <a:r>
              <a:rPr lang="en-US" altLang="en-US" dirty="0"/>
              <a:t>Fran is a bookkeeper in the Finance Department. She has excellent accounting skills and can solve account problems easily. In the last few months she’s been 15–30 minutes late several times with no explanation. She’s also taken three days off several times in the last six months due to colds or flu. She’s a fast worker and self-disciplined but sometimes curt or short with other employees.</a:t>
            </a:r>
          </a:p>
          <a:p>
            <a:endParaRPr lang="en-US" altLang="en-US" dirty="0"/>
          </a:p>
          <a:p>
            <a:r>
              <a:rPr lang="en-US" altLang="en-US" dirty="0"/>
              <a:t>Based on what we’ve discussed so far, how you would approach this situation? Use the guideline on the next page to structure your response.</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83338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ltLang="en-US"/>
              <a:t>Case Study Two: </a:t>
            </a:r>
            <a:br>
              <a:rPr lang="en-US" altLang="en-US"/>
            </a:br>
            <a:r>
              <a:rPr lang="en-US" altLang="en-US"/>
              <a:t>Confronting a Problem</a:t>
            </a:r>
          </a:p>
        </p:txBody>
      </p:sp>
      <p:sp>
        <p:nvSpPr>
          <p:cNvPr id="60419" name="Text Placeholder 5"/>
          <p:cNvSpPr txBox="1">
            <a:spLocks/>
          </p:cNvSpPr>
          <p:nvPr/>
        </p:nvSpPr>
        <p:spPr bwMode="auto">
          <a:xfrm>
            <a:off x="460375" y="1970088"/>
            <a:ext cx="685165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Case Study Two: Finding a Solution with Fran </a:t>
            </a:r>
          </a:p>
          <a:p>
            <a:endParaRPr lang="en-US" altLang="en-US" dirty="0"/>
          </a:p>
          <a:p>
            <a:r>
              <a:rPr lang="en-US" altLang="en-US" dirty="0"/>
              <a:t>Your task is to develop a realistic, workable plan to facilitate needed improvement, continued improvement or continued development in Fran’s performance/career. </a:t>
            </a:r>
          </a:p>
          <a:p>
            <a:endParaRPr lang="en-US" altLang="en-US" dirty="0"/>
          </a:p>
          <a:p>
            <a:pPr lvl="1"/>
            <a:r>
              <a:rPr lang="en-US" altLang="en-US" dirty="0"/>
              <a:t>Identified problem or issue(s).</a:t>
            </a:r>
            <a:endParaRPr lang="en-US" altLang="en-US" dirty="0">
              <a:cs typeface="Arial"/>
            </a:endParaRPr>
          </a:p>
          <a:p>
            <a:pPr lvl="1"/>
            <a:endParaRPr lang="en-US" altLang="en-US" dirty="0"/>
          </a:p>
          <a:p>
            <a:pPr lvl="1"/>
            <a:r>
              <a:rPr lang="en-US" altLang="en-US" dirty="0"/>
              <a:t>Desired improvement, next step in employee development.</a:t>
            </a:r>
            <a:endParaRPr lang="en-US" altLang="en-US" dirty="0">
              <a:cs typeface="Arial"/>
            </a:endParaRPr>
          </a:p>
          <a:p>
            <a:pPr lvl="1"/>
            <a:endParaRPr lang="en-US" altLang="en-US" dirty="0"/>
          </a:p>
          <a:p>
            <a:pPr lvl="1"/>
            <a:r>
              <a:rPr lang="en-US" altLang="en-US" dirty="0"/>
              <a:t>What have I done so far</a:t>
            </a:r>
            <a:r>
              <a:rPr lang="en-US" altLang="en-US" dirty="0">
                <a:cs typeface="Arial"/>
              </a:rPr>
              <a:t>?</a:t>
            </a:r>
          </a:p>
          <a:p>
            <a:pPr lvl="1"/>
            <a:endParaRPr lang="en-US" altLang="en-US" dirty="0"/>
          </a:p>
          <a:p>
            <a:pPr lvl="1"/>
            <a:r>
              <a:rPr lang="en-US" altLang="en-US" dirty="0"/>
              <a:t>Whose problem is it?</a:t>
            </a:r>
          </a:p>
          <a:p>
            <a:pPr lvl="1"/>
            <a:endParaRPr lang="en-US" altLang="en-US" dirty="0"/>
          </a:p>
          <a:p>
            <a:pPr lvl="1"/>
            <a:r>
              <a:rPr lang="en-US" altLang="en-US" dirty="0"/>
              <a:t>How I’ve contributed to the problem or held the employee back</a:t>
            </a:r>
            <a:r>
              <a:rPr lang="en-US" altLang="en-US" dirty="0">
                <a:cs typeface="Arial"/>
              </a:rPr>
              <a:t>.</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932332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Text Placeholder 5"/>
          <p:cNvSpPr txBox="1">
            <a:spLocks/>
          </p:cNvSpPr>
          <p:nvPr/>
        </p:nvSpPr>
        <p:spPr bwMode="auto">
          <a:xfrm>
            <a:off x="460376" y="1970088"/>
            <a:ext cx="6851650" cy="5709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Employees need to know how they’re doing. Feedback gives them the opportunities to make greater contributions and increases job satisfaction.</a:t>
            </a:r>
          </a:p>
          <a:p>
            <a:endParaRPr lang="en-US" altLang="en-US" dirty="0"/>
          </a:p>
          <a:p>
            <a:r>
              <a:rPr lang="en-US" altLang="en-US" b="1" dirty="0"/>
              <a:t>The four main purposes of feedback are to:</a:t>
            </a:r>
          </a:p>
          <a:p>
            <a:pPr lvl="1"/>
            <a:r>
              <a:rPr lang="en-US" altLang="en-US" b="1" dirty="0"/>
              <a:t>Reinforce</a:t>
            </a:r>
            <a:r>
              <a:rPr lang="en-US" altLang="en-US" dirty="0"/>
              <a:t>. Acknowledge positive and effective behavior. This can take place both formally and informally. Formal reinforcement includes gifts, paid time off, certificates, etc. Informal reinforcement can include verbal acknowledgements and praise for a job well done.</a:t>
            </a:r>
          </a:p>
          <a:p>
            <a:pPr lvl="1"/>
            <a:r>
              <a:rPr lang="en-US" altLang="en-US" b="1" dirty="0"/>
              <a:t>Confront</a:t>
            </a:r>
            <a:r>
              <a:rPr lang="en-US" altLang="en-US" dirty="0"/>
              <a:t>. Draw attention to negative and ineffective behavior. Discuss the problem as soon as you identify it, and explain your expectations clearly. Ask if the employee understood the expectations and standards of performance to determine if a misunderstanding or miscommunication took place.</a:t>
            </a:r>
          </a:p>
          <a:p>
            <a:pPr lvl="1"/>
            <a:r>
              <a:rPr lang="en-US" altLang="en-US" b="1" dirty="0"/>
              <a:t>Raise awareness</a:t>
            </a:r>
            <a:r>
              <a:rPr lang="en-US" altLang="en-US" dirty="0"/>
              <a:t>. Discuss the impact of an employee’s behavior on others and, if appropriate, the organization. This includes information regarding the employee’s behavior or job performance, the effect on you and the employee’s co-workers, and the tasks for which the group is responsible.</a:t>
            </a:r>
          </a:p>
          <a:p>
            <a:pPr lvl="1"/>
            <a:r>
              <a:rPr lang="en-US" altLang="en-US" b="1" dirty="0"/>
              <a:t>Develop</a:t>
            </a:r>
            <a:r>
              <a:rPr lang="en-US" altLang="en-US" dirty="0"/>
              <a:t>. Point the way toward personal and professional development. The meeting with the employee should result in a learning, growing experience to benefit the employee’s self-esteem and self-confidence. </a:t>
            </a:r>
          </a:p>
        </p:txBody>
      </p:sp>
      <p:sp>
        <p:nvSpPr>
          <p:cNvPr id="5" name="Title 4"/>
          <p:cNvSpPr>
            <a:spLocks noGrp="1"/>
          </p:cNvSpPr>
          <p:nvPr>
            <p:ph type="title"/>
          </p:nvPr>
        </p:nvSpPr>
        <p:spPr/>
        <p:txBody>
          <a:bodyPr/>
          <a:lstStyle/>
          <a:p>
            <a:r>
              <a:rPr lang="en-US" dirty="0"/>
              <a:t>Case Study Three:</a:t>
            </a:r>
            <a:br>
              <a:rPr lang="en-US" dirty="0"/>
            </a:br>
            <a:r>
              <a:rPr lang="en-US" dirty="0"/>
              <a:t>Giving Feedback</a:t>
            </a:r>
          </a:p>
        </p:txBody>
      </p:sp>
      <p:sp>
        <p:nvSpPr>
          <p:cNvPr id="9" name="Footer Placeholder 8"/>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13" name="Text Box 6"/>
          <p:cNvSpPr txBox="1">
            <a:spLocks noChangeArrowheads="1"/>
          </p:cNvSpPr>
          <p:nvPr/>
        </p:nvSpPr>
        <p:spPr bwMode="auto">
          <a:xfrm>
            <a:off x="6282690" y="1276350"/>
            <a:ext cx="1029335" cy="272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r" defTabSz="1018824">
              <a:spcBef>
                <a:spcPct val="0"/>
              </a:spcBef>
              <a:buClrTx/>
              <a:buSzTx/>
            </a:pPr>
            <a:r>
              <a:rPr lang="en-US" altLang="en-US" sz="1100" b="1">
                <a:solidFill>
                  <a:srgbClr val="646D72"/>
                </a:solidFill>
              </a:rPr>
              <a:t>Slide 16</a:t>
            </a:r>
            <a:endParaRPr lang="en-US" altLang="en-US" sz="1100" b="1" dirty="0">
              <a:solidFill>
                <a:srgbClr val="646D72"/>
              </a:solidFill>
            </a:endParaRPr>
          </a:p>
        </p:txBody>
      </p:sp>
    </p:spTree>
    <p:extLst>
      <p:ext uri="{BB962C8B-B14F-4D97-AF65-F5344CB8AC3E}">
        <p14:creationId xmlns:p14="http://schemas.microsoft.com/office/powerpoint/2010/main" val="3684138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altLang="en-US"/>
              <a:t>Case Study Three:</a:t>
            </a:r>
            <a:br>
              <a:rPr lang="en-US" altLang="en-US"/>
            </a:br>
            <a:r>
              <a:rPr lang="en-US" altLang="en-US"/>
              <a:t>Giving Feedback</a:t>
            </a:r>
          </a:p>
        </p:txBody>
      </p:sp>
      <p:sp>
        <p:nvSpPr>
          <p:cNvPr id="64515" name="Text Placeholder 19"/>
          <p:cNvSpPr txBox="1">
            <a:spLocks/>
          </p:cNvSpPr>
          <p:nvPr/>
        </p:nvSpPr>
        <p:spPr bwMode="auto">
          <a:xfrm>
            <a:off x="448205" y="2716809"/>
            <a:ext cx="6863820" cy="4452938"/>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764118" rIns="101882"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buClr>
                <a:schemeClr val="tx2"/>
              </a:buClr>
              <a:buSzTx/>
            </a:pPr>
            <a:endParaRPr lang="en-US" altLang="en-US" sz="1600">
              <a:solidFill>
                <a:srgbClr val="646D72"/>
              </a:solidFill>
            </a:endParaRPr>
          </a:p>
        </p:txBody>
      </p:sp>
      <p:sp>
        <p:nvSpPr>
          <p:cNvPr id="64516" name="Text Placeholder 18"/>
          <p:cNvSpPr txBox="1">
            <a:spLocks/>
          </p:cNvSpPr>
          <p:nvPr/>
        </p:nvSpPr>
        <p:spPr bwMode="auto">
          <a:xfrm>
            <a:off x="2434485" y="2715063"/>
            <a:ext cx="2436071" cy="885348"/>
          </a:xfrm>
          <a:prstGeom prst="rect">
            <a:avLst/>
          </a:prstGeom>
          <a:solidFill>
            <a:schemeClr val="tx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a:solidFill>
                  <a:schemeClr val="bg1"/>
                </a:solidFill>
              </a:rPr>
              <a:t>Known to </a:t>
            </a:r>
            <a:br>
              <a:rPr lang="en-US" altLang="en-US" sz="1800" b="1">
                <a:solidFill>
                  <a:schemeClr val="bg1"/>
                </a:solidFill>
              </a:rPr>
            </a:br>
            <a:r>
              <a:rPr lang="en-US" altLang="en-US" sz="1800" b="1">
                <a:solidFill>
                  <a:schemeClr val="bg1"/>
                </a:solidFill>
              </a:rPr>
              <a:t>Self</a:t>
            </a:r>
          </a:p>
        </p:txBody>
      </p:sp>
      <p:sp>
        <p:nvSpPr>
          <p:cNvPr id="64517" name="Text Placeholder 19"/>
          <p:cNvSpPr txBox="1">
            <a:spLocks/>
          </p:cNvSpPr>
          <p:nvPr/>
        </p:nvSpPr>
        <p:spPr bwMode="auto">
          <a:xfrm>
            <a:off x="2443480" y="2718556"/>
            <a:ext cx="2427076" cy="4451191"/>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764118" rIns="101882"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
                <a:srgbClr val="00457D"/>
              </a:buClr>
              <a:buSzTx/>
            </a:pPr>
            <a:endParaRPr lang="en-US" altLang="en-US" sz="1800">
              <a:solidFill>
                <a:schemeClr val="tx1"/>
              </a:solidFill>
            </a:endParaRPr>
          </a:p>
          <a:p>
            <a:pPr algn="ctr">
              <a:spcBef>
                <a:spcPct val="0"/>
              </a:spcBef>
              <a:buClr>
                <a:srgbClr val="00457D"/>
              </a:buClr>
              <a:buSzTx/>
            </a:pPr>
            <a:br>
              <a:rPr lang="en-US" altLang="en-US" sz="1800">
                <a:solidFill>
                  <a:schemeClr val="tx1"/>
                </a:solidFill>
              </a:rPr>
            </a:br>
            <a:endParaRPr lang="en-US" altLang="en-US" sz="1800">
              <a:solidFill>
                <a:schemeClr val="tx1"/>
              </a:solidFill>
            </a:endParaRPr>
          </a:p>
          <a:p>
            <a:pPr algn="ctr">
              <a:spcBef>
                <a:spcPct val="0"/>
              </a:spcBef>
              <a:buClr>
                <a:srgbClr val="00457D"/>
              </a:buClr>
              <a:buSzTx/>
            </a:pPr>
            <a:r>
              <a:rPr lang="en-US" altLang="en-US" sz="1800">
                <a:solidFill>
                  <a:schemeClr val="tx1"/>
                </a:solidFill>
              </a:rPr>
              <a:t>Open</a:t>
            </a:r>
          </a:p>
          <a:p>
            <a:pPr algn="ctr">
              <a:spcBef>
                <a:spcPct val="0"/>
              </a:spcBef>
              <a:buClr>
                <a:srgbClr val="00457D"/>
              </a:buClr>
              <a:buSzTx/>
            </a:pPr>
            <a:br>
              <a:rPr lang="en-US" altLang="en-US" sz="1800">
                <a:solidFill>
                  <a:schemeClr val="tx1"/>
                </a:solidFill>
              </a:rPr>
            </a:br>
            <a:endParaRPr lang="en-US" altLang="en-US" sz="1800">
              <a:solidFill>
                <a:schemeClr val="tx1"/>
              </a:solidFill>
            </a:endParaRPr>
          </a:p>
          <a:p>
            <a:pPr algn="ctr">
              <a:spcBef>
                <a:spcPct val="0"/>
              </a:spcBef>
              <a:buClr>
                <a:srgbClr val="00457D"/>
              </a:buClr>
              <a:buSzTx/>
            </a:pPr>
            <a:endParaRPr lang="en-US" altLang="en-US" sz="1800">
              <a:solidFill>
                <a:schemeClr val="tx1"/>
              </a:solidFill>
            </a:endParaRPr>
          </a:p>
          <a:p>
            <a:pPr algn="ctr">
              <a:spcBef>
                <a:spcPct val="0"/>
              </a:spcBef>
              <a:buClr>
                <a:srgbClr val="00457D"/>
              </a:buClr>
              <a:buSzTx/>
            </a:pPr>
            <a:endParaRPr lang="en-US" altLang="en-US" sz="1800">
              <a:solidFill>
                <a:schemeClr val="tx1"/>
              </a:solidFill>
            </a:endParaRPr>
          </a:p>
          <a:p>
            <a:pPr algn="ctr">
              <a:spcBef>
                <a:spcPct val="0"/>
              </a:spcBef>
              <a:buClr>
                <a:srgbClr val="00457D"/>
              </a:buClr>
              <a:buSzTx/>
            </a:pPr>
            <a:br>
              <a:rPr lang="en-US" altLang="en-US" sz="1800">
                <a:solidFill>
                  <a:schemeClr val="tx1"/>
                </a:solidFill>
              </a:rPr>
            </a:br>
            <a:r>
              <a:rPr lang="en-US" altLang="en-US" sz="1800">
                <a:solidFill>
                  <a:schemeClr val="tx1"/>
                </a:solidFill>
              </a:rPr>
              <a:t>Hidden</a:t>
            </a:r>
          </a:p>
          <a:p>
            <a:pPr>
              <a:spcBef>
                <a:spcPct val="0"/>
              </a:spcBef>
              <a:buClr>
                <a:schemeClr val="tx2"/>
              </a:buClr>
              <a:buSzTx/>
              <a:buFontTx/>
              <a:buChar char="•"/>
            </a:pPr>
            <a:endParaRPr lang="en-US" altLang="en-US" sz="1800">
              <a:solidFill>
                <a:schemeClr val="tx1"/>
              </a:solidFill>
            </a:endParaRPr>
          </a:p>
          <a:p>
            <a:pPr>
              <a:spcBef>
                <a:spcPct val="0"/>
              </a:spcBef>
              <a:buClr>
                <a:schemeClr val="tx2"/>
              </a:buClr>
              <a:buSzTx/>
            </a:pPr>
            <a:endParaRPr lang="en-US" altLang="en-US" sz="1800">
              <a:solidFill>
                <a:schemeClr val="tx1"/>
              </a:solidFill>
            </a:endParaRPr>
          </a:p>
        </p:txBody>
      </p:sp>
      <p:sp>
        <p:nvSpPr>
          <p:cNvPr id="64518" name="Text Placeholder 18"/>
          <p:cNvSpPr txBox="1">
            <a:spLocks/>
          </p:cNvSpPr>
          <p:nvPr/>
        </p:nvSpPr>
        <p:spPr bwMode="auto">
          <a:xfrm>
            <a:off x="4870556" y="2716809"/>
            <a:ext cx="2441469" cy="883603"/>
          </a:xfrm>
          <a:prstGeom prst="rect">
            <a:avLst/>
          </a:prstGeom>
          <a:solidFill>
            <a:schemeClr val="tx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a:solidFill>
                  <a:schemeClr val="bg1"/>
                </a:solidFill>
              </a:rPr>
              <a:t>Not Known </a:t>
            </a:r>
            <a:br>
              <a:rPr lang="en-US" altLang="en-US" sz="1800" b="1">
                <a:solidFill>
                  <a:schemeClr val="bg1"/>
                </a:solidFill>
              </a:rPr>
            </a:br>
            <a:r>
              <a:rPr lang="en-US" altLang="en-US" sz="1800" b="1">
                <a:solidFill>
                  <a:schemeClr val="bg1"/>
                </a:solidFill>
              </a:rPr>
              <a:t>to Self</a:t>
            </a:r>
          </a:p>
        </p:txBody>
      </p:sp>
      <p:cxnSp>
        <p:nvCxnSpPr>
          <p:cNvPr id="9" name="Straight Connector 8"/>
          <p:cNvCxnSpPr/>
          <p:nvPr/>
        </p:nvCxnSpPr>
        <p:spPr>
          <a:xfrm>
            <a:off x="448205" y="5294274"/>
            <a:ext cx="686382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64520" name="Text Placeholder 18"/>
          <p:cNvSpPr txBox="1">
            <a:spLocks/>
          </p:cNvSpPr>
          <p:nvPr/>
        </p:nvSpPr>
        <p:spPr bwMode="auto">
          <a:xfrm>
            <a:off x="448204" y="3600412"/>
            <a:ext cx="1986280" cy="3569335"/>
          </a:xfrm>
          <a:prstGeom prst="rect">
            <a:avLst/>
          </a:prstGeom>
          <a:solidFill>
            <a:schemeClr val="bg2"/>
          </a:solidFill>
          <a:ln w="9525">
            <a:solidFill>
              <a:schemeClr val="bg2"/>
            </a:solidFill>
            <a:miter lim="800000"/>
            <a:headEnd/>
            <a:tailEnd/>
          </a:ln>
        </p:spPr>
        <p:txBody>
          <a:bodyPr lIns="0" tIns="0" rIns="0" bIns="305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endParaRPr lang="en-US" altLang="en-US" sz="1800" b="1" dirty="0">
              <a:solidFill>
                <a:schemeClr val="bg1"/>
              </a:solidFill>
            </a:endParaRPr>
          </a:p>
          <a:p>
            <a:pPr algn="ctr" eaLnBrk="1" hangingPunct="1">
              <a:spcBef>
                <a:spcPct val="0"/>
              </a:spcBef>
              <a:buClr>
                <a:schemeClr val="tx2"/>
              </a:buClr>
              <a:buSzTx/>
            </a:pPr>
            <a:endParaRPr lang="en-US" altLang="en-US" sz="1800" b="1" dirty="0">
              <a:solidFill>
                <a:schemeClr val="bg1"/>
              </a:solidFill>
            </a:endParaRPr>
          </a:p>
          <a:p>
            <a:pPr algn="ctr" eaLnBrk="1" hangingPunct="1">
              <a:spcBef>
                <a:spcPct val="0"/>
              </a:spcBef>
              <a:buClr>
                <a:schemeClr val="tx2"/>
              </a:buClr>
              <a:buSzTx/>
            </a:pPr>
            <a:r>
              <a:rPr lang="en-US" altLang="en-US" sz="1800" b="1" dirty="0">
                <a:solidFill>
                  <a:schemeClr val="bg1"/>
                </a:solidFill>
              </a:rPr>
              <a:t>Known to </a:t>
            </a:r>
          </a:p>
          <a:p>
            <a:pPr algn="ctr" eaLnBrk="1" hangingPunct="1">
              <a:spcBef>
                <a:spcPct val="0"/>
              </a:spcBef>
              <a:buClr>
                <a:schemeClr val="tx2"/>
              </a:buClr>
              <a:buSzTx/>
            </a:pPr>
            <a:r>
              <a:rPr lang="en-US" altLang="en-US" sz="1800" b="1" dirty="0">
                <a:solidFill>
                  <a:schemeClr val="bg1"/>
                </a:solidFill>
              </a:rPr>
              <a:t>Others</a:t>
            </a:r>
          </a:p>
          <a:p>
            <a:pPr algn="ctr" eaLnBrk="1" hangingPunct="1">
              <a:spcBef>
                <a:spcPct val="0"/>
              </a:spcBef>
              <a:buClr>
                <a:schemeClr val="tx2"/>
              </a:buClr>
              <a:buSzTx/>
            </a:pPr>
            <a:endParaRPr lang="en-US" altLang="en-US" sz="1800" b="1" dirty="0">
              <a:solidFill>
                <a:schemeClr val="bg1"/>
              </a:solidFill>
            </a:endParaRPr>
          </a:p>
          <a:p>
            <a:pPr algn="ctr" eaLnBrk="1" hangingPunct="1">
              <a:spcBef>
                <a:spcPct val="0"/>
              </a:spcBef>
              <a:buClr>
                <a:schemeClr val="tx2"/>
              </a:buClr>
              <a:buSzTx/>
            </a:pPr>
            <a:endParaRPr lang="en-US" altLang="en-US" sz="1800" b="1" dirty="0">
              <a:solidFill>
                <a:schemeClr val="bg1"/>
              </a:solidFill>
            </a:endParaRPr>
          </a:p>
          <a:p>
            <a:pPr algn="ctr" eaLnBrk="1" hangingPunct="1">
              <a:spcBef>
                <a:spcPct val="0"/>
              </a:spcBef>
              <a:buClr>
                <a:schemeClr val="tx2"/>
              </a:buClr>
              <a:buSzTx/>
            </a:pPr>
            <a:endParaRPr lang="en-US" altLang="en-US" sz="1800" b="1" dirty="0">
              <a:solidFill>
                <a:schemeClr val="bg1"/>
              </a:solidFill>
            </a:endParaRPr>
          </a:p>
          <a:p>
            <a:pPr algn="ctr" eaLnBrk="1" hangingPunct="1">
              <a:spcBef>
                <a:spcPct val="0"/>
              </a:spcBef>
              <a:buClr>
                <a:schemeClr val="tx2"/>
              </a:buClr>
              <a:buSzTx/>
            </a:pPr>
            <a:endParaRPr lang="en-US" altLang="en-US" sz="1800" b="1" dirty="0">
              <a:solidFill>
                <a:schemeClr val="bg1"/>
              </a:solidFill>
            </a:endParaRPr>
          </a:p>
          <a:p>
            <a:pPr algn="ctr" eaLnBrk="1" hangingPunct="1">
              <a:spcBef>
                <a:spcPct val="0"/>
              </a:spcBef>
              <a:buClr>
                <a:schemeClr val="tx2"/>
              </a:buClr>
              <a:buSzTx/>
            </a:pPr>
            <a:r>
              <a:rPr lang="en-US" altLang="en-US" sz="1800" b="1" dirty="0">
                <a:solidFill>
                  <a:schemeClr val="bg1"/>
                </a:solidFill>
              </a:rPr>
              <a:t>Not known </a:t>
            </a:r>
          </a:p>
          <a:p>
            <a:pPr algn="ctr" eaLnBrk="1" hangingPunct="1">
              <a:spcBef>
                <a:spcPct val="0"/>
              </a:spcBef>
              <a:buClr>
                <a:schemeClr val="tx2"/>
              </a:buClr>
              <a:buSzTx/>
            </a:pPr>
            <a:r>
              <a:rPr lang="en-US" altLang="en-US" sz="1800" b="1" dirty="0">
                <a:solidFill>
                  <a:schemeClr val="bg1"/>
                </a:solidFill>
              </a:rPr>
              <a:t>to Others</a:t>
            </a:r>
          </a:p>
        </p:txBody>
      </p:sp>
      <p:sp>
        <p:nvSpPr>
          <p:cNvPr id="64521" name="Text Placeholder 19"/>
          <p:cNvSpPr txBox="1">
            <a:spLocks/>
          </p:cNvSpPr>
          <p:nvPr/>
        </p:nvSpPr>
        <p:spPr bwMode="auto">
          <a:xfrm>
            <a:off x="4870556" y="2716809"/>
            <a:ext cx="2441469" cy="4451192"/>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764118" rIns="101882"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
                <a:srgbClr val="00457D"/>
              </a:buClr>
              <a:buSzTx/>
            </a:pPr>
            <a:endParaRPr lang="en-US" altLang="en-US" sz="1800" dirty="0">
              <a:solidFill>
                <a:schemeClr val="tx1"/>
              </a:solidFill>
            </a:endParaRPr>
          </a:p>
          <a:p>
            <a:pPr algn="ctr">
              <a:spcBef>
                <a:spcPct val="0"/>
              </a:spcBef>
              <a:buClr>
                <a:srgbClr val="00457D"/>
              </a:buClr>
              <a:buSzTx/>
            </a:pPr>
            <a:br>
              <a:rPr lang="en-US" altLang="en-US" sz="1800" dirty="0">
                <a:solidFill>
                  <a:schemeClr val="tx1"/>
                </a:solidFill>
              </a:rPr>
            </a:br>
            <a:endParaRPr lang="en-US" altLang="en-US" sz="1800" dirty="0">
              <a:solidFill>
                <a:schemeClr val="tx1"/>
              </a:solidFill>
            </a:endParaRPr>
          </a:p>
          <a:p>
            <a:pPr algn="ctr">
              <a:spcBef>
                <a:spcPct val="0"/>
              </a:spcBef>
              <a:buClr>
                <a:srgbClr val="00457D"/>
              </a:buClr>
              <a:buSzTx/>
            </a:pPr>
            <a:r>
              <a:rPr lang="en-US" altLang="en-US" sz="1800" dirty="0">
                <a:solidFill>
                  <a:schemeClr val="tx1"/>
                </a:solidFill>
              </a:rPr>
              <a:t>Blind</a:t>
            </a:r>
          </a:p>
          <a:p>
            <a:pPr algn="ctr">
              <a:spcBef>
                <a:spcPct val="0"/>
              </a:spcBef>
              <a:buClr>
                <a:srgbClr val="00457D"/>
              </a:buClr>
              <a:buSzTx/>
            </a:pPr>
            <a:br>
              <a:rPr lang="en-US" altLang="en-US" sz="1800" dirty="0">
                <a:solidFill>
                  <a:schemeClr val="tx1"/>
                </a:solidFill>
              </a:rPr>
            </a:br>
            <a:endParaRPr lang="en-US" altLang="en-US" sz="1800" dirty="0">
              <a:solidFill>
                <a:schemeClr val="tx1"/>
              </a:solidFill>
            </a:endParaRPr>
          </a:p>
          <a:p>
            <a:pPr algn="ctr">
              <a:spcBef>
                <a:spcPct val="0"/>
              </a:spcBef>
              <a:buClr>
                <a:srgbClr val="00457D"/>
              </a:buClr>
              <a:buSzTx/>
            </a:pPr>
            <a:endParaRPr lang="en-US" altLang="en-US" sz="1800" dirty="0">
              <a:solidFill>
                <a:schemeClr val="tx1"/>
              </a:solidFill>
            </a:endParaRPr>
          </a:p>
          <a:p>
            <a:pPr algn="ctr">
              <a:spcBef>
                <a:spcPct val="0"/>
              </a:spcBef>
              <a:buClr>
                <a:srgbClr val="00457D"/>
              </a:buClr>
              <a:buSzTx/>
            </a:pPr>
            <a:endParaRPr lang="en-US" altLang="en-US" sz="1800" dirty="0">
              <a:solidFill>
                <a:schemeClr val="tx1"/>
              </a:solidFill>
            </a:endParaRPr>
          </a:p>
          <a:p>
            <a:pPr algn="ctr">
              <a:spcBef>
                <a:spcPct val="0"/>
              </a:spcBef>
              <a:buClr>
                <a:srgbClr val="00457D"/>
              </a:buClr>
              <a:buSzTx/>
            </a:pPr>
            <a:br>
              <a:rPr lang="en-US" altLang="en-US" sz="1800" dirty="0">
                <a:solidFill>
                  <a:schemeClr val="tx1"/>
                </a:solidFill>
              </a:rPr>
            </a:br>
            <a:r>
              <a:rPr lang="en-US" altLang="en-US" sz="1800" dirty="0">
                <a:solidFill>
                  <a:schemeClr val="tx1"/>
                </a:solidFill>
              </a:rPr>
              <a:t>Unknown</a:t>
            </a:r>
          </a:p>
          <a:p>
            <a:pPr>
              <a:spcBef>
                <a:spcPct val="0"/>
              </a:spcBef>
              <a:buClr>
                <a:schemeClr val="tx2"/>
              </a:buClr>
              <a:buSzTx/>
              <a:buFontTx/>
              <a:buChar char="•"/>
            </a:pPr>
            <a:endParaRPr lang="en-US" altLang="en-US" sz="1800" dirty="0">
              <a:solidFill>
                <a:schemeClr val="tx1"/>
              </a:solidFill>
            </a:endParaRPr>
          </a:p>
          <a:p>
            <a:pPr>
              <a:spcBef>
                <a:spcPct val="0"/>
              </a:spcBef>
              <a:buClr>
                <a:schemeClr val="tx2"/>
              </a:buClr>
              <a:buSzTx/>
              <a:buFontTx/>
              <a:buChar char="•"/>
            </a:pPr>
            <a:endParaRPr lang="en-US" altLang="en-US" sz="1800" dirty="0">
              <a:solidFill>
                <a:schemeClr val="tx1"/>
              </a:solidFill>
            </a:endParaRPr>
          </a:p>
        </p:txBody>
      </p:sp>
      <p:sp>
        <p:nvSpPr>
          <p:cNvPr id="64524" name="TextBox 1"/>
          <p:cNvSpPr txBox="1">
            <a:spLocks noChangeArrowheads="1"/>
          </p:cNvSpPr>
          <p:nvPr/>
        </p:nvSpPr>
        <p:spPr bwMode="auto">
          <a:xfrm>
            <a:off x="467573" y="1970088"/>
            <a:ext cx="6844452" cy="221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lnSpc>
                <a:spcPct val="90000"/>
              </a:lnSpc>
              <a:spcBef>
                <a:spcPct val="0"/>
              </a:spcBef>
              <a:spcAft>
                <a:spcPts val="669"/>
              </a:spcAft>
              <a:buClr>
                <a:schemeClr val="tx2"/>
              </a:buClr>
              <a:buSzTx/>
              <a:defRPr sz="1600" b="1">
                <a:solidFill>
                  <a:srgbClr val="646D72"/>
                </a:solidFill>
                <a:latin typeface="Arial" charset="0"/>
                <a:ea typeface="ＭＳ Ｐゴシック" pitchFamily="34" charset="-128"/>
                <a:cs typeface="Times New Roman" pitchFamily="18" charset="0"/>
              </a:defRPr>
            </a:lvl1pPr>
            <a:lvl2pPr marL="0" lvl="1" indent="0">
              <a:lnSpc>
                <a:spcPct val="90000"/>
              </a:lnSpc>
              <a:spcBef>
                <a:spcPct val="0"/>
              </a:spcBef>
              <a:spcAft>
                <a:spcPts val="669"/>
              </a:spcAft>
              <a:buClr>
                <a:schemeClr val="accent1"/>
              </a:buClr>
              <a:buFont typeface="Arial" panose="020B0604020202020204" pitchFamily="34" charset="0"/>
              <a:buNone/>
              <a:defRPr sz="1400" u="sng">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The Johari Window</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20" name="TextBox 1"/>
          <p:cNvSpPr txBox="1">
            <a:spLocks noChangeArrowheads="1"/>
          </p:cNvSpPr>
          <p:nvPr/>
        </p:nvSpPr>
        <p:spPr bwMode="auto">
          <a:xfrm>
            <a:off x="467573" y="8363528"/>
            <a:ext cx="6844452" cy="193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lvl="1" indent="0">
              <a:lnSpc>
                <a:spcPct val="90000"/>
              </a:lnSpc>
              <a:buNone/>
            </a:pPr>
            <a:r>
              <a:rPr lang="en-US" altLang="en-US" sz="1400" dirty="0"/>
              <a:t>. </a:t>
            </a:r>
          </a:p>
        </p:txBody>
      </p:sp>
    </p:spTree>
    <p:extLst>
      <p:ext uri="{BB962C8B-B14F-4D97-AF65-F5344CB8AC3E}">
        <p14:creationId xmlns:p14="http://schemas.microsoft.com/office/powerpoint/2010/main" val="3602295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752475" y="1012380"/>
            <a:ext cx="4114800" cy="276999"/>
          </a:xfrm>
        </p:spPr>
        <p:txBody>
          <a:bodyPr/>
          <a:lstStyle/>
          <a:p>
            <a:r>
              <a:rPr lang="en-US" altLang="en-US" dirty="0"/>
              <a:t>What Is Coaching?</a:t>
            </a:r>
          </a:p>
        </p:txBody>
      </p:sp>
      <p:sp>
        <p:nvSpPr>
          <p:cNvPr id="13315" name="Text Placeholder 8"/>
          <p:cNvSpPr txBox="1">
            <a:spLocks/>
          </p:cNvSpPr>
          <p:nvPr/>
        </p:nvSpPr>
        <p:spPr bwMode="auto">
          <a:xfrm>
            <a:off x="460375" y="1970270"/>
            <a:ext cx="6851650" cy="2328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Coaching is important because: </a:t>
            </a:r>
          </a:p>
          <a:p>
            <a:pPr lvl="1"/>
            <a:r>
              <a:rPr lang="en-US" altLang="en-US" dirty="0"/>
              <a:t>The traditional, authoritarian model for managing and leading is not always effective and may be outdated. </a:t>
            </a:r>
          </a:p>
          <a:p>
            <a:pPr lvl="1"/>
            <a:r>
              <a:rPr lang="en-US" altLang="en-US" dirty="0"/>
              <a:t>The trend in most workplaces is to do more with less; this has the potential for creating more opportunities for employee empowerment.</a:t>
            </a:r>
          </a:p>
          <a:p>
            <a:pPr lvl="1"/>
            <a:r>
              <a:rPr lang="en-US" altLang="en-US" dirty="0"/>
              <a:t>Managers and supervisors are expected to act as resources and </a:t>
            </a:r>
            <a:br>
              <a:rPr lang="en-US" altLang="en-US" dirty="0"/>
            </a:br>
            <a:r>
              <a:rPr lang="en-US" altLang="en-US" dirty="0"/>
              <a:t>problem-solvers.</a:t>
            </a:r>
          </a:p>
          <a:p>
            <a:pPr lvl="1"/>
            <a:r>
              <a:rPr lang="en-US" altLang="en-US" dirty="0"/>
              <a:t>Coaching is a primary tool for being a resource and solving problems.</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9572211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7"/>
          <p:cNvSpPr>
            <a:spLocks noGrp="1"/>
          </p:cNvSpPr>
          <p:nvPr>
            <p:ph type="title"/>
          </p:nvPr>
        </p:nvSpPr>
        <p:spPr/>
        <p:txBody>
          <a:bodyPr/>
          <a:lstStyle/>
          <a:p>
            <a:r>
              <a:rPr lang="en-US" altLang="en-US"/>
              <a:t>Case Study Three:</a:t>
            </a:r>
            <a:br>
              <a:rPr lang="en-US" altLang="en-US"/>
            </a:br>
            <a:r>
              <a:rPr lang="en-US" altLang="en-US"/>
              <a:t>Giving Feedback</a:t>
            </a:r>
          </a:p>
        </p:txBody>
      </p:sp>
      <p:sp>
        <p:nvSpPr>
          <p:cNvPr id="72707" name="Text Placeholder 8"/>
          <p:cNvSpPr>
            <a:spLocks noGrp="1"/>
          </p:cNvSpPr>
          <p:nvPr>
            <p:ph type="body" sz="quarter" idx="4294967295"/>
          </p:nvPr>
        </p:nvSpPr>
        <p:spPr>
          <a:xfrm>
            <a:off x="460375" y="1970088"/>
            <a:ext cx="6996112" cy="705475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indent="-288925">
              <a:lnSpc>
                <a:spcPct val="90000"/>
              </a:lnSpc>
              <a:spcBef>
                <a:spcPct val="0"/>
              </a:spcBef>
              <a:spcAft>
                <a:spcPts val="669"/>
              </a:spcAft>
            </a:pPr>
            <a:r>
              <a:rPr lang="en-US" altLang="en-US" b="1" dirty="0">
                <a:solidFill>
                  <a:srgbClr val="646D72"/>
                </a:solidFill>
                <a:latin typeface="Arial" charset="0"/>
                <a:ea typeface="ＭＳ Ｐゴシック" pitchFamily="34" charset="-128"/>
                <a:cs typeface="Times New Roman" pitchFamily="18" charset="0"/>
              </a:rPr>
              <a:t>Guidelines for Giving Feedback</a:t>
            </a:r>
          </a:p>
          <a:p>
            <a:pPr marL="342900" lvl="1" indent="-342900">
              <a:lnSpc>
                <a:spcPct val="90000"/>
              </a:lnSpc>
              <a:spcBef>
                <a:spcPct val="0"/>
              </a:spcBef>
              <a:spcAft>
                <a:spcPts val="669"/>
              </a:spcAft>
              <a:buFont typeface="+mj-lt"/>
              <a:buAutoNum type="arabicPeriod"/>
            </a:pPr>
            <a:r>
              <a:rPr lang="en-US" altLang="en-US" b="1" dirty="0">
                <a:solidFill>
                  <a:srgbClr val="646D72"/>
                </a:solidFill>
                <a:latin typeface="Arial" charset="0"/>
                <a:ea typeface="ＭＳ Ｐゴシック" pitchFamily="34" charset="-128"/>
                <a:cs typeface="Times New Roman" pitchFamily="18" charset="0"/>
              </a:rPr>
              <a:t>Prepare for the meeting</a:t>
            </a:r>
            <a:r>
              <a:rPr lang="en-US" altLang="en-US" dirty="0">
                <a:solidFill>
                  <a:srgbClr val="646D72"/>
                </a:solidFill>
                <a:latin typeface="Arial" charset="0"/>
                <a:ea typeface="ＭＳ Ｐゴシック" pitchFamily="34" charset="-128"/>
                <a:cs typeface="Times New Roman" pitchFamily="18" charset="0"/>
              </a:rPr>
              <a:t>. Before the meeting with the employee to discuss the specific problems or give positive feedback, think out what you want to say and how you want to say it. It might be helpful to make notes to help stay on track.</a:t>
            </a:r>
          </a:p>
          <a:p>
            <a:pPr marL="342900" lvl="1" indent="-342900">
              <a:lnSpc>
                <a:spcPct val="90000"/>
              </a:lnSpc>
              <a:spcBef>
                <a:spcPct val="0"/>
              </a:spcBef>
              <a:spcAft>
                <a:spcPts val="669"/>
              </a:spcAft>
              <a:buFont typeface="+mj-lt"/>
              <a:buAutoNum type="arabicPeriod"/>
            </a:pPr>
            <a:r>
              <a:rPr lang="en-US" altLang="en-US" b="1" dirty="0">
                <a:solidFill>
                  <a:srgbClr val="646D72"/>
                </a:solidFill>
                <a:latin typeface="Arial" charset="0"/>
                <a:ea typeface="ＭＳ Ｐゴシック" pitchFamily="34" charset="-128"/>
                <a:cs typeface="Times New Roman" pitchFamily="18" charset="0"/>
              </a:rPr>
              <a:t>Consider your timing</a:t>
            </a:r>
            <a:r>
              <a:rPr lang="en-US" altLang="en-US" dirty="0">
                <a:solidFill>
                  <a:srgbClr val="646D72"/>
                </a:solidFill>
                <a:latin typeface="Arial" charset="0"/>
                <a:ea typeface="ＭＳ Ｐゴシック" pitchFamily="34" charset="-128"/>
                <a:cs typeface="Times New Roman" pitchFamily="18" charset="0"/>
              </a:rPr>
              <a:t>. Set an appointment that will allow ample time for the discussion and be free from interruptions and distractions. The meeting should be convenient for both of you.</a:t>
            </a:r>
          </a:p>
          <a:p>
            <a:pPr marL="342900" lvl="1" indent="-342900">
              <a:lnSpc>
                <a:spcPct val="90000"/>
              </a:lnSpc>
              <a:spcBef>
                <a:spcPct val="0"/>
              </a:spcBef>
              <a:spcAft>
                <a:spcPts val="669"/>
              </a:spcAft>
              <a:buFont typeface="+mj-lt"/>
              <a:buAutoNum type="arabicPeriod"/>
            </a:pPr>
            <a:r>
              <a:rPr lang="en-US" altLang="en-US" b="1" dirty="0">
                <a:solidFill>
                  <a:srgbClr val="646D72"/>
                </a:solidFill>
                <a:latin typeface="Arial" charset="0"/>
                <a:ea typeface="ＭＳ Ｐゴシック" pitchFamily="34" charset="-128"/>
                <a:cs typeface="Times New Roman" pitchFamily="18" charset="0"/>
              </a:rPr>
              <a:t>Be genuine</a:t>
            </a:r>
            <a:r>
              <a:rPr lang="en-US" altLang="en-US" dirty="0">
                <a:solidFill>
                  <a:srgbClr val="646D72"/>
                </a:solidFill>
                <a:latin typeface="Arial" charset="0"/>
                <a:ea typeface="ＭＳ Ｐゴシック" pitchFamily="34" charset="-128"/>
                <a:cs typeface="Times New Roman" pitchFamily="18" charset="0"/>
              </a:rPr>
              <a:t>. Be sincere, and mean what you say.</a:t>
            </a:r>
          </a:p>
          <a:p>
            <a:pPr marL="342900" lvl="1" indent="-342900">
              <a:lnSpc>
                <a:spcPct val="90000"/>
              </a:lnSpc>
              <a:spcBef>
                <a:spcPct val="0"/>
              </a:spcBef>
              <a:spcAft>
                <a:spcPts val="669"/>
              </a:spcAft>
              <a:buFont typeface="+mj-lt"/>
              <a:buAutoNum type="arabicPeriod"/>
            </a:pPr>
            <a:r>
              <a:rPr lang="en-US" altLang="en-US" b="1" dirty="0">
                <a:solidFill>
                  <a:srgbClr val="646D72"/>
                </a:solidFill>
                <a:latin typeface="Arial" charset="0"/>
                <a:ea typeface="ＭＳ Ｐゴシック" pitchFamily="34" charset="-128"/>
                <a:cs typeface="Times New Roman" pitchFamily="18" charset="0"/>
              </a:rPr>
              <a:t>Accept your responsibility</a:t>
            </a:r>
            <a:r>
              <a:rPr lang="en-US" altLang="en-US" dirty="0">
                <a:solidFill>
                  <a:srgbClr val="646D72"/>
                </a:solidFill>
                <a:latin typeface="Arial" charset="0"/>
                <a:ea typeface="ＭＳ Ｐゴシック" pitchFamily="34" charset="-128"/>
                <a:cs typeface="Times New Roman" pitchFamily="18" charset="0"/>
              </a:rPr>
              <a:t>. The meeting should be face-to-face and in private. Use eye contact appropriate for the cultural context. You’re giving the feedback, make it yours. In presenting your feedback, phrase your comments in the form of “I” statements, e.g., I have observed; it has been brought to my attention that … This indicates that you are accepting the responsibilities of a supervisor and discussing problems/concerns/ positives. It makes the feedback more concrete and helps reduce potential defensive responses on the part of the employee. </a:t>
            </a:r>
          </a:p>
          <a:p>
            <a:pPr marL="342900" lvl="1" indent="-342900">
              <a:lnSpc>
                <a:spcPct val="90000"/>
              </a:lnSpc>
              <a:spcBef>
                <a:spcPct val="0"/>
              </a:spcBef>
              <a:spcAft>
                <a:spcPts val="669"/>
              </a:spcAft>
              <a:buFont typeface="+mj-lt"/>
              <a:buAutoNum type="arabicPeriod"/>
            </a:pPr>
            <a:r>
              <a:rPr lang="en-US" altLang="en-US" b="1" dirty="0">
                <a:solidFill>
                  <a:srgbClr val="646D72"/>
                </a:solidFill>
                <a:latin typeface="Arial" charset="0"/>
                <a:ea typeface="ＭＳ Ｐゴシック" pitchFamily="34" charset="-128"/>
                <a:cs typeface="Times New Roman" pitchFamily="18" charset="0"/>
              </a:rPr>
              <a:t>Focus on behavior</a:t>
            </a:r>
            <a:r>
              <a:rPr lang="en-US" altLang="en-US" dirty="0">
                <a:solidFill>
                  <a:srgbClr val="646D72"/>
                </a:solidFill>
                <a:latin typeface="Arial" charset="0"/>
                <a:ea typeface="ＭＳ Ｐゴシック" pitchFamily="34" charset="-128"/>
                <a:cs typeface="Times New Roman" pitchFamily="18" charset="0"/>
              </a:rPr>
              <a:t>. Describe the performance concerns in objective terms focusing on behavior. This discussion is not about the employee, personally. Separate the person from the behavior, e.g., go for the ball, not the player. Avoid using any labels or judgments. It’s important to address issues/problems the employee can control. If the feedback is positive, describing the situation in behavioral terms gives the employee specific information about what she or he is doing right and provides the motivation to continue to grow and develop.</a:t>
            </a:r>
          </a:p>
          <a:p>
            <a:pPr marL="342900" lvl="1" indent="-342900">
              <a:lnSpc>
                <a:spcPct val="90000"/>
              </a:lnSpc>
              <a:spcBef>
                <a:spcPct val="0"/>
              </a:spcBef>
              <a:spcAft>
                <a:spcPts val="669"/>
              </a:spcAft>
              <a:buFont typeface="+mj-lt"/>
              <a:buAutoNum type="arabicPeriod"/>
            </a:pPr>
            <a:r>
              <a:rPr lang="en-US" altLang="en-US" b="1" dirty="0">
                <a:solidFill>
                  <a:srgbClr val="646D72"/>
                </a:solidFill>
                <a:latin typeface="Arial" charset="0"/>
                <a:ea typeface="ＭＳ Ｐゴシック" pitchFamily="34" charset="-128"/>
                <a:cs typeface="Times New Roman" pitchFamily="18" charset="0"/>
              </a:rPr>
              <a:t>Describe the issue</a:t>
            </a:r>
            <a:r>
              <a:rPr lang="en-US" altLang="en-US" dirty="0">
                <a:solidFill>
                  <a:srgbClr val="646D72"/>
                </a:solidFill>
                <a:latin typeface="Arial" charset="0"/>
                <a:ea typeface="ＭＳ Ｐゴシック" pitchFamily="34" charset="-128"/>
                <a:cs typeface="Times New Roman" pitchFamily="18" charset="0"/>
              </a:rPr>
              <a:t>. Offer both positive or constructive information without placing value judgments upon it.</a:t>
            </a:r>
          </a:p>
          <a:p>
            <a:pPr marL="342900" lvl="1" indent="-342900">
              <a:lnSpc>
                <a:spcPct val="90000"/>
              </a:lnSpc>
              <a:spcBef>
                <a:spcPct val="0"/>
              </a:spcBef>
              <a:spcAft>
                <a:spcPts val="669"/>
              </a:spcAft>
              <a:buFont typeface="+mj-lt"/>
              <a:buAutoNum type="arabicPeriod"/>
            </a:pPr>
            <a:r>
              <a:rPr lang="en-US" altLang="en-US" b="1" dirty="0">
                <a:solidFill>
                  <a:srgbClr val="646D72"/>
                </a:solidFill>
                <a:latin typeface="Arial" charset="0"/>
                <a:ea typeface="ＭＳ Ｐゴシック" pitchFamily="34" charset="-128"/>
                <a:cs typeface="Times New Roman" pitchFamily="18" charset="0"/>
              </a:rPr>
              <a:t>Provide specifics</a:t>
            </a:r>
            <a:r>
              <a:rPr lang="en-US" altLang="en-US" dirty="0">
                <a:solidFill>
                  <a:srgbClr val="646D72"/>
                </a:solidFill>
                <a:latin typeface="Arial" charset="0"/>
                <a:ea typeface="ＭＳ Ｐゴシック" pitchFamily="34" charset="-128"/>
                <a:cs typeface="Times New Roman" pitchFamily="18" charset="0"/>
              </a:rPr>
              <a:t>. Be sure you have good information. Only use facts. Avoid assumptions or interpretations about the facts.</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7415452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7"/>
          <p:cNvSpPr>
            <a:spLocks noGrp="1"/>
          </p:cNvSpPr>
          <p:nvPr>
            <p:ph type="title"/>
          </p:nvPr>
        </p:nvSpPr>
        <p:spPr/>
        <p:txBody>
          <a:bodyPr/>
          <a:lstStyle/>
          <a:p>
            <a:r>
              <a:rPr lang="en-US" altLang="en-US"/>
              <a:t>Case Study Three:</a:t>
            </a:r>
            <a:br>
              <a:rPr lang="en-US" altLang="en-US"/>
            </a:br>
            <a:r>
              <a:rPr lang="en-US" altLang="en-US"/>
              <a:t>Giving Feedback</a:t>
            </a:r>
          </a:p>
        </p:txBody>
      </p:sp>
      <p:sp>
        <p:nvSpPr>
          <p:cNvPr id="67587" name="Text Placeholder 8"/>
          <p:cNvSpPr>
            <a:spLocks noGrp="1" noChangeArrowheads="1"/>
          </p:cNvSpPr>
          <p:nvPr>
            <p:ph type="body" sz="quarter" idx="4294967295"/>
          </p:nvPr>
        </p:nvSpPr>
        <p:spPr>
          <a:xfrm>
            <a:off x="460375" y="1970088"/>
            <a:ext cx="6851650" cy="543995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342900" lvl="1" indent="-342900">
              <a:spcBef>
                <a:spcPct val="0"/>
              </a:spcBef>
              <a:spcAft>
                <a:spcPts val="669"/>
              </a:spcAft>
              <a:buFont typeface="+mj-lt"/>
              <a:buAutoNum type="arabicPeriod" startAt="8"/>
            </a:pPr>
            <a:r>
              <a:rPr lang="en-US" altLang="en-US" b="1" dirty="0">
                <a:solidFill>
                  <a:srgbClr val="646D72"/>
                </a:solidFill>
                <a:latin typeface="Arial" charset="0"/>
                <a:ea typeface="ＭＳ Ｐゴシック" pitchFamily="34" charset="-128"/>
                <a:cs typeface="Times New Roman" pitchFamily="18" charset="0"/>
              </a:rPr>
              <a:t>Maintain control</a:t>
            </a:r>
            <a:r>
              <a:rPr lang="en-US" altLang="en-US" dirty="0">
                <a:solidFill>
                  <a:srgbClr val="646D72"/>
                </a:solidFill>
                <a:latin typeface="Arial" charset="0"/>
                <a:ea typeface="ＭＳ Ｐゴシック" pitchFamily="34" charset="-128"/>
                <a:cs typeface="Times New Roman" pitchFamily="18" charset="0"/>
              </a:rPr>
              <a:t>. Don’t allow your personal feelings about the employee or the issues being discussed to cloud your judgment or your objectivity. Identify and deal with your emotions and responses to the situation before you meet with the employee. If the employee attempts to re-direct the discussion, bring it back to the issue at hand.</a:t>
            </a:r>
          </a:p>
          <a:p>
            <a:pPr marL="342900" lvl="1" indent="-342900">
              <a:spcBef>
                <a:spcPct val="0"/>
              </a:spcBef>
              <a:spcAft>
                <a:spcPts val="669"/>
              </a:spcAft>
              <a:buFont typeface="+mj-lt"/>
              <a:buAutoNum type="arabicPeriod" startAt="8"/>
            </a:pPr>
            <a:r>
              <a:rPr lang="en-US" altLang="en-US" b="1" dirty="0">
                <a:solidFill>
                  <a:srgbClr val="646D72"/>
                </a:solidFill>
                <a:latin typeface="Arial" charset="0"/>
                <a:ea typeface="ＭＳ Ｐゴシック" pitchFamily="34" charset="-128"/>
                <a:cs typeface="Times New Roman" pitchFamily="18" charset="0"/>
              </a:rPr>
              <a:t>Allow the employee time to respond</a:t>
            </a:r>
            <a:r>
              <a:rPr lang="en-US" altLang="en-US" dirty="0">
                <a:solidFill>
                  <a:srgbClr val="646D72"/>
                </a:solidFill>
                <a:latin typeface="Arial" charset="0"/>
                <a:ea typeface="ＭＳ Ｐゴシック" pitchFamily="34" charset="-128"/>
                <a:cs typeface="Times New Roman" pitchFamily="18" charset="0"/>
              </a:rPr>
              <a:t>. The employee may have a totally different perspective from yours. The employee’s decision may have been based on information that’s different from yours. Listen to the employee. From his or her point of view, the decision was the “right” one.</a:t>
            </a:r>
          </a:p>
          <a:p>
            <a:pPr marL="342900" lvl="1" indent="-342900">
              <a:spcBef>
                <a:spcPct val="0"/>
              </a:spcBef>
              <a:spcAft>
                <a:spcPts val="669"/>
              </a:spcAft>
              <a:buFont typeface="+mj-lt"/>
              <a:buAutoNum type="arabicPeriod" startAt="8"/>
            </a:pPr>
            <a:r>
              <a:rPr lang="en-US" altLang="en-US" b="1" dirty="0">
                <a:solidFill>
                  <a:srgbClr val="646D72"/>
                </a:solidFill>
                <a:latin typeface="Arial" charset="0"/>
                <a:ea typeface="ＭＳ Ｐゴシック" pitchFamily="34" charset="-128"/>
                <a:cs typeface="Times New Roman" pitchFamily="18" charset="0"/>
              </a:rPr>
              <a:t>Consider the employee’s needs</a:t>
            </a:r>
            <a:r>
              <a:rPr lang="en-US" altLang="en-US" dirty="0">
                <a:solidFill>
                  <a:srgbClr val="646D72"/>
                </a:solidFill>
                <a:latin typeface="Arial" charset="0"/>
                <a:ea typeface="ＭＳ Ｐゴシック" pitchFamily="34" charset="-128"/>
                <a:cs typeface="Times New Roman" pitchFamily="18" charset="0"/>
              </a:rPr>
              <a:t>. Work with the employee to develop alternatives. Get the employee involved in identifying options, goals and generating the action plan. How you want things accomplished may not suit the employee’s style or abilities. Remember, whoever does the job gets to do it his or her way. One of the goals of feedback is the employee’s professional development.</a:t>
            </a:r>
          </a:p>
          <a:p>
            <a:pPr marL="342900" lvl="1" indent="-342900">
              <a:spcBef>
                <a:spcPct val="0"/>
              </a:spcBef>
              <a:spcAft>
                <a:spcPts val="669"/>
              </a:spcAft>
              <a:buFont typeface="+mj-lt"/>
              <a:buAutoNum type="arabicPeriod" startAt="8"/>
            </a:pPr>
            <a:r>
              <a:rPr lang="en-US" altLang="en-US" b="1" dirty="0">
                <a:solidFill>
                  <a:srgbClr val="646D72"/>
                </a:solidFill>
                <a:latin typeface="Arial" charset="0"/>
                <a:ea typeface="ＭＳ Ｐゴシック" pitchFamily="34" charset="-128"/>
                <a:cs typeface="Times New Roman" pitchFamily="18" charset="0"/>
              </a:rPr>
              <a:t>Confirm mutual understanding</a:t>
            </a:r>
            <a:r>
              <a:rPr lang="en-US" altLang="en-US" dirty="0">
                <a:solidFill>
                  <a:srgbClr val="646D72"/>
                </a:solidFill>
                <a:latin typeface="Arial" charset="0"/>
                <a:ea typeface="ＭＳ Ｐゴシック" pitchFamily="34" charset="-128"/>
                <a:cs typeface="Times New Roman" pitchFamily="18" charset="0"/>
              </a:rPr>
              <a:t>. After the feedback has been discussed, it’s important to clarify and confirm both your understanding and the employee’s understanding of the problems, and the action items or goals that have been decided. It’s a good idea to put this understanding in writing with a copy for each of you.</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48084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altLang="en-US"/>
              <a:t>Case Study Three:</a:t>
            </a:r>
            <a:br>
              <a:rPr lang="en-US" altLang="en-US"/>
            </a:br>
            <a:r>
              <a:rPr lang="en-US" altLang="en-US"/>
              <a:t>Giving Feedback </a:t>
            </a:r>
          </a:p>
        </p:txBody>
      </p:sp>
      <p:sp>
        <p:nvSpPr>
          <p:cNvPr id="68611" name="Text Placeholder 8"/>
          <p:cNvSpPr txBox="1">
            <a:spLocks/>
          </p:cNvSpPr>
          <p:nvPr/>
        </p:nvSpPr>
        <p:spPr bwMode="auto">
          <a:xfrm>
            <a:off x="460375" y="1970088"/>
            <a:ext cx="6851650" cy="3649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Specific/Descriptive Feedback</a:t>
            </a:r>
          </a:p>
          <a:p>
            <a:endParaRPr lang="en-US" altLang="en-US" dirty="0"/>
          </a:p>
          <a:p>
            <a:r>
              <a:rPr lang="en-US" altLang="en-US" dirty="0"/>
              <a:t>Provide detailed examples of the behavior about which you’re giving feedback. Impressions, hearsay, assumptions and so on are not useful.</a:t>
            </a:r>
          </a:p>
          <a:p>
            <a:r>
              <a:rPr lang="en-US" altLang="en-US" dirty="0"/>
              <a:t>Specific, descriptive, non-evaluative feedback describes the behavior of the employee and the impact on the workplace. It’s very useful information. Specific, evaluative feedback contains a negative judgment, which may or may not be accurate, and to which the employee may become defensive. It should seldom be used.</a:t>
            </a:r>
          </a:p>
          <a:p>
            <a:r>
              <a:rPr lang="en-US" altLang="en-US" dirty="0"/>
              <a:t>Non-specific, descriptive, non-evaluative feedback is sometimes useful   particularly to open a conversation or set the scene.</a:t>
            </a:r>
          </a:p>
          <a:p>
            <a:r>
              <a:rPr lang="en-US" altLang="en-US" dirty="0"/>
              <a:t>Non-specific, evaluative feedback is blunt, demeaning, never useful and likely to lead only to confrontation.</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5348870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altLang="en-US"/>
              <a:t>Case Study Three:</a:t>
            </a:r>
            <a:br>
              <a:rPr lang="en-US" altLang="en-US"/>
            </a:br>
            <a:r>
              <a:rPr lang="en-US" altLang="en-US"/>
              <a:t>Giving Feedback</a:t>
            </a:r>
          </a:p>
        </p:txBody>
      </p:sp>
      <p:sp>
        <p:nvSpPr>
          <p:cNvPr id="69636" name="Text Placeholder 19"/>
          <p:cNvSpPr txBox="1">
            <a:spLocks/>
          </p:cNvSpPr>
          <p:nvPr/>
        </p:nvSpPr>
        <p:spPr bwMode="auto">
          <a:xfrm>
            <a:off x="1995488" y="1970381"/>
            <a:ext cx="2916449" cy="6525182"/>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600" dirty="0">
                <a:solidFill>
                  <a:schemeClr val="tx1"/>
                </a:solidFill>
              </a:rPr>
              <a:t>“I noticed that your input to the meeting yesterday interrupted other people on several occasions and that you banged your fist each time. I thought you were angry and impatient, and you didn’t seem interested in other people’s ideas.”</a:t>
            </a: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r>
              <a:rPr lang="en-US" altLang="en-US" sz="1600" b="1" dirty="0">
                <a:solidFill>
                  <a:schemeClr val="tx1"/>
                </a:solidFill>
              </a:rPr>
              <a:t>Very Useful</a:t>
            </a: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r>
              <a:rPr lang="en-US" altLang="en-US" sz="1600" dirty="0">
                <a:solidFill>
                  <a:schemeClr val="tx1"/>
                </a:solidFill>
              </a:rPr>
              <a:t>“I noticed that there were some differences between you and the other people at yesterday’s meeting that weren’t resolved.”</a:t>
            </a: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r>
              <a:rPr lang="en-US" altLang="en-US" sz="1600" b="1" dirty="0">
                <a:solidFill>
                  <a:schemeClr val="tx1"/>
                </a:solidFill>
              </a:rPr>
              <a:t>Sometimes Useful</a:t>
            </a:r>
          </a:p>
          <a:p>
            <a:pPr eaLnBrk="1" hangingPunct="1">
              <a:spcBef>
                <a:spcPct val="0"/>
              </a:spcBef>
              <a:buClr>
                <a:schemeClr val="tx2"/>
              </a:buClr>
              <a:buSzTx/>
            </a:pPr>
            <a:r>
              <a:rPr lang="en-US" altLang="en-US" sz="1600" dirty="0">
                <a:solidFill>
                  <a:schemeClr val="tx1"/>
                </a:solidFill>
              </a:rPr>
              <a:t>… particularly to open a conversation or set the scene</a:t>
            </a:r>
          </a:p>
        </p:txBody>
      </p:sp>
      <p:sp>
        <p:nvSpPr>
          <p:cNvPr id="8" name="Text Placeholder 18"/>
          <p:cNvSpPr txBox="1">
            <a:spLocks/>
          </p:cNvSpPr>
          <p:nvPr/>
        </p:nvSpPr>
        <p:spPr bwMode="auto">
          <a:xfrm>
            <a:off x="1995488" y="1970381"/>
            <a:ext cx="2916449" cy="555308"/>
          </a:xfrm>
          <a:prstGeom prst="rect">
            <a:avLst/>
          </a:prstGeom>
          <a:solidFill>
            <a:schemeClr val="accent4"/>
          </a:solidFill>
          <a:ln>
            <a:solidFill>
              <a:schemeClr val="bg2"/>
            </a:solidFill>
            <a:miter lim="800000"/>
            <a:headEnd/>
            <a:tailEnd/>
          </a:ln>
        </p:spPr>
        <p:txBody>
          <a:bodyPr lIns="0" tIns="0" rIns="0" bIns="30565" anchor="ctr"/>
          <a:lstStyle>
            <a:lvl1pPr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1pPr>
            <a:lvl2pPr marL="511175"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2pPr>
            <a:lvl3pPr marL="776288"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3pPr>
            <a:lvl4pPr marL="1143000"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4pPr>
            <a:lvl5pPr marL="1416050"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lgn="ctr" eaLnBrk="1" hangingPunct="1">
              <a:spcAft>
                <a:spcPct val="0"/>
              </a:spcAft>
              <a:buNone/>
              <a:defRPr/>
            </a:pPr>
            <a:r>
              <a:rPr lang="en-US" sz="1800" b="1" dirty="0">
                <a:solidFill>
                  <a:schemeClr val="bg1"/>
                </a:solidFill>
              </a:rPr>
              <a:t>Descriptive </a:t>
            </a:r>
          </a:p>
          <a:p>
            <a:pPr indent="0" algn="ctr" eaLnBrk="1" hangingPunct="1">
              <a:spcAft>
                <a:spcPct val="0"/>
              </a:spcAft>
              <a:buNone/>
              <a:defRPr/>
            </a:pPr>
            <a:r>
              <a:rPr lang="en-US" sz="1300" b="1" dirty="0">
                <a:solidFill>
                  <a:schemeClr val="bg1"/>
                </a:solidFill>
              </a:rPr>
              <a:t>(Non-evaluative)</a:t>
            </a:r>
          </a:p>
        </p:txBody>
      </p:sp>
      <p:sp>
        <p:nvSpPr>
          <p:cNvPr id="69638" name="TextBox 8"/>
          <p:cNvSpPr txBox="1">
            <a:spLocks noChangeArrowheads="1"/>
          </p:cNvSpPr>
          <p:nvPr/>
        </p:nvSpPr>
        <p:spPr bwMode="auto">
          <a:xfrm>
            <a:off x="460375" y="2570155"/>
            <a:ext cx="1612053" cy="385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Specific</a:t>
            </a:r>
            <a:br>
              <a:rPr lang="en-US" altLang="en-US" b="1" dirty="0"/>
            </a:br>
            <a:endParaRPr lang="en-US" altLang="en-US" b="1" dirty="0"/>
          </a:p>
          <a:p>
            <a:endParaRPr lang="en-US" altLang="en-US" b="1" dirty="0"/>
          </a:p>
          <a:p>
            <a:endParaRPr lang="en-US" altLang="en-US" b="1" dirty="0"/>
          </a:p>
          <a:p>
            <a:endParaRPr lang="en-US" altLang="en-US" b="1" dirty="0"/>
          </a:p>
          <a:p>
            <a:endParaRPr lang="en-US" altLang="en-US" b="1" dirty="0"/>
          </a:p>
          <a:p>
            <a:endParaRPr lang="en-US" altLang="en-US" b="1" dirty="0"/>
          </a:p>
          <a:p>
            <a:endParaRPr lang="en-US" altLang="en-US" b="1" dirty="0"/>
          </a:p>
          <a:p>
            <a:endParaRPr lang="en-US" altLang="en-US" b="1" dirty="0"/>
          </a:p>
          <a:p>
            <a:endParaRPr lang="en-US" altLang="en-US" b="1" dirty="0"/>
          </a:p>
          <a:p>
            <a:r>
              <a:rPr lang="en-US" altLang="en-US" b="1" dirty="0"/>
              <a:t>Non-Specific</a:t>
            </a:r>
          </a:p>
          <a:p>
            <a:endParaRPr lang="en-US" altLang="en-US" b="1" dirty="0"/>
          </a:p>
        </p:txBody>
      </p:sp>
      <p:sp>
        <p:nvSpPr>
          <p:cNvPr id="95239" name="Text Placeholder 19"/>
          <p:cNvSpPr txBox="1">
            <a:spLocks/>
          </p:cNvSpPr>
          <p:nvPr/>
        </p:nvSpPr>
        <p:spPr bwMode="auto">
          <a:xfrm>
            <a:off x="4911937" y="1970381"/>
            <a:ext cx="2385695" cy="652203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defRPr/>
            </a:pPr>
            <a:r>
              <a:rPr lang="en-US" altLang="en-US" sz="1600" dirty="0">
                <a:solidFill>
                  <a:schemeClr val="tx1"/>
                </a:solidFill>
              </a:rPr>
              <a:t>“You ruined the meeting yesterday with your angry outbursts and the way that you cut people out and attacked their ideas.”</a:t>
            </a:r>
          </a:p>
          <a:p>
            <a:pPr eaLnBrk="1" hangingPunct="1">
              <a:spcBef>
                <a:spcPct val="0"/>
              </a:spcBef>
              <a:buClr>
                <a:schemeClr val="tx2"/>
              </a:buClr>
              <a:buSzTx/>
              <a:defRPr/>
            </a:pPr>
            <a:endParaRPr lang="en-US" altLang="en-US" sz="1600" dirty="0">
              <a:solidFill>
                <a:schemeClr val="tx1"/>
              </a:solidFill>
            </a:endParaRPr>
          </a:p>
          <a:p>
            <a:pPr eaLnBrk="1" hangingPunct="1">
              <a:spcBef>
                <a:spcPct val="0"/>
              </a:spcBef>
              <a:buClr>
                <a:schemeClr val="tx2"/>
              </a:buClr>
              <a:buSzTx/>
              <a:defRPr/>
            </a:pPr>
            <a:endParaRPr lang="en-US" altLang="en-US" sz="1600" b="1" dirty="0">
              <a:solidFill>
                <a:schemeClr val="bg2">
                  <a:lumMod val="75000"/>
                </a:schemeClr>
              </a:solidFill>
            </a:endParaRPr>
          </a:p>
          <a:p>
            <a:pPr eaLnBrk="1" hangingPunct="1">
              <a:spcBef>
                <a:spcPct val="0"/>
              </a:spcBef>
              <a:buClr>
                <a:schemeClr val="tx2"/>
              </a:buClr>
              <a:buSzTx/>
              <a:defRPr/>
            </a:pPr>
            <a:endParaRPr lang="en-US" altLang="en-US" sz="1600" b="1" dirty="0">
              <a:solidFill>
                <a:schemeClr val="bg2">
                  <a:lumMod val="75000"/>
                </a:schemeClr>
              </a:solidFill>
            </a:endParaRPr>
          </a:p>
          <a:p>
            <a:pPr eaLnBrk="1" hangingPunct="1">
              <a:spcBef>
                <a:spcPct val="0"/>
              </a:spcBef>
              <a:buClr>
                <a:schemeClr val="tx2"/>
              </a:buClr>
              <a:buSzTx/>
              <a:defRPr/>
            </a:pPr>
            <a:endParaRPr lang="en-US" altLang="en-US" sz="1600" b="1" dirty="0">
              <a:solidFill>
                <a:schemeClr val="bg2">
                  <a:lumMod val="75000"/>
                </a:schemeClr>
              </a:solidFill>
            </a:endParaRPr>
          </a:p>
          <a:p>
            <a:pPr eaLnBrk="1" hangingPunct="1">
              <a:spcBef>
                <a:spcPct val="0"/>
              </a:spcBef>
              <a:buClr>
                <a:schemeClr val="tx2"/>
              </a:buClr>
              <a:buSzTx/>
              <a:defRPr/>
            </a:pPr>
            <a:r>
              <a:rPr lang="en-US" altLang="en-US" sz="1600" b="1" dirty="0">
                <a:solidFill>
                  <a:schemeClr val="bg2">
                    <a:lumMod val="75000"/>
                  </a:schemeClr>
                </a:solidFill>
              </a:rPr>
              <a:t>Not Useful</a:t>
            </a:r>
          </a:p>
          <a:p>
            <a:pPr eaLnBrk="1" hangingPunct="1">
              <a:spcBef>
                <a:spcPct val="0"/>
              </a:spcBef>
              <a:buClr>
                <a:schemeClr val="tx2"/>
              </a:buClr>
              <a:buSzTx/>
              <a:defRPr/>
            </a:pPr>
            <a:endParaRPr lang="en-US" altLang="en-US" sz="1600" dirty="0">
              <a:solidFill>
                <a:schemeClr val="tx1"/>
              </a:solidFill>
            </a:endParaRPr>
          </a:p>
          <a:p>
            <a:pPr eaLnBrk="1" hangingPunct="1">
              <a:spcBef>
                <a:spcPct val="0"/>
              </a:spcBef>
              <a:buClr>
                <a:schemeClr val="tx2"/>
              </a:buClr>
              <a:buSzTx/>
              <a:defRPr/>
            </a:pPr>
            <a:br>
              <a:rPr lang="en-US" altLang="en-US" sz="1600" dirty="0">
                <a:solidFill>
                  <a:schemeClr val="tx1"/>
                </a:solidFill>
              </a:rPr>
            </a:br>
            <a:r>
              <a:rPr lang="en-US" altLang="en-US" sz="1600" dirty="0">
                <a:solidFill>
                  <a:schemeClr val="tx1"/>
                </a:solidFill>
              </a:rPr>
              <a:t>“Your attitude blocked the meeting yesterday.”</a:t>
            </a:r>
          </a:p>
          <a:p>
            <a:pPr eaLnBrk="1" hangingPunct="1">
              <a:spcBef>
                <a:spcPct val="0"/>
              </a:spcBef>
              <a:buClr>
                <a:schemeClr val="tx2"/>
              </a:buClr>
              <a:buSzTx/>
              <a:defRPr/>
            </a:pPr>
            <a:endParaRPr lang="en-US" altLang="en-US" sz="1600" dirty="0">
              <a:solidFill>
                <a:schemeClr val="tx1"/>
              </a:solidFill>
            </a:endParaRPr>
          </a:p>
          <a:p>
            <a:pPr eaLnBrk="1" hangingPunct="1">
              <a:spcBef>
                <a:spcPct val="0"/>
              </a:spcBef>
              <a:buClr>
                <a:schemeClr val="tx2"/>
              </a:buClr>
              <a:buSzTx/>
              <a:defRPr/>
            </a:pPr>
            <a:endParaRPr lang="en-US" altLang="en-US" sz="1600" b="1" dirty="0">
              <a:solidFill>
                <a:schemeClr val="bg2">
                  <a:lumMod val="75000"/>
                </a:schemeClr>
              </a:solidFill>
            </a:endParaRPr>
          </a:p>
          <a:p>
            <a:pPr eaLnBrk="1" hangingPunct="1">
              <a:spcBef>
                <a:spcPct val="0"/>
              </a:spcBef>
              <a:buClr>
                <a:schemeClr val="tx2"/>
              </a:buClr>
              <a:buSzTx/>
              <a:defRPr/>
            </a:pPr>
            <a:endParaRPr lang="en-US" altLang="en-US" sz="1600" b="1" dirty="0">
              <a:solidFill>
                <a:schemeClr val="bg2">
                  <a:lumMod val="75000"/>
                </a:schemeClr>
              </a:solidFill>
            </a:endParaRPr>
          </a:p>
          <a:p>
            <a:pPr eaLnBrk="1" hangingPunct="1">
              <a:spcBef>
                <a:spcPct val="0"/>
              </a:spcBef>
              <a:buClr>
                <a:schemeClr val="tx2"/>
              </a:buClr>
              <a:buSzTx/>
              <a:defRPr/>
            </a:pPr>
            <a:endParaRPr lang="en-US" altLang="en-US" sz="1600" b="1" dirty="0">
              <a:solidFill>
                <a:schemeClr val="bg2">
                  <a:lumMod val="75000"/>
                </a:schemeClr>
              </a:solidFill>
            </a:endParaRPr>
          </a:p>
          <a:p>
            <a:pPr eaLnBrk="1" hangingPunct="1">
              <a:spcBef>
                <a:spcPct val="0"/>
              </a:spcBef>
              <a:buClr>
                <a:schemeClr val="tx2"/>
              </a:buClr>
              <a:buSzTx/>
              <a:defRPr/>
            </a:pPr>
            <a:r>
              <a:rPr lang="en-US" altLang="en-US" sz="1600" b="1" dirty="0">
                <a:solidFill>
                  <a:schemeClr val="bg2">
                    <a:lumMod val="75000"/>
                  </a:schemeClr>
                </a:solidFill>
              </a:rPr>
              <a:t>Never Useful</a:t>
            </a:r>
          </a:p>
          <a:p>
            <a:pPr eaLnBrk="1" hangingPunct="1">
              <a:spcBef>
                <a:spcPct val="0"/>
              </a:spcBef>
              <a:buClr>
                <a:schemeClr val="tx2"/>
              </a:buClr>
              <a:buSzTx/>
              <a:defRPr/>
            </a:pPr>
            <a:r>
              <a:rPr lang="en-US" altLang="en-US" sz="1600" dirty="0">
                <a:solidFill>
                  <a:schemeClr val="tx1"/>
                </a:solidFill>
              </a:rPr>
              <a:t>… and likely to lead only to confrontation</a:t>
            </a:r>
          </a:p>
        </p:txBody>
      </p:sp>
      <p:sp>
        <p:nvSpPr>
          <p:cNvPr id="69640" name="Text Placeholder 18"/>
          <p:cNvSpPr txBox="1">
            <a:spLocks/>
          </p:cNvSpPr>
          <p:nvPr/>
        </p:nvSpPr>
        <p:spPr bwMode="auto">
          <a:xfrm>
            <a:off x="4911937" y="1970381"/>
            <a:ext cx="2400088" cy="551815"/>
          </a:xfrm>
          <a:prstGeom prst="rect">
            <a:avLst/>
          </a:prstGeom>
          <a:solidFill>
            <a:schemeClr val="bg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a:solidFill>
                  <a:schemeClr val="bg1"/>
                </a:solidFill>
              </a:rPr>
              <a:t>Evaluative</a:t>
            </a:r>
          </a:p>
        </p:txBody>
      </p:sp>
      <p:cxnSp>
        <p:nvCxnSpPr>
          <p:cNvPr id="12" name="Straight Connector 11"/>
          <p:cNvCxnSpPr/>
          <p:nvPr/>
        </p:nvCxnSpPr>
        <p:spPr>
          <a:xfrm>
            <a:off x="493183" y="5501583"/>
            <a:ext cx="681884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69644" name="TextBox 1"/>
          <p:cNvSpPr txBox="1">
            <a:spLocks noChangeArrowheads="1"/>
          </p:cNvSpPr>
          <p:nvPr/>
        </p:nvSpPr>
        <p:spPr bwMode="auto">
          <a:xfrm>
            <a:off x="460375" y="1970381"/>
            <a:ext cx="147510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Types of Feedback </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7995989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7"/>
          <p:cNvSpPr>
            <a:spLocks noGrp="1"/>
          </p:cNvSpPr>
          <p:nvPr>
            <p:ph type="title"/>
          </p:nvPr>
        </p:nvSpPr>
        <p:spPr/>
        <p:txBody>
          <a:bodyPr/>
          <a:lstStyle/>
          <a:p>
            <a:r>
              <a:rPr lang="en-US" altLang="en-US"/>
              <a:t>Case Study Three:</a:t>
            </a:r>
            <a:br>
              <a:rPr lang="en-US" altLang="en-US"/>
            </a:br>
            <a:r>
              <a:rPr lang="en-US" altLang="en-US"/>
              <a:t>Giving Feedback </a:t>
            </a:r>
          </a:p>
        </p:txBody>
      </p:sp>
      <p:sp>
        <p:nvSpPr>
          <p:cNvPr id="70659" name="Text Placeholder 8"/>
          <p:cNvSpPr>
            <a:spLocks noGrp="1" noChangeArrowheads="1"/>
          </p:cNvSpPr>
          <p:nvPr>
            <p:ph type="body" sz="quarter" idx="4294967295"/>
          </p:nvPr>
        </p:nvSpPr>
        <p:spPr>
          <a:xfrm>
            <a:off x="460375" y="1970088"/>
            <a:ext cx="6851650" cy="297773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b="1" dirty="0">
                <a:solidFill>
                  <a:srgbClr val="646D72"/>
                </a:solidFill>
                <a:latin typeface="Arial" charset="0"/>
                <a:ea typeface="ＭＳ Ｐゴシック" pitchFamily="34" charset="-128"/>
                <a:cs typeface="Times New Roman" pitchFamily="18" charset="0"/>
              </a:rPr>
              <a:t>Give Balanced Feedback</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Feedback should be balanced between acknowledging successes and discussing problems.</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Start with something positive and encouraging, follow that with constructive criticism. End the discussion on an “up note,” again referencing something positive and/or encouraging. 	</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Avoid starting out with criticism, whether it’s constructive or not. Anything positive you say after the initial criticism may be perceived as an afterthought and will be lost. This approach may engender defensiveness, which threatens to discount the entire conversation; all that’s heard is the criticism. </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5169458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Placeholder 5"/>
          <p:cNvSpPr txBox="1">
            <a:spLocks/>
          </p:cNvSpPr>
          <p:nvPr/>
        </p:nvSpPr>
        <p:spPr bwMode="auto">
          <a:xfrm>
            <a:off x="460376" y="1973093"/>
            <a:ext cx="6851650" cy="214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Case Study Three</a:t>
            </a:r>
          </a:p>
          <a:p>
            <a:r>
              <a:rPr lang="en-US" altLang="en-US" dirty="0"/>
              <a:t>Stan is a supervisor in your company. For several years his department has been among the tops in production. He sets high standards for his subordinates and helps them solve their problems. He missed a major deadline recently for which he blamed upper management. He’s had a series of run-ins with HR over an employee suspected of coming to work intoxicated. </a:t>
            </a:r>
          </a:p>
          <a:p>
            <a:r>
              <a:rPr lang="en-US" altLang="en-US" dirty="0"/>
              <a:t>Stan reports to you. What will you do?</a:t>
            </a:r>
          </a:p>
        </p:txBody>
      </p:sp>
      <p:sp>
        <p:nvSpPr>
          <p:cNvPr id="5" name="Title 4"/>
          <p:cNvSpPr>
            <a:spLocks noGrp="1"/>
          </p:cNvSpPr>
          <p:nvPr>
            <p:ph type="title"/>
          </p:nvPr>
        </p:nvSpPr>
        <p:spPr/>
        <p:txBody>
          <a:bodyPr/>
          <a:lstStyle/>
          <a:p>
            <a:r>
              <a:rPr lang="en-US" dirty="0"/>
              <a:t>Case Study Three: </a:t>
            </a:r>
            <a:br>
              <a:rPr lang="en-US" dirty="0"/>
            </a:br>
            <a:r>
              <a:rPr lang="en-US" dirty="0"/>
              <a:t>Giving Feedback</a:t>
            </a:r>
          </a:p>
        </p:txBody>
      </p:sp>
      <p:sp>
        <p:nvSpPr>
          <p:cNvPr id="8" name="Footer Placeholder 7"/>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650355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2092920"/>
            <a:ext cx="6745643" cy="7197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4">
                  <a:extLst>
                    <a:ext uri="{A12FA001-AC4F-418D-AE19-62706E023703}">
                      <ahyp:hlinkClr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5">
                  <a:extLst>
                    <a:ext uri="{A12FA001-AC4F-418D-AE19-62706E023703}">
                      <ahyp:hlinkClr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rgbClr val="E87722"/>
              </a:solidFill>
              <a:effectLst/>
              <a:uLnTx/>
              <a:uFillTx/>
              <a:latin typeface="Arial" charset="0"/>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5483703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7"/>
          <p:cNvSpPr>
            <a:spLocks noGrp="1"/>
          </p:cNvSpPr>
          <p:nvPr>
            <p:ph type="title"/>
          </p:nvPr>
        </p:nvSpPr>
        <p:spPr/>
        <p:txBody>
          <a:bodyPr/>
          <a:lstStyle/>
          <a:p>
            <a:r>
              <a:rPr lang="en-US" altLang="en-US"/>
              <a:t>Make Your Action Plan</a:t>
            </a:r>
          </a:p>
        </p:txBody>
      </p:sp>
      <p:sp>
        <p:nvSpPr>
          <p:cNvPr id="74755" name="Text Placeholder 10"/>
          <p:cNvSpPr txBox="1">
            <a:spLocks/>
          </p:cNvSpPr>
          <p:nvPr/>
        </p:nvSpPr>
        <p:spPr bwMode="auto">
          <a:xfrm>
            <a:off x="460376" y="2913094"/>
            <a:ext cx="6849896" cy="467995"/>
          </a:xfrm>
          <a:prstGeom prst="rect">
            <a:avLst/>
          </a:prstGeom>
          <a:solidFill>
            <a:schemeClr val="tx2"/>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sz="1600" b="1" dirty="0">
                <a:solidFill>
                  <a:schemeClr val="bg1"/>
                </a:solidFill>
              </a:rPr>
              <a:t> Ideas/Behaviors                                         I will meet it by…</a:t>
            </a:r>
          </a:p>
        </p:txBody>
      </p:sp>
      <p:sp>
        <p:nvSpPr>
          <p:cNvPr id="74756" name="Text Placeholder 12"/>
          <p:cNvSpPr txBox="1">
            <a:spLocks/>
          </p:cNvSpPr>
          <p:nvPr/>
        </p:nvSpPr>
        <p:spPr bwMode="auto">
          <a:xfrm>
            <a:off x="460376" y="3381090"/>
            <a:ext cx="6851650" cy="5761323"/>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4234"/>
              </a:spcAft>
              <a:buClr>
                <a:schemeClr val="tx2"/>
              </a:buClr>
              <a:buSzTx/>
            </a:pPr>
            <a:endParaRPr lang="en-US" altLang="en-US" sz="1600">
              <a:solidFill>
                <a:srgbClr val="646D72"/>
              </a:solidFill>
            </a:endParaRPr>
          </a:p>
        </p:txBody>
      </p:sp>
      <p:sp>
        <p:nvSpPr>
          <p:cNvPr id="74757" name="Text Placeholder 8"/>
          <p:cNvSpPr txBox="1">
            <a:spLocks/>
          </p:cNvSpPr>
          <p:nvPr/>
        </p:nvSpPr>
        <p:spPr bwMode="auto">
          <a:xfrm>
            <a:off x="462173" y="1970088"/>
            <a:ext cx="6849851" cy="82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What ideas, behaviors, attitudes, feelings, techniques about coaching did I gain from this training? List them below. </a:t>
            </a:r>
          </a:p>
          <a:p>
            <a:r>
              <a:rPr lang="en-US" altLang="en-US" b="1" dirty="0"/>
              <a:t>Who will you check in with to make sure you are making progress? </a:t>
            </a:r>
          </a:p>
        </p:txBody>
      </p:sp>
      <p:cxnSp>
        <p:nvCxnSpPr>
          <p:cNvPr id="20" name="Straight Connector 19"/>
          <p:cNvCxnSpPr/>
          <p:nvPr/>
        </p:nvCxnSpPr>
        <p:spPr>
          <a:xfrm>
            <a:off x="460375" y="4140708"/>
            <a:ext cx="684989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60375" y="4974326"/>
            <a:ext cx="684989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60375" y="5807944"/>
            <a:ext cx="684989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62130" y="6641562"/>
            <a:ext cx="684989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62130" y="7475180"/>
            <a:ext cx="684989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62130" y="8308798"/>
            <a:ext cx="684989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563600" y="3381090"/>
            <a:ext cx="0" cy="576132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2486658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7"/>
          <p:cNvSpPr>
            <a:spLocks noGrp="1"/>
          </p:cNvSpPr>
          <p:nvPr>
            <p:ph type="title"/>
          </p:nvPr>
        </p:nvSpPr>
        <p:spPr/>
        <p:txBody>
          <a:bodyPr/>
          <a:lstStyle/>
          <a:p>
            <a:r>
              <a:rPr lang="en-US" altLang="en-US"/>
              <a:t>Appendix A:</a:t>
            </a:r>
            <a:br>
              <a:rPr lang="en-US" altLang="en-US"/>
            </a:br>
            <a:r>
              <a:rPr lang="en-US" altLang="en-US"/>
              <a:t>Effect of Feedback Styles </a:t>
            </a:r>
          </a:p>
        </p:txBody>
      </p:sp>
      <p:sp>
        <p:nvSpPr>
          <p:cNvPr id="77828" name="Text Placeholder 8"/>
          <p:cNvSpPr txBox="1">
            <a:spLocks/>
          </p:cNvSpPr>
          <p:nvPr/>
        </p:nvSpPr>
        <p:spPr bwMode="auto">
          <a:xfrm>
            <a:off x="458788" y="1970088"/>
            <a:ext cx="6995160" cy="1567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How should feedback be given for it to be useful, heard and accepted? The purpose of this worksheet is to allow you to reflect on how feedback of both encouragement and criticism has been given to you in the past and how you responded to it.</a:t>
            </a:r>
          </a:p>
          <a:p>
            <a:r>
              <a:rPr lang="en-US" altLang="en-US" dirty="0"/>
              <a:t>Part A: Think of recent examples of feedback you’ve received and complete the worksheet.</a:t>
            </a:r>
          </a:p>
        </p:txBody>
      </p:sp>
      <p:sp>
        <p:nvSpPr>
          <p:cNvPr id="77830" name="Text Placeholder 19"/>
          <p:cNvSpPr txBox="1">
            <a:spLocks/>
          </p:cNvSpPr>
          <p:nvPr/>
        </p:nvSpPr>
        <p:spPr bwMode="auto">
          <a:xfrm>
            <a:off x="460587" y="3733059"/>
            <a:ext cx="3159337" cy="540322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600" b="1" dirty="0">
                <a:solidFill>
                  <a:schemeClr val="tx2"/>
                </a:solidFill>
              </a:rPr>
              <a:t>Criticism received badly:</a:t>
            </a:r>
          </a:p>
          <a:p>
            <a:pPr eaLnBrk="1" hangingPunct="1">
              <a:spcBef>
                <a:spcPct val="0"/>
              </a:spcBef>
              <a:buClr>
                <a:schemeClr val="tx2"/>
              </a:buClr>
              <a:buSzTx/>
            </a:pPr>
            <a:endParaRPr lang="en-US" altLang="en-US" sz="1600" b="1" dirty="0">
              <a:solidFill>
                <a:schemeClr val="tx2"/>
              </a:solidFill>
            </a:endParaRPr>
          </a:p>
          <a:p>
            <a:pPr eaLnBrk="1" hangingPunct="1">
              <a:spcBef>
                <a:spcPct val="0"/>
              </a:spcBef>
              <a:buClr>
                <a:schemeClr val="tx2"/>
              </a:buClr>
              <a:buSzTx/>
            </a:pPr>
            <a:endParaRPr lang="en-US" altLang="en-US" sz="1600" b="1" dirty="0">
              <a:solidFill>
                <a:schemeClr val="tx2"/>
              </a:solidFill>
            </a:endParaRPr>
          </a:p>
          <a:p>
            <a:pPr eaLnBrk="1" hangingPunct="1">
              <a:spcBef>
                <a:spcPct val="0"/>
              </a:spcBef>
              <a:buClr>
                <a:schemeClr val="tx2"/>
              </a:buClr>
              <a:buSzTx/>
            </a:pPr>
            <a:endParaRPr lang="en-US" altLang="en-US" sz="1600" b="1" dirty="0">
              <a:solidFill>
                <a:schemeClr val="tx2"/>
              </a:solidFill>
            </a:endParaRPr>
          </a:p>
          <a:p>
            <a:pPr eaLnBrk="1" hangingPunct="1">
              <a:spcBef>
                <a:spcPct val="0"/>
              </a:spcBef>
              <a:buClr>
                <a:schemeClr val="tx2"/>
              </a:buClr>
              <a:buSzTx/>
            </a:pPr>
            <a:endParaRPr lang="en-US" altLang="en-US" sz="1600" b="1" dirty="0">
              <a:solidFill>
                <a:schemeClr val="tx2"/>
              </a:solidFill>
            </a:endParaRPr>
          </a:p>
          <a:p>
            <a:pPr eaLnBrk="1" hangingPunct="1">
              <a:spcBef>
                <a:spcPct val="0"/>
              </a:spcBef>
              <a:buClr>
                <a:schemeClr val="tx2"/>
              </a:buClr>
              <a:buSzTx/>
            </a:pPr>
            <a:r>
              <a:rPr lang="en-US" altLang="en-US" sz="1600" b="1" dirty="0">
                <a:solidFill>
                  <a:schemeClr val="tx2"/>
                </a:solidFill>
              </a:rPr>
              <a:t>Encouragement received badly or indifferently:</a:t>
            </a:r>
          </a:p>
          <a:p>
            <a:pPr eaLnBrk="1" hangingPunct="1">
              <a:spcBef>
                <a:spcPct val="0"/>
              </a:spcBef>
              <a:buClr>
                <a:schemeClr val="tx2"/>
              </a:buClr>
              <a:buSzTx/>
            </a:pPr>
            <a:endParaRPr lang="en-US" altLang="en-US" sz="1600" b="1" dirty="0">
              <a:solidFill>
                <a:schemeClr val="tx2"/>
              </a:solidFill>
            </a:endParaRPr>
          </a:p>
          <a:p>
            <a:pPr eaLnBrk="1" hangingPunct="1">
              <a:spcBef>
                <a:spcPct val="0"/>
              </a:spcBef>
              <a:buClr>
                <a:schemeClr val="tx2"/>
              </a:buClr>
              <a:buSzTx/>
            </a:pPr>
            <a:endParaRPr lang="en-US" altLang="en-US" sz="1600" b="1" dirty="0">
              <a:solidFill>
                <a:schemeClr val="tx2"/>
              </a:solidFill>
            </a:endParaRPr>
          </a:p>
          <a:p>
            <a:pPr eaLnBrk="1" hangingPunct="1">
              <a:spcBef>
                <a:spcPct val="0"/>
              </a:spcBef>
              <a:buClr>
                <a:schemeClr val="tx2"/>
              </a:buClr>
              <a:buSzTx/>
            </a:pPr>
            <a:endParaRPr lang="en-US" altLang="en-US" sz="1600" b="1" dirty="0">
              <a:solidFill>
                <a:schemeClr val="tx2"/>
              </a:solidFill>
            </a:endParaRPr>
          </a:p>
          <a:p>
            <a:pPr eaLnBrk="1" hangingPunct="1">
              <a:spcBef>
                <a:spcPct val="0"/>
              </a:spcBef>
              <a:buClr>
                <a:schemeClr val="tx2"/>
              </a:buClr>
              <a:buSzTx/>
            </a:pPr>
            <a:endParaRPr lang="en-US" altLang="en-US" sz="1600" b="1" dirty="0">
              <a:solidFill>
                <a:schemeClr val="tx2"/>
              </a:solidFill>
            </a:endParaRPr>
          </a:p>
          <a:p>
            <a:pPr eaLnBrk="1" hangingPunct="1">
              <a:spcBef>
                <a:spcPct val="0"/>
              </a:spcBef>
              <a:buClr>
                <a:schemeClr val="tx2"/>
              </a:buClr>
              <a:buSzTx/>
            </a:pPr>
            <a:r>
              <a:rPr lang="en-US" altLang="en-US" sz="1600" b="1" dirty="0">
                <a:solidFill>
                  <a:schemeClr val="tx2"/>
                </a:solidFill>
              </a:rPr>
              <a:t>Criticism received well:</a:t>
            </a:r>
          </a:p>
          <a:p>
            <a:pPr eaLnBrk="1" hangingPunct="1">
              <a:spcBef>
                <a:spcPct val="0"/>
              </a:spcBef>
              <a:buClr>
                <a:schemeClr val="tx2"/>
              </a:buClr>
              <a:buSzTx/>
            </a:pPr>
            <a:endParaRPr lang="en-US" altLang="en-US" sz="1600" b="1" dirty="0">
              <a:solidFill>
                <a:schemeClr val="tx2"/>
              </a:solidFill>
            </a:endParaRPr>
          </a:p>
          <a:p>
            <a:pPr eaLnBrk="1" hangingPunct="1">
              <a:spcBef>
                <a:spcPct val="0"/>
              </a:spcBef>
              <a:buClr>
                <a:schemeClr val="tx2"/>
              </a:buClr>
              <a:buSzTx/>
            </a:pPr>
            <a:endParaRPr lang="en-US" altLang="en-US" sz="1600" b="1" dirty="0">
              <a:solidFill>
                <a:schemeClr val="tx2"/>
              </a:solidFill>
            </a:endParaRPr>
          </a:p>
          <a:p>
            <a:pPr eaLnBrk="1" hangingPunct="1">
              <a:spcBef>
                <a:spcPct val="0"/>
              </a:spcBef>
              <a:buClr>
                <a:schemeClr val="tx2"/>
              </a:buClr>
              <a:buSzTx/>
            </a:pPr>
            <a:endParaRPr lang="en-US" altLang="en-US" sz="1600" b="1" dirty="0">
              <a:solidFill>
                <a:schemeClr val="tx2"/>
              </a:solidFill>
            </a:endParaRPr>
          </a:p>
          <a:p>
            <a:pPr eaLnBrk="1" hangingPunct="1">
              <a:spcBef>
                <a:spcPct val="0"/>
              </a:spcBef>
              <a:buClr>
                <a:schemeClr val="tx2"/>
              </a:buClr>
              <a:buSzTx/>
            </a:pPr>
            <a:endParaRPr lang="en-US" altLang="en-US" sz="1600" b="1" dirty="0">
              <a:solidFill>
                <a:schemeClr val="tx2"/>
              </a:solidFill>
            </a:endParaRPr>
          </a:p>
          <a:p>
            <a:pPr eaLnBrk="1" hangingPunct="1">
              <a:spcBef>
                <a:spcPct val="0"/>
              </a:spcBef>
              <a:buClr>
                <a:schemeClr val="tx2"/>
              </a:buClr>
              <a:buSzTx/>
            </a:pPr>
            <a:r>
              <a:rPr lang="en-US" altLang="en-US" sz="1600" b="1" dirty="0">
                <a:solidFill>
                  <a:schemeClr val="tx2"/>
                </a:solidFill>
              </a:rPr>
              <a:t>Encouragement received well:</a:t>
            </a:r>
            <a:endParaRPr lang="en-US" altLang="en-US" sz="1600" dirty="0">
              <a:solidFill>
                <a:schemeClr val="tx1"/>
              </a:solidFill>
            </a:endParaRPr>
          </a:p>
          <a:p>
            <a:pPr>
              <a:spcBef>
                <a:spcPct val="0"/>
              </a:spcBef>
              <a:spcAft>
                <a:spcPts val="1003"/>
              </a:spcAft>
              <a:buClr>
                <a:schemeClr val="tx2"/>
              </a:buClr>
              <a:buSzTx/>
              <a:buFont typeface="Wingdings" pitchFamily="2" charset="2"/>
              <a:buChar char="§"/>
            </a:pPr>
            <a:endParaRPr lang="en-US" altLang="en-US" sz="1300" dirty="0">
              <a:solidFill>
                <a:schemeClr val="tx1"/>
              </a:solidFill>
            </a:endParaRPr>
          </a:p>
          <a:p>
            <a:pPr>
              <a:spcBef>
                <a:spcPct val="0"/>
              </a:spcBef>
              <a:spcAft>
                <a:spcPts val="1003"/>
              </a:spcAft>
              <a:buClr>
                <a:schemeClr val="tx2"/>
              </a:buClr>
              <a:buSzTx/>
              <a:buFont typeface="Wingdings" pitchFamily="2" charset="2"/>
              <a:buChar char="§"/>
            </a:pPr>
            <a:endParaRPr lang="en-US" altLang="en-US" sz="1300" dirty="0">
              <a:solidFill>
                <a:schemeClr val="tx1"/>
              </a:solidFill>
            </a:endParaRPr>
          </a:p>
          <a:p>
            <a:pPr>
              <a:spcBef>
                <a:spcPct val="0"/>
              </a:spcBef>
              <a:spcAft>
                <a:spcPts val="1003"/>
              </a:spcAft>
              <a:buClr>
                <a:schemeClr val="tx2"/>
              </a:buClr>
              <a:buSzTx/>
              <a:buFont typeface="Wingdings" pitchFamily="2" charset="2"/>
              <a:buChar char="§"/>
            </a:pPr>
            <a:endParaRPr lang="en-US" altLang="en-US" sz="1600" dirty="0">
              <a:solidFill>
                <a:schemeClr val="tx1"/>
              </a:solidFill>
            </a:endParaRPr>
          </a:p>
        </p:txBody>
      </p:sp>
      <p:sp>
        <p:nvSpPr>
          <p:cNvPr id="77831" name="Text Placeholder 18"/>
          <p:cNvSpPr txBox="1">
            <a:spLocks/>
          </p:cNvSpPr>
          <p:nvPr/>
        </p:nvSpPr>
        <p:spPr bwMode="auto">
          <a:xfrm>
            <a:off x="460587" y="3731312"/>
            <a:ext cx="3159337" cy="494189"/>
          </a:xfrm>
          <a:prstGeom prst="rect">
            <a:avLst/>
          </a:prstGeom>
          <a:solidFill>
            <a:schemeClr val="tx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a:solidFill>
                  <a:schemeClr val="bg1"/>
                </a:solidFill>
              </a:rPr>
              <a:t>Examples</a:t>
            </a:r>
          </a:p>
        </p:txBody>
      </p:sp>
      <p:sp>
        <p:nvSpPr>
          <p:cNvPr id="77832" name="Text Placeholder 19"/>
          <p:cNvSpPr txBox="1">
            <a:spLocks/>
          </p:cNvSpPr>
          <p:nvPr/>
        </p:nvSpPr>
        <p:spPr bwMode="auto">
          <a:xfrm>
            <a:off x="3619924" y="3736551"/>
            <a:ext cx="3692101" cy="5399901"/>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endParaRPr lang="en-US" altLang="en-US" sz="1800">
              <a:solidFill>
                <a:schemeClr val="tx1"/>
              </a:solidFill>
            </a:endParaRPr>
          </a:p>
          <a:p>
            <a:pPr eaLnBrk="1" hangingPunct="1">
              <a:spcBef>
                <a:spcPct val="0"/>
              </a:spcBef>
              <a:buClr>
                <a:schemeClr val="tx2"/>
              </a:buClr>
              <a:buSzTx/>
            </a:pPr>
            <a:endParaRPr lang="en-US" altLang="en-US" sz="1800">
              <a:solidFill>
                <a:schemeClr val="tx1"/>
              </a:solidFill>
            </a:endParaRPr>
          </a:p>
          <a:p>
            <a:pPr eaLnBrk="1" hangingPunct="1">
              <a:spcBef>
                <a:spcPct val="0"/>
              </a:spcBef>
              <a:buClr>
                <a:schemeClr val="tx2"/>
              </a:buClr>
              <a:buSzTx/>
              <a:buFont typeface="Wingdings" pitchFamily="2" charset="2"/>
              <a:buChar char="§"/>
            </a:pPr>
            <a:endParaRPr lang="en-US" altLang="en-US" sz="1800">
              <a:solidFill>
                <a:schemeClr val="tx1"/>
              </a:solidFill>
            </a:endParaRPr>
          </a:p>
          <a:p>
            <a:pPr>
              <a:spcBef>
                <a:spcPct val="0"/>
              </a:spcBef>
              <a:spcAft>
                <a:spcPts val="1003"/>
              </a:spcAft>
              <a:buClr>
                <a:schemeClr val="tx2"/>
              </a:buClr>
              <a:buSzTx/>
              <a:buFont typeface="Wingdings" pitchFamily="2" charset="2"/>
              <a:buChar char="§"/>
            </a:pPr>
            <a:endParaRPr lang="en-US" altLang="en-US" sz="1600">
              <a:solidFill>
                <a:schemeClr val="tx1"/>
              </a:solidFill>
            </a:endParaRPr>
          </a:p>
        </p:txBody>
      </p:sp>
      <p:sp>
        <p:nvSpPr>
          <p:cNvPr id="12" name="Text Placeholder 18"/>
          <p:cNvSpPr txBox="1">
            <a:spLocks/>
          </p:cNvSpPr>
          <p:nvPr/>
        </p:nvSpPr>
        <p:spPr bwMode="auto">
          <a:xfrm>
            <a:off x="3619924" y="3731312"/>
            <a:ext cx="3692101" cy="494189"/>
          </a:xfrm>
          <a:prstGeom prst="rect">
            <a:avLst/>
          </a:prstGeom>
          <a:solidFill>
            <a:schemeClr val="accent4"/>
          </a:solidFill>
          <a:ln>
            <a:solidFill>
              <a:schemeClr val="bg2"/>
            </a:solidFill>
            <a:miter lim="800000"/>
            <a:headEnd/>
            <a:tailEnd/>
          </a:ln>
        </p:spPr>
        <p:txBody>
          <a:bodyPr lIns="0" tIns="0" rIns="0" bIns="30565" anchor="ctr"/>
          <a:lstStyle>
            <a:lvl1pPr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1pPr>
            <a:lvl2pPr marL="511175"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2pPr>
            <a:lvl3pPr marL="776288"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3pPr>
            <a:lvl4pPr marL="1143000"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4pPr>
            <a:lvl5pPr marL="1416050"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lgn="ctr" eaLnBrk="1" hangingPunct="1">
              <a:spcAft>
                <a:spcPct val="0"/>
              </a:spcAft>
              <a:buNone/>
              <a:defRPr/>
            </a:pPr>
            <a:r>
              <a:rPr lang="en-US" sz="1800" b="1" dirty="0">
                <a:solidFill>
                  <a:schemeClr val="bg1"/>
                </a:solidFill>
              </a:rPr>
              <a:t>How was the feedback given?</a:t>
            </a:r>
          </a:p>
        </p:txBody>
      </p:sp>
      <p:cxnSp>
        <p:nvCxnSpPr>
          <p:cNvPr id="13" name="Straight Connector 12"/>
          <p:cNvCxnSpPr/>
          <p:nvPr/>
        </p:nvCxnSpPr>
        <p:spPr>
          <a:xfrm>
            <a:off x="460587" y="5489786"/>
            <a:ext cx="6851438"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60587" y="6883293"/>
            <a:ext cx="6851438"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460587" y="8077728"/>
            <a:ext cx="6851438"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6305572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7"/>
          <p:cNvSpPr>
            <a:spLocks noGrp="1"/>
          </p:cNvSpPr>
          <p:nvPr>
            <p:ph type="title"/>
          </p:nvPr>
        </p:nvSpPr>
        <p:spPr/>
        <p:txBody>
          <a:bodyPr/>
          <a:lstStyle/>
          <a:p>
            <a:r>
              <a:rPr lang="en-US" altLang="en-US"/>
              <a:t>Appendix A:</a:t>
            </a:r>
            <a:br>
              <a:rPr lang="en-US" altLang="en-US"/>
            </a:br>
            <a:r>
              <a:rPr lang="en-US" altLang="en-US"/>
              <a:t>Effect of Feedback Styles</a:t>
            </a:r>
          </a:p>
        </p:txBody>
      </p:sp>
      <p:sp>
        <p:nvSpPr>
          <p:cNvPr id="78851" name="Text Placeholder 8"/>
          <p:cNvSpPr txBox="1">
            <a:spLocks/>
          </p:cNvSpPr>
          <p:nvPr/>
        </p:nvSpPr>
        <p:spPr bwMode="auto">
          <a:xfrm>
            <a:off x="460375" y="1970088"/>
            <a:ext cx="699516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Part B: Use the space below to summarize your observations about the way feedback was given:</a:t>
            </a:r>
          </a:p>
        </p:txBody>
      </p:sp>
      <p:sp>
        <p:nvSpPr>
          <p:cNvPr id="78852" name="Text Placeholder 19"/>
          <p:cNvSpPr txBox="1">
            <a:spLocks/>
          </p:cNvSpPr>
          <p:nvPr/>
        </p:nvSpPr>
        <p:spPr bwMode="auto">
          <a:xfrm>
            <a:off x="474980" y="2629853"/>
            <a:ext cx="3402225" cy="6512516"/>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endParaRPr lang="en-US" altLang="en-US" sz="1600">
              <a:solidFill>
                <a:schemeClr val="tx1"/>
              </a:solidFill>
            </a:endParaRPr>
          </a:p>
          <a:p>
            <a:pPr>
              <a:spcBef>
                <a:spcPct val="0"/>
              </a:spcBef>
              <a:spcAft>
                <a:spcPts val="1003"/>
              </a:spcAft>
              <a:buClr>
                <a:schemeClr val="tx2"/>
              </a:buClr>
              <a:buSzTx/>
              <a:buFont typeface="Wingdings" pitchFamily="2" charset="2"/>
              <a:buChar char="§"/>
            </a:pPr>
            <a:endParaRPr lang="en-US" altLang="en-US" sz="1300">
              <a:solidFill>
                <a:schemeClr val="tx1"/>
              </a:solidFill>
            </a:endParaRPr>
          </a:p>
          <a:p>
            <a:pPr>
              <a:spcBef>
                <a:spcPct val="0"/>
              </a:spcBef>
              <a:spcAft>
                <a:spcPts val="1003"/>
              </a:spcAft>
              <a:buClr>
                <a:schemeClr val="tx2"/>
              </a:buClr>
              <a:buSzTx/>
              <a:buFont typeface="Wingdings" pitchFamily="2" charset="2"/>
              <a:buChar char="§"/>
            </a:pPr>
            <a:endParaRPr lang="en-US" altLang="en-US" sz="1300">
              <a:solidFill>
                <a:schemeClr val="tx1"/>
              </a:solidFill>
            </a:endParaRPr>
          </a:p>
          <a:p>
            <a:pPr>
              <a:spcBef>
                <a:spcPct val="0"/>
              </a:spcBef>
              <a:spcAft>
                <a:spcPts val="1003"/>
              </a:spcAft>
              <a:buClr>
                <a:schemeClr val="tx2"/>
              </a:buClr>
              <a:buSzTx/>
              <a:buFont typeface="Wingdings" pitchFamily="2" charset="2"/>
              <a:buChar char="§"/>
            </a:pPr>
            <a:endParaRPr lang="en-US" altLang="en-US" sz="1600">
              <a:solidFill>
                <a:schemeClr val="tx1"/>
              </a:solidFill>
            </a:endParaRPr>
          </a:p>
        </p:txBody>
      </p:sp>
      <p:sp>
        <p:nvSpPr>
          <p:cNvPr id="78853" name="Text Placeholder 18"/>
          <p:cNvSpPr txBox="1">
            <a:spLocks/>
          </p:cNvSpPr>
          <p:nvPr/>
        </p:nvSpPr>
        <p:spPr bwMode="auto">
          <a:xfrm>
            <a:off x="474980" y="2628107"/>
            <a:ext cx="3402225" cy="672306"/>
          </a:xfrm>
          <a:prstGeom prst="rect">
            <a:avLst/>
          </a:prstGeom>
          <a:solidFill>
            <a:schemeClr val="tx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dirty="0">
                <a:solidFill>
                  <a:schemeClr val="bg1"/>
                </a:solidFill>
              </a:rPr>
              <a:t>Features of feedback that </a:t>
            </a:r>
            <a:br>
              <a:rPr lang="en-US" altLang="en-US" sz="1800" b="1" dirty="0">
                <a:solidFill>
                  <a:schemeClr val="bg1"/>
                </a:solidFill>
              </a:rPr>
            </a:br>
            <a:r>
              <a:rPr lang="en-US" altLang="en-US" sz="1800" b="1" dirty="0">
                <a:solidFill>
                  <a:schemeClr val="bg1"/>
                </a:solidFill>
              </a:rPr>
              <a:t>was well-received</a:t>
            </a:r>
          </a:p>
        </p:txBody>
      </p:sp>
      <p:sp>
        <p:nvSpPr>
          <p:cNvPr id="78854" name="Text Placeholder 19"/>
          <p:cNvSpPr txBox="1">
            <a:spLocks/>
          </p:cNvSpPr>
          <p:nvPr/>
        </p:nvSpPr>
        <p:spPr bwMode="auto">
          <a:xfrm>
            <a:off x="3957955" y="2633346"/>
            <a:ext cx="3357245" cy="6509067"/>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endParaRPr lang="en-US" altLang="en-US" sz="1800">
              <a:solidFill>
                <a:schemeClr val="tx1"/>
              </a:solidFill>
            </a:endParaRPr>
          </a:p>
          <a:p>
            <a:pPr eaLnBrk="1" hangingPunct="1">
              <a:spcBef>
                <a:spcPct val="0"/>
              </a:spcBef>
              <a:buClr>
                <a:schemeClr val="tx2"/>
              </a:buClr>
              <a:buSzTx/>
            </a:pPr>
            <a:endParaRPr lang="en-US" altLang="en-US" sz="1800">
              <a:solidFill>
                <a:schemeClr val="tx1"/>
              </a:solidFill>
            </a:endParaRPr>
          </a:p>
          <a:p>
            <a:pPr eaLnBrk="1" hangingPunct="1">
              <a:spcBef>
                <a:spcPct val="0"/>
              </a:spcBef>
              <a:buClr>
                <a:schemeClr val="tx2"/>
              </a:buClr>
              <a:buSzTx/>
              <a:buFont typeface="Wingdings" pitchFamily="2" charset="2"/>
              <a:buChar char="§"/>
            </a:pPr>
            <a:endParaRPr lang="en-US" altLang="en-US" sz="1800">
              <a:solidFill>
                <a:schemeClr val="tx1"/>
              </a:solidFill>
            </a:endParaRPr>
          </a:p>
          <a:p>
            <a:pPr>
              <a:spcBef>
                <a:spcPct val="0"/>
              </a:spcBef>
              <a:spcAft>
                <a:spcPts val="1003"/>
              </a:spcAft>
              <a:buClr>
                <a:schemeClr val="tx2"/>
              </a:buClr>
              <a:buSzTx/>
              <a:buFont typeface="Wingdings" pitchFamily="2" charset="2"/>
              <a:buChar char="§"/>
            </a:pPr>
            <a:endParaRPr lang="en-US" altLang="en-US" sz="1600">
              <a:solidFill>
                <a:schemeClr val="tx1"/>
              </a:solidFill>
            </a:endParaRPr>
          </a:p>
        </p:txBody>
      </p:sp>
      <p:sp>
        <p:nvSpPr>
          <p:cNvPr id="21" name="Text Placeholder 18"/>
          <p:cNvSpPr txBox="1">
            <a:spLocks/>
          </p:cNvSpPr>
          <p:nvPr/>
        </p:nvSpPr>
        <p:spPr bwMode="auto">
          <a:xfrm>
            <a:off x="3957955" y="2631599"/>
            <a:ext cx="3357245" cy="668813"/>
          </a:xfrm>
          <a:prstGeom prst="rect">
            <a:avLst/>
          </a:prstGeom>
          <a:solidFill>
            <a:schemeClr val="accent4"/>
          </a:solidFill>
          <a:ln>
            <a:solidFill>
              <a:schemeClr val="bg2"/>
            </a:solidFill>
            <a:miter lim="800000"/>
            <a:headEnd/>
            <a:tailEnd/>
          </a:ln>
        </p:spPr>
        <p:txBody>
          <a:bodyPr lIns="0" tIns="0" rIns="0" bIns="30565" anchor="ctr"/>
          <a:lstStyle>
            <a:lvl1pPr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1pPr>
            <a:lvl2pPr marL="511175"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2pPr>
            <a:lvl3pPr marL="776288"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3pPr>
            <a:lvl4pPr marL="1143000"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4pPr>
            <a:lvl5pPr marL="1416050"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lgn="ctr" eaLnBrk="1" hangingPunct="1">
              <a:spcAft>
                <a:spcPct val="0"/>
              </a:spcAft>
              <a:buNone/>
              <a:defRPr/>
            </a:pPr>
            <a:r>
              <a:rPr lang="en-US" sz="1800" b="1" dirty="0">
                <a:solidFill>
                  <a:schemeClr val="bg1"/>
                </a:solidFill>
              </a:rPr>
              <a:t>Features of feedback that </a:t>
            </a:r>
            <a:br>
              <a:rPr lang="en-US" sz="1800" b="1" dirty="0">
                <a:solidFill>
                  <a:schemeClr val="bg1"/>
                </a:solidFill>
              </a:rPr>
            </a:br>
            <a:r>
              <a:rPr lang="en-US" sz="1800" b="1" dirty="0">
                <a:solidFill>
                  <a:schemeClr val="bg1"/>
                </a:solidFill>
              </a:rPr>
              <a:t>was poorly received</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670182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a:t>Management Styles </a:t>
            </a:r>
          </a:p>
        </p:txBody>
      </p:sp>
      <p:sp>
        <p:nvSpPr>
          <p:cNvPr id="16387" name="Text Placeholder 8"/>
          <p:cNvSpPr txBox="1">
            <a:spLocks/>
          </p:cNvSpPr>
          <p:nvPr/>
        </p:nvSpPr>
        <p:spPr bwMode="auto">
          <a:xfrm>
            <a:off x="460375" y="1957706"/>
            <a:ext cx="6851650" cy="5934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Management style is defined as the way one behaves when managing one’s staff. Each manager has an acquired style that reflects different influences and experiences. Effective managers are conscious of these and are also able to select and implement the style required by each situation.</a:t>
            </a:r>
          </a:p>
          <a:p>
            <a:r>
              <a:rPr lang="en-US" altLang="en-US" dirty="0"/>
              <a:t> Each staff member has a different level of:</a:t>
            </a:r>
          </a:p>
          <a:p>
            <a:pPr lvl="1"/>
            <a:r>
              <a:rPr lang="en-US" altLang="en-US" dirty="0"/>
              <a:t>Skill</a:t>
            </a:r>
          </a:p>
          <a:p>
            <a:pPr lvl="1"/>
            <a:r>
              <a:rPr lang="en-US" altLang="en-US" dirty="0"/>
              <a:t>Morale</a:t>
            </a:r>
          </a:p>
          <a:p>
            <a:pPr lvl="1"/>
            <a:r>
              <a:rPr lang="en-US" altLang="en-US" dirty="0"/>
              <a:t>Motivation</a:t>
            </a:r>
          </a:p>
          <a:p>
            <a:pPr lvl="1"/>
            <a:r>
              <a:rPr lang="en-US" altLang="en-US" dirty="0"/>
              <a:t>Experience</a:t>
            </a:r>
          </a:p>
          <a:p>
            <a:pPr lvl="1"/>
            <a:r>
              <a:rPr lang="en-US" altLang="en-US" dirty="0"/>
              <a:t>Knowledge</a:t>
            </a:r>
          </a:p>
          <a:p>
            <a:pPr lvl="1"/>
            <a:r>
              <a:rPr lang="en-US" altLang="en-US" dirty="0"/>
              <a:t>Confidence</a:t>
            </a:r>
          </a:p>
          <a:p>
            <a:pPr lvl="1"/>
            <a:r>
              <a:rPr lang="en-US" altLang="en-US" dirty="0"/>
              <a:t>Enthusiasm</a:t>
            </a:r>
          </a:p>
          <a:p>
            <a:pPr lvl="1"/>
            <a:r>
              <a:rPr lang="en-US" altLang="en-US" dirty="0"/>
              <a:t>Willingness</a:t>
            </a:r>
          </a:p>
          <a:p>
            <a:pPr lvl="1"/>
            <a:r>
              <a:rPr lang="en-US" altLang="en-US" dirty="0"/>
              <a:t>Commitment</a:t>
            </a:r>
          </a:p>
          <a:p>
            <a:pPr lvl="1"/>
            <a:r>
              <a:rPr lang="en-US" altLang="en-US" dirty="0"/>
              <a:t>Competence</a:t>
            </a:r>
          </a:p>
          <a:p>
            <a:pPr lvl="1"/>
            <a:r>
              <a:rPr lang="en-US" altLang="en-US" dirty="0"/>
              <a:t>Dependability</a:t>
            </a:r>
          </a:p>
          <a:p>
            <a:pPr lvl="1"/>
            <a:r>
              <a:rPr lang="en-US" altLang="en-US" dirty="0"/>
              <a:t>Familiarity with the job</a:t>
            </a:r>
          </a:p>
          <a:p>
            <a:pPr lvl="1"/>
            <a:r>
              <a:rPr lang="en-US" altLang="en-US" dirty="0"/>
              <a:t>The sum of these characteristics is referred to as the capability of that individual.</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923686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a:t>The Sheepherder vs. the Shepherd</a:t>
            </a:r>
          </a:p>
        </p:txBody>
      </p:sp>
      <p:sp>
        <p:nvSpPr>
          <p:cNvPr id="17411" name="Text Placeholder 19"/>
          <p:cNvSpPr txBox="1">
            <a:spLocks/>
          </p:cNvSpPr>
          <p:nvPr/>
        </p:nvSpPr>
        <p:spPr bwMode="auto">
          <a:xfrm>
            <a:off x="1985334" y="1971835"/>
            <a:ext cx="2594398" cy="3495993"/>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800" dirty="0">
                <a:solidFill>
                  <a:schemeClr val="tx1"/>
                </a:solidFill>
              </a:rPr>
              <a:t>Directing, controlling, monitoring</a:t>
            </a:r>
          </a:p>
          <a:p>
            <a:pPr eaLnBrk="1" hangingPunct="1">
              <a:spcBef>
                <a:spcPct val="0"/>
              </a:spcBef>
              <a:buClr>
                <a:schemeClr val="tx2"/>
              </a:buClr>
              <a:buSzTx/>
            </a:pPr>
            <a:endParaRPr lang="en-US" altLang="en-US" sz="1800" dirty="0">
              <a:solidFill>
                <a:schemeClr val="tx1"/>
              </a:solidFill>
            </a:endParaRPr>
          </a:p>
          <a:p>
            <a:pPr eaLnBrk="1" hangingPunct="1">
              <a:spcBef>
                <a:spcPct val="0"/>
              </a:spcBef>
              <a:buClr>
                <a:schemeClr val="tx2"/>
              </a:buClr>
              <a:buSzTx/>
            </a:pPr>
            <a:r>
              <a:rPr lang="en-US" altLang="en-US" sz="1800" dirty="0">
                <a:solidFill>
                  <a:schemeClr val="tx1"/>
                </a:solidFill>
              </a:rPr>
              <a:t>The flock itself</a:t>
            </a:r>
          </a:p>
          <a:p>
            <a:pPr eaLnBrk="1" hangingPunct="1">
              <a:spcBef>
                <a:spcPct val="0"/>
              </a:spcBef>
              <a:buClr>
                <a:schemeClr val="tx2"/>
              </a:buClr>
              <a:buSzTx/>
            </a:pPr>
            <a:endParaRPr lang="en-US" altLang="en-US" sz="1800" dirty="0">
              <a:solidFill>
                <a:schemeClr val="tx1"/>
              </a:solidFill>
            </a:endParaRPr>
          </a:p>
          <a:p>
            <a:pPr eaLnBrk="1" hangingPunct="1">
              <a:spcBef>
                <a:spcPct val="0"/>
              </a:spcBef>
              <a:buClr>
                <a:schemeClr val="tx2"/>
              </a:buClr>
              <a:buSzTx/>
            </a:pPr>
            <a:endParaRPr lang="en-US" altLang="en-US" sz="1800" dirty="0">
              <a:solidFill>
                <a:schemeClr val="tx1"/>
              </a:solidFill>
            </a:endParaRPr>
          </a:p>
          <a:p>
            <a:pPr eaLnBrk="1" hangingPunct="1">
              <a:spcBef>
                <a:spcPct val="0"/>
              </a:spcBef>
              <a:buClr>
                <a:schemeClr val="tx2"/>
              </a:buClr>
              <a:buSzTx/>
            </a:pPr>
            <a:r>
              <a:rPr lang="en-US" altLang="en-US" sz="1800" dirty="0">
                <a:solidFill>
                  <a:schemeClr val="tx1"/>
                </a:solidFill>
              </a:rPr>
              <a:t>Moving sheep</a:t>
            </a:r>
          </a:p>
          <a:p>
            <a:pPr eaLnBrk="1" hangingPunct="1">
              <a:spcBef>
                <a:spcPct val="0"/>
              </a:spcBef>
              <a:buClr>
                <a:schemeClr val="tx2"/>
              </a:buClr>
              <a:buSzTx/>
            </a:pPr>
            <a:endParaRPr lang="en-US" altLang="en-US" sz="1800" dirty="0">
              <a:solidFill>
                <a:schemeClr val="tx1"/>
              </a:solidFill>
            </a:endParaRPr>
          </a:p>
          <a:p>
            <a:pPr eaLnBrk="1" hangingPunct="1">
              <a:spcBef>
                <a:spcPct val="0"/>
              </a:spcBef>
              <a:buClr>
                <a:schemeClr val="tx2"/>
              </a:buClr>
              <a:buSzTx/>
            </a:pPr>
            <a:r>
              <a:rPr lang="en-US" altLang="en-US" sz="1800" dirty="0">
                <a:solidFill>
                  <a:schemeClr val="tx1"/>
                </a:solidFill>
              </a:rPr>
              <a:t>Barking and heel nipping</a:t>
            </a:r>
            <a:endParaRPr lang="en-US" altLang="en-US" sz="1600" dirty="0">
              <a:solidFill>
                <a:schemeClr val="tx1"/>
              </a:solidFill>
            </a:endParaRPr>
          </a:p>
        </p:txBody>
      </p:sp>
      <p:sp>
        <p:nvSpPr>
          <p:cNvPr id="12" name="Text Placeholder 18"/>
          <p:cNvSpPr txBox="1">
            <a:spLocks/>
          </p:cNvSpPr>
          <p:nvPr/>
        </p:nvSpPr>
        <p:spPr bwMode="auto">
          <a:xfrm>
            <a:off x="1985334" y="1970088"/>
            <a:ext cx="2594398" cy="495935"/>
          </a:xfrm>
          <a:prstGeom prst="rect">
            <a:avLst/>
          </a:prstGeom>
          <a:solidFill>
            <a:schemeClr val="accent4"/>
          </a:solidFill>
          <a:ln>
            <a:solidFill>
              <a:schemeClr val="bg2"/>
            </a:solidFill>
            <a:miter lim="800000"/>
            <a:headEnd/>
            <a:tailEnd/>
          </a:ln>
        </p:spPr>
        <p:txBody>
          <a:bodyPr lIns="0" tIns="0" rIns="0" bIns="30565" anchor="ctr"/>
          <a:lstStyle>
            <a:lvl1pPr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1pPr>
            <a:lvl2pPr marL="511175"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2pPr>
            <a:lvl3pPr marL="776288"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3pPr>
            <a:lvl4pPr marL="1143000"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4pPr>
            <a:lvl5pPr marL="1416050"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lgn="ctr" eaLnBrk="1" hangingPunct="1">
              <a:spcAft>
                <a:spcPct val="0"/>
              </a:spcAft>
              <a:buNone/>
              <a:defRPr/>
            </a:pPr>
            <a:r>
              <a:rPr lang="en-US" sz="1800" b="1" dirty="0">
                <a:solidFill>
                  <a:schemeClr val="bg1"/>
                </a:solidFill>
              </a:rPr>
              <a:t>Sheepherder</a:t>
            </a:r>
          </a:p>
        </p:txBody>
      </p:sp>
      <p:sp>
        <p:nvSpPr>
          <p:cNvPr id="17413" name="TextBox 13"/>
          <p:cNvSpPr txBox="1">
            <a:spLocks noChangeArrowheads="1"/>
          </p:cNvSpPr>
          <p:nvPr/>
        </p:nvSpPr>
        <p:spPr bwMode="auto">
          <a:xfrm>
            <a:off x="497423" y="2525395"/>
            <a:ext cx="1612053" cy="2595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Tx/>
              <a:buSzTx/>
            </a:pPr>
            <a:r>
              <a:rPr lang="en-US" altLang="en-US" sz="1800" b="1">
                <a:solidFill>
                  <a:schemeClr val="tx2"/>
                </a:solidFill>
              </a:rPr>
              <a:t>Technique</a:t>
            </a:r>
            <a:br>
              <a:rPr lang="en-US" altLang="en-US" sz="1800" b="1">
                <a:solidFill>
                  <a:schemeClr val="tx2"/>
                </a:solidFill>
              </a:rPr>
            </a:br>
            <a:endParaRPr lang="en-US" altLang="en-US" sz="1800" b="1">
              <a:solidFill>
                <a:schemeClr val="tx2"/>
              </a:solidFill>
            </a:endParaRPr>
          </a:p>
          <a:p>
            <a:pPr eaLnBrk="1" hangingPunct="1">
              <a:spcBef>
                <a:spcPct val="0"/>
              </a:spcBef>
              <a:buClrTx/>
              <a:buSzTx/>
            </a:pPr>
            <a:endParaRPr lang="en-US" altLang="en-US" sz="1800" b="1">
              <a:solidFill>
                <a:schemeClr val="tx2"/>
              </a:solidFill>
            </a:endParaRPr>
          </a:p>
          <a:p>
            <a:pPr eaLnBrk="1" hangingPunct="1">
              <a:spcBef>
                <a:spcPct val="0"/>
              </a:spcBef>
              <a:buClrTx/>
              <a:buSzTx/>
            </a:pPr>
            <a:r>
              <a:rPr lang="en-US" altLang="en-US" sz="1800" b="1">
                <a:solidFill>
                  <a:schemeClr val="tx2"/>
                </a:solidFill>
              </a:rPr>
              <a:t>Work </a:t>
            </a:r>
            <a:br>
              <a:rPr lang="en-US" altLang="en-US" sz="1800" b="1">
                <a:solidFill>
                  <a:schemeClr val="tx2"/>
                </a:solidFill>
              </a:rPr>
            </a:br>
            <a:r>
              <a:rPr lang="en-US" altLang="en-US" sz="1800" b="1">
                <a:solidFill>
                  <a:schemeClr val="tx2"/>
                </a:solidFill>
              </a:rPr>
              <a:t>Focus</a:t>
            </a:r>
          </a:p>
          <a:p>
            <a:pPr eaLnBrk="1" hangingPunct="1">
              <a:spcBef>
                <a:spcPct val="0"/>
              </a:spcBef>
              <a:buClrTx/>
              <a:buSzTx/>
            </a:pPr>
            <a:endParaRPr lang="en-US" altLang="en-US" sz="1800" b="1">
              <a:solidFill>
                <a:schemeClr val="tx2"/>
              </a:solidFill>
            </a:endParaRPr>
          </a:p>
          <a:p>
            <a:pPr eaLnBrk="1" hangingPunct="1">
              <a:spcBef>
                <a:spcPct val="0"/>
              </a:spcBef>
              <a:buClrTx/>
              <a:buSzTx/>
            </a:pPr>
            <a:r>
              <a:rPr lang="en-US" altLang="en-US" sz="1800" b="1">
                <a:solidFill>
                  <a:schemeClr val="tx2"/>
                </a:solidFill>
              </a:rPr>
              <a:t>Purpose</a:t>
            </a:r>
            <a:br>
              <a:rPr lang="en-US" altLang="en-US" sz="1800" b="1">
                <a:solidFill>
                  <a:schemeClr val="tx2"/>
                </a:solidFill>
              </a:rPr>
            </a:br>
            <a:endParaRPr lang="en-US" altLang="en-US" sz="1800" b="1">
              <a:solidFill>
                <a:schemeClr val="tx2"/>
              </a:solidFill>
            </a:endParaRPr>
          </a:p>
          <a:p>
            <a:pPr eaLnBrk="1" hangingPunct="1">
              <a:spcBef>
                <a:spcPct val="0"/>
              </a:spcBef>
              <a:buClrTx/>
              <a:buSzTx/>
            </a:pPr>
            <a:r>
              <a:rPr lang="en-US" altLang="en-US" sz="1800" b="1">
                <a:solidFill>
                  <a:schemeClr val="tx2"/>
                </a:solidFill>
              </a:rPr>
              <a:t>Methods</a:t>
            </a:r>
            <a:endParaRPr lang="en-US" altLang="en-US" sz="1800">
              <a:solidFill>
                <a:srgbClr val="646D72"/>
              </a:solidFill>
            </a:endParaRPr>
          </a:p>
        </p:txBody>
      </p:sp>
      <p:sp>
        <p:nvSpPr>
          <p:cNvPr id="17414" name="Text Placeholder 19"/>
          <p:cNvSpPr txBox="1">
            <a:spLocks/>
          </p:cNvSpPr>
          <p:nvPr/>
        </p:nvSpPr>
        <p:spPr bwMode="auto">
          <a:xfrm>
            <a:off x="4581531" y="1975327"/>
            <a:ext cx="2705947" cy="349250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800" dirty="0">
                <a:solidFill>
                  <a:schemeClr val="tx1"/>
                </a:solidFill>
              </a:rPr>
              <a:t>Developing, teaching</a:t>
            </a:r>
          </a:p>
          <a:p>
            <a:pPr eaLnBrk="1" hangingPunct="1">
              <a:spcBef>
                <a:spcPct val="0"/>
              </a:spcBef>
              <a:buClr>
                <a:schemeClr val="tx2"/>
              </a:buClr>
              <a:buSzTx/>
            </a:pPr>
            <a:endParaRPr lang="en-US" altLang="en-US" sz="1800" dirty="0">
              <a:solidFill>
                <a:schemeClr val="tx1"/>
              </a:solidFill>
            </a:endParaRPr>
          </a:p>
          <a:p>
            <a:pPr eaLnBrk="1" hangingPunct="1">
              <a:spcBef>
                <a:spcPct val="0"/>
              </a:spcBef>
              <a:buClr>
                <a:schemeClr val="tx2"/>
              </a:buClr>
              <a:buSzTx/>
            </a:pPr>
            <a:endParaRPr lang="en-US" altLang="en-US" sz="1800" dirty="0">
              <a:solidFill>
                <a:schemeClr val="tx1"/>
              </a:solidFill>
            </a:endParaRPr>
          </a:p>
          <a:p>
            <a:pPr eaLnBrk="1" hangingPunct="1">
              <a:spcBef>
                <a:spcPct val="0"/>
              </a:spcBef>
              <a:buClr>
                <a:schemeClr val="tx2"/>
              </a:buClr>
              <a:buSzTx/>
            </a:pPr>
            <a:r>
              <a:rPr lang="en-US" altLang="en-US" sz="1800" dirty="0">
                <a:solidFill>
                  <a:schemeClr val="tx1"/>
                </a:solidFill>
              </a:rPr>
              <a:t>The flock’s goals and surroundings</a:t>
            </a:r>
          </a:p>
          <a:p>
            <a:pPr eaLnBrk="1" hangingPunct="1">
              <a:spcBef>
                <a:spcPct val="0"/>
              </a:spcBef>
              <a:buClr>
                <a:schemeClr val="tx2"/>
              </a:buClr>
              <a:buSzTx/>
            </a:pPr>
            <a:endParaRPr lang="en-US" altLang="en-US" sz="1800" dirty="0">
              <a:solidFill>
                <a:schemeClr val="tx1"/>
              </a:solidFill>
            </a:endParaRPr>
          </a:p>
          <a:p>
            <a:pPr eaLnBrk="1" hangingPunct="1">
              <a:spcBef>
                <a:spcPct val="0"/>
              </a:spcBef>
              <a:buClr>
                <a:schemeClr val="tx2"/>
              </a:buClr>
              <a:buSzTx/>
            </a:pPr>
            <a:r>
              <a:rPr lang="en-US" altLang="en-US" sz="1800" dirty="0">
                <a:solidFill>
                  <a:schemeClr val="tx1"/>
                </a:solidFill>
              </a:rPr>
              <a:t>Creating shepherds</a:t>
            </a:r>
          </a:p>
          <a:p>
            <a:pPr eaLnBrk="1" hangingPunct="1">
              <a:spcBef>
                <a:spcPct val="0"/>
              </a:spcBef>
              <a:buClr>
                <a:schemeClr val="tx2"/>
              </a:buClr>
              <a:buSzTx/>
            </a:pPr>
            <a:endParaRPr lang="en-US" altLang="en-US" sz="1800" dirty="0">
              <a:solidFill>
                <a:schemeClr val="tx1"/>
              </a:solidFill>
            </a:endParaRPr>
          </a:p>
          <a:p>
            <a:pPr eaLnBrk="1" hangingPunct="1">
              <a:spcBef>
                <a:spcPct val="0"/>
              </a:spcBef>
              <a:buClr>
                <a:schemeClr val="tx2"/>
              </a:buClr>
              <a:buSzTx/>
            </a:pPr>
            <a:r>
              <a:rPr lang="en-US" altLang="en-US" sz="1800" dirty="0">
                <a:solidFill>
                  <a:schemeClr val="tx1"/>
                </a:solidFill>
              </a:rPr>
              <a:t>Clearing the path</a:t>
            </a:r>
          </a:p>
        </p:txBody>
      </p:sp>
      <p:sp>
        <p:nvSpPr>
          <p:cNvPr id="17415" name="Text Placeholder 18"/>
          <p:cNvSpPr txBox="1">
            <a:spLocks/>
          </p:cNvSpPr>
          <p:nvPr/>
        </p:nvSpPr>
        <p:spPr bwMode="auto">
          <a:xfrm>
            <a:off x="4579732" y="1973580"/>
            <a:ext cx="2722139" cy="495935"/>
          </a:xfrm>
          <a:prstGeom prst="rect">
            <a:avLst/>
          </a:prstGeom>
          <a:solidFill>
            <a:schemeClr val="bg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a:solidFill>
                  <a:schemeClr val="bg1"/>
                </a:solidFill>
              </a:rPr>
              <a:t>Shepherd</a:t>
            </a:r>
          </a:p>
        </p:txBody>
      </p:sp>
      <p:cxnSp>
        <p:nvCxnSpPr>
          <p:cNvPr id="17" name="Straight Connector 16"/>
          <p:cNvCxnSpPr/>
          <p:nvPr/>
        </p:nvCxnSpPr>
        <p:spPr>
          <a:xfrm>
            <a:off x="483030" y="3255328"/>
            <a:ext cx="6804448"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483029" y="4102926"/>
            <a:ext cx="681884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483029" y="4659122"/>
            <a:ext cx="681884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13" name="TextBox 1"/>
          <p:cNvSpPr txBox="1">
            <a:spLocks noChangeArrowheads="1"/>
          </p:cNvSpPr>
          <p:nvPr/>
        </p:nvSpPr>
        <p:spPr bwMode="auto">
          <a:xfrm>
            <a:off x="460375" y="8560989"/>
            <a:ext cx="6851650" cy="520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00" u="sng" dirty="0"/>
              <a:t>Citation</a:t>
            </a:r>
          </a:p>
          <a:p>
            <a:r>
              <a:rPr lang="en-US" altLang="en-US" sz="1400" dirty="0"/>
              <a:t>Fisher, Kimball.  </a:t>
            </a:r>
            <a:r>
              <a:rPr lang="en-US" altLang="en-US" sz="1400" u="sng" dirty="0"/>
              <a:t>Leading Self-Directed Work Teams</a:t>
            </a:r>
            <a:r>
              <a:rPr lang="en-US" altLang="en-US" sz="1400" dirty="0"/>
              <a:t>. New York: McGraw-Hill, 1999. </a:t>
            </a:r>
          </a:p>
        </p:txBody>
      </p:sp>
    </p:spTree>
    <p:extLst>
      <p:ext uri="{BB962C8B-B14F-4D97-AF65-F5344CB8AC3E}">
        <p14:creationId xmlns:p14="http://schemas.microsoft.com/office/powerpoint/2010/main" val="12523977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The Sheepherder vs. the Shepherd</a:t>
            </a:r>
          </a:p>
        </p:txBody>
      </p:sp>
      <p:sp>
        <p:nvSpPr>
          <p:cNvPr id="18435" name="Text Placeholder 8"/>
          <p:cNvSpPr txBox="1">
            <a:spLocks/>
          </p:cNvSpPr>
          <p:nvPr/>
        </p:nvSpPr>
        <p:spPr bwMode="auto">
          <a:xfrm>
            <a:off x="460375" y="1970088"/>
            <a:ext cx="6851650" cy="620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Shepherds assume a more developmental and coaching role. The shepherd spends more time and energy analyzing the environment surrounding the sheep in order to anticipate dangers and opportunities. Shepherds lead by clearing the path and providing opportunities for the sheep to succeed on their own. The shepherds create other shepherds that are fully capable of leading themselves and other team members successfully. Although the flock may not be completely independent of the shepherd, the sheep are able to function without receiving barked orders or instructions. The sheep are motivated and self-directed, performing with greater enthusiasm and less instruction.</a:t>
            </a:r>
          </a:p>
          <a:p>
            <a:r>
              <a:rPr lang="en-US" altLang="en-US" dirty="0"/>
              <a:t>The sheepherder’s technique is directing, controlling and monitoring while the shepherd’s technique is developing and teaching.</a:t>
            </a:r>
          </a:p>
          <a:p>
            <a:r>
              <a:rPr lang="en-US" altLang="en-US" dirty="0"/>
              <a:t>The sheepherder’s work focus is the flock itself, while the shepherd’s work focus is the flock’s goals and surroundings.</a:t>
            </a:r>
          </a:p>
          <a:p>
            <a:r>
              <a:rPr lang="en-US" altLang="en-US" dirty="0"/>
              <a:t>The purpose of the sheepherder is to move the sheep, while the shepherd’s is to create more shepherds.</a:t>
            </a:r>
          </a:p>
          <a:p>
            <a:r>
              <a:rPr lang="en-US" altLang="en-US" dirty="0"/>
              <a:t>The sheepherder’s methods are barking and heel nipping, while the shepherd clears the path.</a:t>
            </a:r>
          </a:p>
          <a:p>
            <a:r>
              <a:rPr lang="en-US" altLang="en-US" dirty="0"/>
              <a:t>Although this example may be an unusual analogy, it points out the differences between the two management styles in terms of methods and results.</a:t>
            </a:r>
          </a:p>
          <a:p>
            <a:r>
              <a:rPr lang="en-US" altLang="en-US" dirty="0"/>
              <a:t>Team leadership results in a more developed, capable, confident, innovative, productive and effective group.</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923383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7"/>
          <p:cNvSpPr>
            <a:spLocks noGrp="1"/>
          </p:cNvSpPr>
          <p:nvPr>
            <p:ph type="title"/>
          </p:nvPr>
        </p:nvSpPr>
        <p:spPr/>
        <p:txBody>
          <a:bodyPr/>
          <a:lstStyle/>
          <a:p>
            <a:r>
              <a:rPr lang="en-US" altLang="en-US"/>
              <a:t>The Traditional Supervisor vs. the Team Leader</a:t>
            </a:r>
          </a:p>
        </p:txBody>
      </p:sp>
      <p:sp>
        <p:nvSpPr>
          <p:cNvPr id="20483" name="Text Placeholder 19"/>
          <p:cNvSpPr txBox="1">
            <a:spLocks/>
          </p:cNvSpPr>
          <p:nvPr/>
        </p:nvSpPr>
        <p:spPr bwMode="auto">
          <a:xfrm>
            <a:off x="460375" y="1971834"/>
            <a:ext cx="3479588" cy="685731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0" anchor="t"/>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600" dirty="0">
                <a:solidFill>
                  <a:schemeClr val="tx1"/>
                </a:solidFill>
              </a:rPr>
              <a:t>Achieves results by directing, controlling, monitoring</a:t>
            </a:r>
            <a:r>
              <a:rPr lang="en-US" altLang="en-US" sz="1600" dirty="0">
                <a:solidFill>
                  <a:schemeClr val="tx1"/>
                </a:solidFill>
                <a:cs typeface="Arial"/>
              </a:rPr>
              <a:t>.</a:t>
            </a:r>
            <a:endParaRPr lang="en-US" altLang="en-US" sz="1600" dirty="0">
              <a:solidFill>
                <a:schemeClr val="tx1"/>
              </a:solidFill>
            </a:endParaRPr>
          </a:p>
          <a:p>
            <a:pPr eaLnBrk="1" hangingPunct="1">
              <a:spcBef>
                <a:spcPct val="0"/>
              </a:spcBef>
              <a:buClr>
                <a:schemeClr val="tx2"/>
              </a:buClr>
              <a:buSzTx/>
            </a:pPr>
            <a:endParaRPr lang="en-US" altLang="en-US" sz="1600">
              <a:solidFill>
                <a:schemeClr val="tx1"/>
              </a:solidFill>
            </a:endParaRPr>
          </a:p>
          <a:p>
            <a:pPr eaLnBrk="1" hangingPunct="1">
              <a:spcBef>
                <a:spcPct val="0"/>
              </a:spcBef>
              <a:buClr>
                <a:schemeClr val="tx2"/>
              </a:buClr>
              <a:buSzTx/>
            </a:pPr>
            <a:r>
              <a:rPr lang="en-US" altLang="en-US" sz="1600" dirty="0">
                <a:solidFill>
                  <a:schemeClr val="tx1"/>
                </a:solidFill>
              </a:rPr>
              <a:t>Has employees follow policy </a:t>
            </a:r>
            <a:br>
              <a:rPr lang="en-US" dirty="0">
                <a:solidFill>
                  <a:schemeClr val="tx1"/>
                </a:solidFill>
                <a:latin typeface="ＭＳ Ｐゴシック"/>
              </a:rPr>
            </a:br>
            <a:r>
              <a:rPr lang="en-US" altLang="en-US" sz="1600" dirty="0">
                <a:solidFill>
                  <a:schemeClr val="tx1"/>
                </a:solidFill>
              </a:rPr>
              <a:t>and procedure</a:t>
            </a:r>
            <a:r>
              <a:rPr lang="en-US" altLang="en-US" sz="1600" dirty="0">
                <a:solidFill>
                  <a:schemeClr val="tx1"/>
                </a:solidFill>
                <a:cs typeface="Arial"/>
              </a:rPr>
              <a:t>.</a:t>
            </a:r>
            <a:endParaRPr lang="en-US" altLang="en-US" sz="1600" dirty="0">
              <a:solidFill>
                <a:schemeClr val="tx1"/>
              </a:solidFill>
            </a:endParaRPr>
          </a:p>
          <a:p>
            <a:pPr eaLnBrk="1" hangingPunct="1">
              <a:spcBef>
                <a:spcPct val="0"/>
              </a:spcBef>
              <a:buClr>
                <a:schemeClr val="tx2"/>
              </a:buClr>
              <a:buSzTx/>
            </a:pPr>
            <a:endParaRPr lang="en-US" altLang="en-US" sz="1600">
              <a:solidFill>
                <a:schemeClr val="tx1"/>
              </a:solidFill>
            </a:endParaRPr>
          </a:p>
          <a:p>
            <a:pPr eaLnBrk="1" hangingPunct="1">
              <a:spcBef>
                <a:spcPct val="0"/>
              </a:spcBef>
              <a:buClr>
                <a:schemeClr val="tx2"/>
              </a:buClr>
              <a:buSzTx/>
            </a:pPr>
            <a:endParaRPr lang="en-US" altLang="en-US" sz="1600">
              <a:solidFill>
                <a:schemeClr val="tx1"/>
              </a:solidFill>
            </a:endParaRPr>
          </a:p>
          <a:p>
            <a:pPr eaLnBrk="1" hangingPunct="1">
              <a:spcBef>
                <a:spcPct val="0"/>
              </a:spcBef>
              <a:buClr>
                <a:schemeClr val="tx2"/>
              </a:buClr>
              <a:buSzTx/>
            </a:pPr>
            <a:r>
              <a:rPr lang="en-US" altLang="en-US" sz="1600" dirty="0">
                <a:solidFill>
                  <a:schemeClr val="tx1"/>
                </a:solidFill>
              </a:rPr>
              <a:t>Develops individual strengths </a:t>
            </a:r>
            <a:br>
              <a:rPr lang="en-US" dirty="0">
                <a:solidFill>
                  <a:schemeClr val="tx1"/>
                </a:solidFill>
                <a:latin typeface="ＭＳ Ｐゴシック"/>
              </a:rPr>
            </a:br>
            <a:r>
              <a:rPr lang="en-US" altLang="en-US" sz="1600" dirty="0">
                <a:solidFill>
                  <a:schemeClr val="tx1"/>
                </a:solidFill>
              </a:rPr>
              <a:t>within department</a:t>
            </a:r>
            <a:r>
              <a:rPr lang="en-US" altLang="en-US" sz="1600" dirty="0">
                <a:solidFill>
                  <a:schemeClr val="tx1"/>
                </a:solidFill>
                <a:cs typeface="Arial"/>
              </a:rPr>
              <a:t>.</a:t>
            </a:r>
          </a:p>
          <a:p>
            <a:pPr eaLnBrk="1" hangingPunct="1">
              <a:spcBef>
                <a:spcPct val="0"/>
              </a:spcBef>
              <a:buClr>
                <a:schemeClr val="tx2"/>
              </a:buClr>
              <a:buSzTx/>
            </a:pPr>
            <a:endParaRPr lang="en-US" altLang="en-US" sz="1600">
              <a:solidFill>
                <a:schemeClr val="tx1"/>
              </a:solidFill>
            </a:endParaRPr>
          </a:p>
          <a:p>
            <a:pPr eaLnBrk="1" hangingPunct="1">
              <a:spcBef>
                <a:spcPct val="0"/>
              </a:spcBef>
              <a:buClr>
                <a:schemeClr val="tx2"/>
              </a:buClr>
              <a:buSzTx/>
            </a:pPr>
            <a:r>
              <a:rPr lang="en-US" altLang="en-US" sz="1600" dirty="0">
                <a:solidFill>
                  <a:schemeClr val="tx1"/>
                </a:solidFill>
              </a:rPr>
              <a:t>Has proficiency and expertise in technical aspects of department</a:t>
            </a:r>
            <a:r>
              <a:rPr lang="en-US" altLang="en-US" sz="1600" dirty="0">
                <a:solidFill>
                  <a:schemeClr val="tx1"/>
                </a:solidFill>
                <a:cs typeface="Arial"/>
              </a:rPr>
              <a:t>.</a:t>
            </a:r>
          </a:p>
          <a:p>
            <a:pPr eaLnBrk="1" hangingPunct="1">
              <a:spcBef>
                <a:spcPct val="0"/>
              </a:spcBef>
              <a:buClr>
                <a:schemeClr val="tx2"/>
              </a:buClr>
              <a:buSzTx/>
            </a:pPr>
            <a:endParaRPr lang="en-US" altLang="en-US" sz="1600">
              <a:solidFill>
                <a:schemeClr val="tx1"/>
              </a:solidFill>
            </a:endParaRPr>
          </a:p>
          <a:p>
            <a:pPr eaLnBrk="1" hangingPunct="1">
              <a:spcBef>
                <a:spcPct val="0"/>
              </a:spcBef>
              <a:buClr>
                <a:schemeClr val="tx2"/>
              </a:buClr>
              <a:buSzTx/>
            </a:pPr>
            <a:endParaRPr lang="en-US" altLang="en-US" sz="1600">
              <a:solidFill>
                <a:schemeClr val="tx1"/>
              </a:solidFill>
            </a:endParaRPr>
          </a:p>
          <a:p>
            <a:pPr eaLnBrk="1" hangingPunct="1">
              <a:spcBef>
                <a:spcPct val="0"/>
              </a:spcBef>
              <a:buClr>
                <a:schemeClr val="tx2"/>
              </a:buClr>
              <a:buSzTx/>
            </a:pPr>
            <a:r>
              <a:rPr lang="en-US" altLang="en-US" sz="1600" dirty="0">
                <a:solidFill>
                  <a:schemeClr val="tx1"/>
                </a:solidFill>
              </a:rPr>
              <a:t>Controls people to produce the highest and fastest possible output</a:t>
            </a:r>
            <a:r>
              <a:rPr lang="en-US" altLang="en-US" sz="1600" dirty="0">
                <a:solidFill>
                  <a:schemeClr val="tx1"/>
                </a:solidFill>
                <a:cs typeface="Arial"/>
              </a:rPr>
              <a:t>.</a:t>
            </a:r>
          </a:p>
          <a:p>
            <a:pPr eaLnBrk="1" hangingPunct="1">
              <a:spcBef>
                <a:spcPct val="0"/>
              </a:spcBef>
              <a:buClr>
                <a:schemeClr val="tx2"/>
              </a:buClr>
              <a:buSzTx/>
            </a:pPr>
            <a:endParaRPr lang="en-US" altLang="en-US" sz="1600">
              <a:solidFill>
                <a:schemeClr val="tx1"/>
              </a:solidFill>
            </a:endParaRPr>
          </a:p>
          <a:p>
            <a:pPr eaLnBrk="1" hangingPunct="1">
              <a:spcBef>
                <a:spcPct val="0"/>
              </a:spcBef>
              <a:buClr>
                <a:schemeClr val="tx2"/>
              </a:buClr>
              <a:buSzTx/>
            </a:pPr>
            <a:r>
              <a:rPr lang="en-US" altLang="en-US" sz="1600" dirty="0">
                <a:solidFill>
                  <a:schemeClr val="tx1"/>
                </a:solidFill>
              </a:rPr>
              <a:t>Influences by position power</a:t>
            </a:r>
            <a:r>
              <a:rPr lang="en-US" altLang="en-US" sz="1600" dirty="0">
                <a:solidFill>
                  <a:schemeClr val="tx1"/>
                </a:solidFill>
                <a:cs typeface="Arial"/>
              </a:rPr>
              <a:t>.</a:t>
            </a:r>
          </a:p>
          <a:p>
            <a:pPr eaLnBrk="1" hangingPunct="1">
              <a:spcBef>
                <a:spcPct val="0"/>
              </a:spcBef>
              <a:buClr>
                <a:schemeClr val="tx2"/>
              </a:buClr>
              <a:buSzTx/>
            </a:pPr>
            <a:endParaRPr lang="en-US" altLang="en-US" sz="1600" dirty="0">
              <a:solidFill>
                <a:schemeClr val="tx1"/>
              </a:solidFill>
              <a:cs typeface="Arial"/>
            </a:endParaRPr>
          </a:p>
          <a:p>
            <a:pPr eaLnBrk="1" hangingPunct="1">
              <a:spcBef>
                <a:spcPct val="0"/>
              </a:spcBef>
              <a:buClr>
                <a:schemeClr val="tx2"/>
              </a:buClr>
              <a:buSzTx/>
            </a:pPr>
            <a:endParaRPr lang="en-US" altLang="en-US" sz="1600">
              <a:solidFill>
                <a:schemeClr val="tx1"/>
              </a:solidFill>
            </a:endParaRPr>
          </a:p>
          <a:p>
            <a:pPr>
              <a:spcBef>
                <a:spcPct val="0"/>
              </a:spcBef>
              <a:buClr>
                <a:schemeClr val="tx2"/>
              </a:buClr>
              <a:buSzTx/>
            </a:pPr>
            <a:endParaRPr lang="en-US" altLang="en-US" sz="1600">
              <a:solidFill>
                <a:schemeClr val="tx1"/>
              </a:solidFill>
            </a:endParaRPr>
          </a:p>
          <a:p>
            <a:pPr eaLnBrk="1" hangingPunct="1">
              <a:spcBef>
                <a:spcPct val="0"/>
              </a:spcBef>
              <a:buClr>
                <a:schemeClr val="tx2"/>
              </a:buClr>
              <a:buSzTx/>
            </a:pPr>
            <a:r>
              <a:rPr lang="en-US" altLang="en-US" sz="1600" dirty="0">
                <a:solidFill>
                  <a:schemeClr val="tx1"/>
                </a:solidFill>
              </a:rPr>
              <a:t>Makes directive decisions</a:t>
            </a:r>
            <a:r>
              <a:rPr lang="en-US" altLang="en-US" sz="1600" dirty="0">
                <a:solidFill>
                  <a:schemeClr val="tx1"/>
                </a:solidFill>
                <a:cs typeface="Arial"/>
              </a:rPr>
              <a:t>.</a:t>
            </a:r>
          </a:p>
          <a:p>
            <a:pPr eaLnBrk="1" hangingPunct="1">
              <a:spcBef>
                <a:spcPct val="0"/>
              </a:spcBef>
              <a:buClr>
                <a:schemeClr val="tx2"/>
              </a:buClr>
              <a:buSzTx/>
            </a:pPr>
            <a:endParaRPr lang="en-US" altLang="en-US" sz="1600">
              <a:solidFill>
                <a:schemeClr val="tx1"/>
              </a:solidFill>
            </a:endParaRPr>
          </a:p>
          <a:p>
            <a:pPr eaLnBrk="1" hangingPunct="1">
              <a:spcBef>
                <a:spcPct val="0"/>
              </a:spcBef>
              <a:buClr>
                <a:schemeClr val="tx2"/>
              </a:buClr>
              <a:buSzTx/>
            </a:pPr>
            <a:r>
              <a:rPr lang="en-US" altLang="en-US" sz="1600" dirty="0">
                <a:solidFill>
                  <a:schemeClr val="tx1"/>
                </a:solidFill>
              </a:rPr>
              <a:t>Uses extrinsic rewards for </a:t>
            </a:r>
            <a:br>
              <a:rPr lang="en-US" dirty="0">
                <a:solidFill>
                  <a:schemeClr val="tx1"/>
                </a:solidFill>
                <a:latin typeface="ＭＳ Ｐゴシック"/>
              </a:rPr>
            </a:br>
            <a:r>
              <a:rPr lang="en-US" altLang="en-US" sz="1600" dirty="0">
                <a:solidFill>
                  <a:schemeClr val="tx1"/>
                </a:solidFill>
              </a:rPr>
              <a:t>desired behavior</a:t>
            </a:r>
            <a:r>
              <a:rPr lang="en-US" altLang="en-US" sz="1600" dirty="0">
                <a:solidFill>
                  <a:schemeClr val="tx1"/>
                </a:solidFill>
                <a:cs typeface="Arial"/>
              </a:rPr>
              <a:t>.</a:t>
            </a:r>
          </a:p>
          <a:p>
            <a:pPr>
              <a:spcBef>
                <a:spcPct val="0"/>
              </a:spcBef>
              <a:spcAft>
                <a:spcPts val="1003"/>
              </a:spcAft>
              <a:buClr>
                <a:schemeClr val="tx2"/>
              </a:buClr>
              <a:buSzTx/>
              <a:buFont typeface="Wingdings" pitchFamily="2" charset="2"/>
              <a:buChar char="§"/>
            </a:pPr>
            <a:endParaRPr lang="en-US" altLang="en-US" sz="1300">
              <a:solidFill>
                <a:schemeClr val="tx1"/>
              </a:solidFill>
            </a:endParaRPr>
          </a:p>
          <a:p>
            <a:pPr>
              <a:spcBef>
                <a:spcPct val="0"/>
              </a:spcBef>
              <a:spcAft>
                <a:spcPts val="1003"/>
              </a:spcAft>
              <a:buClr>
                <a:schemeClr val="tx2"/>
              </a:buClr>
              <a:buSzTx/>
              <a:buFont typeface="Wingdings" pitchFamily="2" charset="2"/>
              <a:buChar char="§"/>
            </a:pPr>
            <a:endParaRPr lang="en-US" altLang="en-US" sz="1300">
              <a:solidFill>
                <a:schemeClr val="tx1"/>
              </a:solidFill>
            </a:endParaRPr>
          </a:p>
          <a:p>
            <a:pPr>
              <a:spcBef>
                <a:spcPct val="0"/>
              </a:spcBef>
              <a:spcAft>
                <a:spcPts val="1003"/>
              </a:spcAft>
              <a:buClr>
                <a:schemeClr val="tx2"/>
              </a:buClr>
              <a:buSzTx/>
              <a:buFont typeface="Wingdings" pitchFamily="2" charset="2"/>
              <a:buChar char="§"/>
            </a:pPr>
            <a:endParaRPr lang="en-US" altLang="en-US" sz="1600">
              <a:solidFill>
                <a:schemeClr val="tx1"/>
              </a:solidFill>
            </a:endParaRPr>
          </a:p>
        </p:txBody>
      </p:sp>
      <p:sp>
        <p:nvSpPr>
          <p:cNvPr id="20484" name="Text Placeholder 18"/>
          <p:cNvSpPr txBox="1">
            <a:spLocks/>
          </p:cNvSpPr>
          <p:nvPr/>
        </p:nvSpPr>
        <p:spPr bwMode="auto">
          <a:xfrm>
            <a:off x="460375" y="1970088"/>
            <a:ext cx="3479588" cy="495935"/>
          </a:xfrm>
          <a:prstGeom prst="rect">
            <a:avLst/>
          </a:prstGeom>
          <a:solidFill>
            <a:schemeClr val="tx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800" b="1">
                <a:solidFill>
                  <a:schemeClr val="bg1"/>
                </a:solidFill>
              </a:rPr>
              <a:t>Traditional Supervisor</a:t>
            </a:r>
          </a:p>
        </p:txBody>
      </p:sp>
      <p:sp>
        <p:nvSpPr>
          <p:cNvPr id="20485" name="Text Placeholder 19"/>
          <p:cNvSpPr txBox="1">
            <a:spLocks/>
          </p:cNvSpPr>
          <p:nvPr/>
        </p:nvSpPr>
        <p:spPr bwMode="auto">
          <a:xfrm>
            <a:off x="3939963" y="1975327"/>
            <a:ext cx="3372062" cy="6853713"/>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611295" rIns="101882" bIns="0" anchor="t"/>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600" dirty="0">
                <a:solidFill>
                  <a:schemeClr val="tx1"/>
                </a:solidFill>
              </a:rPr>
              <a:t>Achieves results by involvement </a:t>
            </a:r>
            <a:br>
              <a:rPr lang="en-US" dirty="0">
                <a:solidFill>
                  <a:schemeClr val="tx1"/>
                </a:solidFill>
                <a:latin typeface="ＭＳ Ｐゴシック"/>
              </a:rPr>
            </a:br>
            <a:r>
              <a:rPr lang="en-US" altLang="en-US" sz="1600" dirty="0">
                <a:solidFill>
                  <a:schemeClr val="tx1"/>
                </a:solidFill>
              </a:rPr>
              <a:t>and commitment</a:t>
            </a:r>
            <a:r>
              <a:rPr lang="en-US" altLang="en-US" sz="1600" dirty="0">
                <a:solidFill>
                  <a:schemeClr val="tx1"/>
                </a:solidFill>
                <a:cs typeface="Arial"/>
              </a:rPr>
              <a:t>.</a:t>
            </a:r>
            <a:endParaRPr lang="en-US" altLang="en-US" sz="1600" dirty="0">
              <a:solidFill>
                <a:schemeClr val="tx1"/>
              </a:solidFill>
            </a:endParaRP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r>
              <a:rPr lang="en-US" altLang="en-US" sz="1600" dirty="0">
                <a:solidFill>
                  <a:schemeClr val="tx1"/>
                </a:solidFill>
              </a:rPr>
              <a:t>Encourages people to think, initiate ideas, respond to change in an effort to achieve mission</a:t>
            </a:r>
            <a:r>
              <a:rPr lang="en-US" altLang="en-US" sz="1600" dirty="0">
                <a:solidFill>
                  <a:schemeClr val="tx1"/>
                </a:solidFill>
                <a:cs typeface="Arial"/>
              </a:rPr>
              <a:t>.</a:t>
            </a: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r>
              <a:rPr lang="en-US" altLang="en-US" sz="1600" dirty="0">
                <a:solidFill>
                  <a:schemeClr val="tx1"/>
                </a:solidFill>
              </a:rPr>
              <a:t>Develops strengths within and across teams</a:t>
            </a:r>
            <a:r>
              <a:rPr lang="en-US" altLang="en-US" sz="1600" dirty="0">
                <a:solidFill>
                  <a:schemeClr val="tx1"/>
                </a:solidFill>
                <a:cs typeface="Arial"/>
              </a:rPr>
              <a:t>.</a:t>
            </a: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r>
              <a:rPr lang="en-US" altLang="en-US" sz="1600" dirty="0">
                <a:solidFill>
                  <a:schemeClr val="tx1"/>
                </a:solidFill>
              </a:rPr>
              <a:t>Has proficiency and expertise in technical and interpersonal aspects of the department</a:t>
            </a:r>
            <a:r>
              <a:rPr lang="en-US" altLang="en-US" sz="1600" dirty="0">
                <a:solidFill>
                  <a:schemeClr val="tx1"/>
                </a:solidFill>
                <a:cs typeface="Arial"/>
              </a:rPr>
              <a:t>.</a:t>
            </a: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r>
              <a:rPr lang="en-US" altLang="en-US" sz="1600" dirty="0">
                <a:solidFill>
                  <a:schemeClr val="tx1"/>
                </a:solidFill>
              </a:rPr>
              <a:t>Empowers people to produce the </a:t>
            </a:r>
            <a:r>
              <a:rPr lang="en-US" altLang="en-US" sz="1550" dirty="0">
                <a:solidFill>
                  <a:schemeClr val="tx1"/>
                </a:solidFill>
              </a:rPr>
              <a:t>highest and fastest possible</a:t>
            </a:r>
            <a:r>
              <a:rPr lang="en-US" altLang="en-US" sz="1600" dirty="0">
                <a:solidFill>
                  <a:schemeClr val="tx1"/>
                </a:solidFill>
              </a:rPr>
              <a:t> output</a:t>
            </a:r>
            <a:r>
              <a:rPr lang="en-US" altLang="en-US" sz="1600" dirty="0">
                <a:solidFill>
                  <a:schemeClr val="tx1"/>
                </a:solidFill>
                <a:cs typeface="Arial"/>
              </a:rPr>
              <a:t>.</a:t>
            </a: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r>
              <a:rPr lang="en-US" altLang="en-US" sz="1600" dirty="0">
                <a:solidFill>
                  <a:schemeClr val="tx1"/>
                </a:solidFill>
              </a:rPr>
              <a:t>Motivates through goal setting, participating, commitment and mutual respect</a:t>
            </a:r>
            <a:r>
              <a:rPr lang="en-US" altLang="en-US" sz="1600" dirty="0">
                <a:solidFill>
                  <a:schemeClr val="tx1"/>
                </a:solidFill>
                <a:cs typeface="Arial"/>
              </a:rPr>
              <a:t>.</a:t>
            </a: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r>
              <a:rPr lang="en-US" altLang="en-US" sz="1600" dirty="0">
                <a:solidFill>
                  <a:schemeClr val="tx1"/>
                </a:solidFill>
              </a:rPr>
              <a:t>Uses consensus decision-making</a:t>
            </a:r>
            <a:r>
              <a:rPr lang="en-US" altLang="en-US" sz="1600" dirty="0">
                <a:solidFill>
                  <a:schemeClr val="tx1"/>
                </a:solidFill>
                <a:cs typeface="Arial"/>
              </a:rPr>
              <a:t>.</a:t>
            </a:r>
          </a:p>
          <a:p>
            <a:pPr eaLnBrk="1" hangingPunct="1">
              <a:spcBef>
                <a:spcPct val="0"/>
              </a:spcBef>
              <a:buClr>
                <a:schemeClr val="tx2"/>
              </a:buClr>
              <a:buSzTx/>
            </a:pPr>
            <a:endParaRPr lang="en-US" altLang="en-US" sz="1600" dirty="0">
              <a:solidFill>
                <a:schemeClr val="tx1"/>
              </a:solidFill>
            </a:endParaRPr>
          </a:p>
          <a:p>
            <a:pPr eaLnBrk="1" hangingPunct="1">
              <a:spcBef>
                <a:spcPct val="0"/>
              </a:spcBef>
              <a:buClr>
                <a:schemeClr val="tx2"/>
              </a:buClr>
              <a:buSzTx/>
            </a:pPr>
            <a:r>
              <a:rPr lang="en-US" altLang="en-US" sz="1600" dirty="0">
                <a:solidFill>
                  <a:schemeClr val="tx1"/>
                </a:solidFill>
              </a:rPr>
              <a:t>Can motivate using extrinsic and intrinsic rewards</a:t>
            </a:r>
            <a:r>
              <a:rPr lang="en-US" altLang="en-US" sz="1600" dirty="0">
                <a:solidFill>
                  <a:schemeClr val="tx1"/>
                </a:solidFill>
                <a:cs typeface="Arial"/>
              </a:rPr>
              <a:t>.</a:t>
            </a:r>
            <a:endParaRPr lang="en-US" altLang="en-US" sz="1600" dirty="0">
              <a:solidFill>
                <a:schemeClr val="tx1"/>
              </a:solidFill>
            </a:endParaRPr>
          </a:p>
          <a:p>
            <a:pPr eaLnBrk="1" hangingPunct="1">
              <a:spcBef>
                <a:spcPct val="0"/>
              </a:spcBef>
              <a:buClr>
                <a:schemeClr val="tx2"/>
              </a:buClr>
              <a:buSzTx/>
            </a:pPr>
            <a:endParaRPr lang="en-US" altLang="en-US" sz="1800" dirty="0">
              <a:solidFill>
                <a:schemeClr val="tx1"/>
              </a:solidFill>
            </a:endParaRPr>
          </a:p>
          <a:p>
            <a:pPr eaLnBrk="1" hangingPunct="1">
              <a:spcBef>
                <a:spcPct val="0"/>
              </a:spcBef>
              <a:buClr>
                <a:schemeClr val="tx2"/>
              </a:buClr>
              <a:buSzTx/>
            </a:pPr>
            <a:endParaRPr lang="en-US" altLang="en-US" sz="1800" dirty="0">
              <a:solidFill>
                <a:schemeClr val="tx1"/>
              </a:solidFill>
            </a:endParaRPr>
          </a:p>
          <a:p>
            <a:pPr eaLnBrk="1" hangingPunct="1">
              <a:spcBef>
                <a:spcPct val="0"/>
              </a:spcBef>
              <a:buClr>
                <a:schemeClr val="tx2"/>
              </a:buClr>
              <a:buSzTx/>
              <a:buFont typeface="Wingdings" pitchFamily="2" charset="2"/>
              <a:buChar char="§"/>
            </a:pPr>
            <a:endParaRPr lang="en-US" altLang="en-US" sz="1800" dirty="0">
              <a:solidFill>
                <a:schemeClr val="tx1"/>
              </a:solidFill>
            </a:endParaRPr>
          </a:p>
          <a:p>
            <a:pPr>
              <a:spcBef>
                <a:spcPct val="0"/>
              </a:spcBef>
              <a:spcAft>
                <a:spcPts val="1003"/>
              </a:spcAft>
              <a:buClr>
                <a:schemeClr val="tx2"/>
              </a:buClr>
              <a:buSzTx/>
              <a:buFont typeface="Wingdings" pitchFamily="2" charset="2"/>
              <a:buChar char="§"/>
            </a:pPr>
            <a:endParaRPr lang="en-US" altLang="en-US" sz="1600" dirty="0">
              <a:solidFill>
                <a:schemeClr val="tx1"/>
              </a:solidFill>
            </a:endParaRPr>
          </a:p>
        </p:txBody>
      </p:sp>
      <p:sp>
        <p:nvSpPr>
          <p:cNvPr id="18" name="Text Placeholder 18"/>
          <p:cNvSpPr txBox="1">
            <a:spLocks/>
          </p:cNvSpPr>
          <p:nvPr/>
        </p:nvSpPr>
        <p:spPr bwMode="auto">
          <a:xfrm>
            <a:off x="3939963" y="1973580"/>
            <a:ext cx="3372062" cy="495935"/>
          </a:xfrm>
          <a:prstGeom prst="rect">
            <a:avLst/>
          </a:prstGeom>
          <a:solidFill>
            <a:schemeClr val="accent4"/>
          </a:solidFill>
          <a:ln>
            <a:solidFill>
              <a:schemeClr val="bg2"/>
            </a:solidFill>
            <a:miter lim="800000"/>
            <a:headEnd/>
            <a:tailEnd/>
          </a:ln>
        </p:spPr>
        <p:txBody>
          <a:bodyPr lIns="0" tIns="0" rIns="0" bIns="30565" anchor="ctr"/>
          <a:lstStyle>
            <a:lvl1pPr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1pPr>
            <a:lvl2pPr marL="511175"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2pPr>
            <a:lvl3pPr marL="776288"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3pPr>
            <a:lvl4pPr marL="1143000"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4pPr>
            <a:lvl5pPr marL="1416050"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lgn="ctr" eaLnBrk="1" hangingPunct="1">
              <a:spcAft>
                <a:spcPct val="0"/>
              </a:spcAft>
              <a:buNone/>
              <a:defRPr/>
            </a:pPr>
            <a:r>
              <a:rPr lang="en-US" sz="1800" b="1" dirty="0">
                <a:solidFill>
                  <a:schemeClr val="bg1"/>
                </a:solidFill>
              </a:rPr>
              <a:t>Team Leader</a:t>
            </a:r>
          </a:p>
        </p:txBody>
      </p:sp>
      <p:cxnSp>
        <p:nvCxnSpPr>
          <p:cNvPr id="19" name="Straight Connector 18"/>
          <p:cNvCxnSpPr/>
          <p:nvPr/>
        </p:nvCxnSpPr>
        <p:spPr>
          <a:xfrm>
            <a:off x="460374" y="3180239"/>
            <a:ext cx="6851651"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460374" y="4161790"/>
            <a:ext cx="6851651"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60374" y="4911090"/>
            <a:ext cx="6851651"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60374" y="5884228"/>
            <a:ext cx="6851651"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60374" y="6646387"/>
            <a:ext cx="6851651"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60374" y="7586345"/>
            <a:ext cx="6851651"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60374" y="8099108"/>
            <a:ext cx="6851651"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254714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9"/>
          <p:cNvSpPr>
            <a:spLocks noGrp="1"/>
          </p:cNvSpPr>
          <p:nvPr>
            <p:ph type="title"/>
          </p:nvPr>
        </p:nvSpPr>
        <p:spPr/>
        <p:txBody>
          <a:bodyPr/>
          <a:lstStyle/>
          <a:p>
            <a:r>
              <a:rPr lang="en-US" altLang="en-US"/>
              <a:t>Appropriate Management Style</a:t>
            </a:r>
          </a:p>
        </p:txBody>
      </p:sp>
      <p:sp>
        <p:nvSpPr>
          <p:cNvPr id="21507" name="Text Placeholder 8"/>
          <p:cNvSpPr txBox="1">
            <a:spLocks/>
          </p:cNvSpPr>
          <p:nvPr/>
        </p:nvSpPr>
        <p:spPr bwMode="auto">
          <a:xfrm>
            <a:off x="460375" y="1970088"/>
            <a:ext cx="6851650" cy="4544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When coaching an employee, it’s important to assess him or her and use the appropriate management style, which will be determined by the employee’s capability.</a:t>
            </a:r>
          </a:p>
          <a:p>
            <a:r>
              <a:rPr lang="en-US" altLang="en-US" dirty="0"/>
              <a:t>If the employee’s capability is low — high enthusiasm and low </a:t>
            </a:r>
            <a:br>
              <a:rPr lang="en-US" altLang="en-US" dirty="0"/>
            </a:br>
            <a:r>
              <a:rPr lang="en-US" altLang="en-US" dirty="0"/>
              <a:t>competence — the appropriate management style is to provide direction clarifying goals, priorities and expectations.</a:t>
            </a:r>
          </a:p>
          <a:p>
            <a:r>
              <a:rPr lang="en-US" altLang="en-US" dirty="0"/>
              <a:t>If the employee’s capability is low-medium — some competency, lacking enthusiasm or commitment — the appropriate management style is to support with some direction identifying needs, listening, encouraging and involving the employee.</a:t>
            </a:r>
          </a:p>
          <a:p>
            <a:r>
              <a:rPr lang="en-US" altLang="en-US" dirty="0"/>
              <a:t>If the employee’s capability is medium-high — low confidence and motivation, high competence — the appropriate management style is to offer support by identifying needs and sharing decision-making.</a:t>
            </a:r>
          </a:p>
          <a:p>
            <a:r>
              <a:rPr lang="en-US" altLang="en-US" dirty="0"/>
              <a:t>If the employee’s capability is high — high competence, high motivation — the appropriate management style is to provide little support or direction. Identify needs and delegate authority to the employee to make and implement decisions.</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895161092"/>
      </p:ext>
    </p:extLst>
  </p:cSld>
  <p:clrMapOvr>
    <a:masterClrMapping/>
  </p:clrMapOvr>
</p:sld>
</file>

<file path=ppt/theme/theme1.xml><?xml version="1.0" encoding="utf-8"?>
<a:theme xmlns:a="http://schemas.openxmlformats.org/drawingml/2006/main" name="OptumPortrait">
  <a:themeElements>
    <a:clrScheme name="Custom 2">
      <a:dk1>
        <a:srgbClr val="55565A"/>
      </a:dk1>
      <a:lt1>
        <a:srgbClr val="FFFFFF"/>
      </a:lt1>
      <a:dk2>
        <a:srgbClr val="55565A"/>
      </a:dk2>
      <a:lt2>
        <a:srgbClr val="B1B3B3"/>
      </a:lt2>
      <a:accent1>
        <a:srgbClr val="E87722"/>
      </a:accent1>
      <a:accent2>
        <a:srgbClr val="F2AA00"/>
      </a:accent2>
      <a:accent3>
        <a:srgbClr val="63666A"/>
      </a:accent3>
      <a:accent4>
        <a:srgbClr val="888B8D"/>
      </a:accent4>
      <a:accent5>
        <a:srgbClr val="B1B3B3"/>
      </a:accent5>
      <a:accent6>
        <a:srgbClr val="D0D0CE"/>
      </a:accent6>
      <a:hlink>
        <a:srgbClr val="E87722"/>
      </a:hlink>
      <a:folHlink>
        <a:srgbClr val="63666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1000" dirty="0" smtClean="0"/>
        </a:defPPr>
      </a:lstStyle>
    </a:txDef>
  </a:objectDefaults>
  <a:extraClrSchemeLst/>
  <a:custClrLst>
    <a:custClr name="Custom Color 1">
      <a:srgbClr val="E87722"/>
    </a:custClr>
    <a:custClr name="Custom Color 2">
      <a:srgbClr val="888B8D"/>
    </a:custClr>
    <a:custClr name="Custom Color 3">
      <a:srgbClr val="739600"/>
    </a:custClr>
    <a:custClr name="Custom Color 4">
      <a:srgbClr val="008770"/>
    </a:custClr>
    <a:custClr name="Custom Color 5">
      <a:srgbClr val="00549F"/>
    </a:custClr>
    <a:custClr name="Custom Color 6">
      <a:srgbClr val="3B0083"/>
    </a:custClr>
    <a:custClr name="Custom Color 7">
      <a:srgbClr val="A22B38"/>
    </a:custClr>
  </a:custClrLst>
  <a:extLst>
    <a:ext uri="{05A4C25C-085E-4340-85A3-A5531E510DB2}">
      <thm15:themeFamily xmlns:thm15="http://schemas.microsoft.com/office/thememl/2012/main" name="Optum-Portrait-Template.potx" id="{27EFDBC8-D653-4088-BF5D-AB07D94CC782}" vid="{9450D5AE-6EB3-476B-A3B2-51BE4CC560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92BD223-70C6-444D-8F06-A6DB9E2C90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5582E0-20DE-4DC3-BBC8-7328CE6DEA46}">
  <ds:schemaRefs>
    <ds:schemaRef ds:uri="http://schemas.microsoft.com/sharepoint/v3/contenttype/forms"/>
  </ds:schemaRefs>
</ds:datastoreItem>
</file>

<file path=customXml/itemProps3.xml><?xml version="1.0" encoding="utf-8"?>
<ds:datastoreItem xmlns:ds="http://schemas.openxmlformats.org/officeDocument/2006/customXml" ds:itemID="{B4A06612-E0A0-4547-BDC8-26AE191B79F0}">
  <ds:schemaRefs>
    <ds:schemaRef ds:uri="http://schemas.microsoft.com/office/infopath/2007/PartnerControls"/>
    <ds:schemaRef ds:uri="http://purl.org/dc/elements/1.1/"/>
    <ds:schemaRef ds:uri="http://schemas.microsoft.com/office/2006/metadata/properties"/>
    <ds:schemaRef ds:uri="8521867a-bdbc-4ac9-a562-0c4ec40f535f"/>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OptumPortrait</Template>
  <TotalTime>0</TotalTime>
  <Words>6396</Words>
  <Application>Microsoft Office PowerPoint</Application>
  <PresentationFormat>Custom</PresentationFormat>
  <Paragraphs>679</Paragraphs>
  <Slides>49</Slides>
  <Notes>44</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OptumPortrait</vt:lpstr>
      <vt:lpstr>How To Coach for Success</vt:lpstr>
      <vt:lpstr>The Program</vt:lpstr>
      <vt:lpstr>Learning Points</vt:lpstr>
      <vt:lpstr>What Is Coaching?</vt:lpstr>
      <vt:lpstr>Management Styles </vt:lpstr>
      <vt:lpstr>The Sheepherder vs. the Shepherd</vt:lpstr>
      <vt:lpstr>The Sheepherder vs. the Shepherd</vt:lpstr>
      <vt:lpstr>The Traditional Supervisor vs. the Team Leader</vt:lpstr>
      <vt:lpstr>Appropriate Management Style</vt:lpstr>
      <vt:lpstr>Appropriate Management Style</vt:lpstr>
      <vt:lpstr>Appropriate Management Style</vt:lpstr>
      <vt:lpstr>Appropriate Management Style</vt:lpstr>
      <vt:lpstr>Nine Key Steps of  Effective Coaching</vt:lpstr>
      <vt:lpstr>Nine Key Steps of  Effective Coaching</vt:lpstr>
      <vt:lpstr>Effective Coaching</vt:lpstr>
      <vt:lpstr>Confronting Problem Performance</vt:lpstr>
      <vt:lpstr>Employee  Development Process </vt:lpstr>
      <vt:lpstr>Employee  Development Process </vt:lpstr>
      <vt:lpstr>Employee  Development Process </vt:lpstr>
      <vt:lpstr>Benefits</vt:lpstr>
      <vt:lpstr>Early Warning Signs</vt:lpstr>
      <vt:lpstr>Case Study One: Mentoring and Learning</vt:lpstr>
      <vt:lpstr>Case Study One: Mentoring and Learning</vt:lpstr>
      <vt:lpstr>Case Study One: Mentoring and Learning</vt:lpstr>
      <vt:lpstr>Case Study One: Mentoring and Learning </vt:lpstr>
      <vt:lpstr>Case Study One: Mentoring and Learning</vt:lpstr>
      <vt:lpstr>Case Study One: Mentoring and Learning</vt:lpstr>
      <vt:lpstr>Case Study Two: Confronting a Problem </vt:lpstr>
      <vt:lpstr>Case Study Two: Confronting a Problem</vt:lpstr>
      <vt:lpstr>Case Study Two: Confronting a Problem </vt:lpstr>
      <vt:lpstr>Case Study Two: Confronting a Problem</vt:lpstr>
      <vt:lpstr>Case Study Two:  Confronting a Problem</vt:lpstr>
      <vt:lpstr>Case Study Two: Confronting a Problem</vt:lpstr>
      <vt:lpstr>Case Study Two: Confronting a Problem</vt:lpstr>
      <vt:lpstr>Case Study Two:  Confronting a Problem</vt:lpstr>
      <vt:lpstr>Case Study Two: Confronting a Problem</vt:lpstr>
      <vt:lpstr>Case Study Two:  Confronting a Problem</vt:lpstr>
      <vt:lpstr>Case Study Three: Giving Feedback</vt:lpstr>
      <vt:lpstr>Case Study Three: Giving Feedback</vt:lpstr>
      <vt:lpstr>Case Study Three: Giving Feedback</vt:lpstr>
      <vt:lpstr>Case Study Three: Giving Feedback</vt:lpstr>
      <vt:lpstr>Case Study Three: Giving Feedback </vt:lpstr>
      <vt:lpstr>Case Study Three: Giving Feedback</vt:lpstr>
      <vt:lpstr>Case Study Three: Giving Feedback </vt:lpstr>
      <vt:lpstr>Case Study Three:  Giving Feedback</vt:lpstr>
      <vt:lpstr>About Professional Support</vt:lpstr>
      <vt:lpstr>Make Your Action Plan</vt:lpstr>
      <vt:lpstr>Appendix A: Effect of Feedback Styles </vt:lpstr>
      <vt:lpstr>Appendix A: Effect of Feedback Styles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Coach for Success</dc:title>
  <dc:creator/>
  <cp:lastModifiedBy/>
  <cp:revision>11</cp:revision>
  <dcterms:created xsi:type="dcterms:W3CDTF">2018-11-19T13:27:26Z</dcterms:created>
  <dcterms:modified xsi:type="dcterms:W3CDTF">2020-10-22T21:16:54Z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167800</vt:r8>
  </property>
</Properties>
</file>