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45"/>
  </p:notesMasterIdLst>
  <p:handoutMasterIdLst>
    <p:handoutMasterId r:id="rId46"/>
  </p:handoutMasterIdLst>
  <p:sldIdLst>
    <p:sldId id="277" r:id="rId5"/>
    <p:sldId id="281" r:id="rId6"/>
    <p:sldId id="283" r:id="rId7"/>
    <p:sldId id="284" r:id="rId8"/>
    <p:sldId id="287" r:id="rId9"/>
    <p:sldId id="290" r:id="rId10"/>
    <p:sldId id="292" r:id="rId11"/>
    <p:sldId id="302" r:id="rId12"/>
    <p:sldId id="304" r:id="rId13"/>
    <p:sldId id="306" r:id="rId14"/>
    <p:sldId id="307" r:id="rId15"/>
    <p:sldId id="308" r:id="rId16"/>
    <p:sldId id="309" r:id="rId17"/>
    <p:sldId id="310" r:id="rId18"/>
    <p:sldId id="364" r:id="rId19"/>
    <p:sldId id="312" r:id="rId20"/>
    <p:sldId id="315" r:id="rId21"/>
    <p:sldId id="316" r:id="rId22"/>
    <p:sldId id="317" r:id="rId23"/>
    <p:sldId id="323" r:id="rId24"/>
    <p:sldId id="324" r:id="rId25"/>
    <p:sldId id="325" r:id="rId26"/>
    <p:sldId id="326" r:id="rId27"/>
    <p:sldId id="327" r:id="rId28"/>
    <p:sldId id="328" r:id="rId29"/>
    <p:sldId id="329" r:id="rId30"/>
    <p:sldId id="334" r:id="rId31"/>
    <p:sldId id="336" r:id="rId32"/>
    <p:sldId id="338" r:id="rId33"/>
    <p:sldId id="340" r:id="rId34"/>
    <p:sldId id="342" r:id="rId35"/>
    <p:sldId id="344" r:id="rId36"/>
    <p:sldId id="346" r:id="rId37"/>
    <p:sldId id="348" r:id="rId38"/>
    <p:sldId id="350" r:id="rId39"/>
    <p:sldId id="352" r:id="rId40"/>
    <p:sldId id="356" r:id="rId41"/>
    <p:sldId id="358" r:id="rId42"/>
    <p:sldId id="359" r:id="rId43"/>
    <p:sldId id="365" r:id="rId44"/>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56" autoAdjust="0"/>
    <p:restoredTop sz="86477" autoAdjust="0"/>
  </p:normalViewPr>
  <p:slideViewPr>
    <p:cSldViewPr snapToGrid="0">
      <p:cViewPr varScale="1">
        <p:scale>
          <a:sx n="43" d="100"/>
          <a:sy n="43" d="100"/>
        </p:scale>
        <p:origin x="2586" y="72"/>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2" d="100"/>
        <a:sy n="122" d="100"/>
      </p:scale>
      <p:origin x="0" y="493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6/2/2021</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6/2/2021</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2159000" y="696913"/>
            <a:ext cx="2692400" cy="3486150"/>
          </a:xfrm>
          <a:ln/>
        </p:spPr>
      </p:sp>
      <p:sp>
        <p:nvSpPr>
          <p:cNvPr id="952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5236"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F460FE3D-BCFA-4F91-8079-E90464E2A106}" type="slidenum">
              <a:rPr lang="en-US" altLang="en-US" sz="1300" smtClean="0">
                <a:solidFill>
                  <a:schemeClr val="tx1"/>
                </a:solidFill>
              </a:rPr>
              <a:pPr/>
              <a:t>2</a:t>
            </a:fld>
            <a:endParaRPr lang="en-US" altLang="en-US" sz="1300">
              <a:solidFill>
                <a:schemeClr val="tx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xfrm>
            <a:off x="2159000" y="696913"/>
            <a:ext cx="2692400" cy="3486150"/>
          </a:xfrm>
          <a:ln/>
        </p:spPr>
      </p:sp>
      <p:sp>
        <p:nvSpPr>
          <p:cNvPr id="1218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186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91EFA772-EC93-4693-9E8B-083A70614E6A}" type="slidenum">
              <a:rPr lang="en-US" altLang="en-US" sz="1300" smtClean="0">
                <a:solidFill>
                  <a:schemeClr val="tx1"/>
                </a:solidFill>
              </a:rPr>
              <a:pPr/>
              <a:t>11</a:t>
            </a:fld>
            <a:endParaRPr lang="en-US" altLang="en-US" sz="1300">
              <a:solidFill>
                <a:schemeClr val="tx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xfrm>
            <a:off x="2159000" y="696913"/>
            <a:ext cx="2692400" cy="3486150"/>
          </a:xfrm>
          <a:ln/>
        </p:spPr>
      </p:sp>
      <p:sp>
        <p:nvSpPr>
          <p:cNvPr id="1228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2884"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2929B1F4-18F0-4396-A10D-B7C9491A117A}" type="slidenum">
              <a:rPr lang="en-US" altLang="en-US" sz="1300" smtClean="0">
                <a:solidFill>
                  <a:schemeClr val="tx1"/>
                </a:solidFill>
              </a:rPr>
              <a:pPr/>
              <a:t>12</a:t>
            </a:fld>
            <a:endParaRPr lang="en-US" altLang="en-US" sz="130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2159000" y="696913"/>
            <a:ext cx="2692400" cy="3486150"/>
          </a:xfrm>
          <a:ln/>
        </p:spPr>
      </p:sp>
      <p:sp>
        <p:nvSpPr>
          <p:cNvPr id="1239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3908"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4543517F-1499-4E5D-A1D8-B35B013A9C8F}" type="slidenum">
              <a:rPr lang="en-US" altLang="en-US" sz="1300" smtClean="0">
                <a:solidFill>
                  <a:schemeClr val="tx1"/>
                </a:solidFill>
              </a:rPr>
              <a:pPr/>
              <a:t>13</a:t>
            </a:fld>
            <a:endParaRPr lang="en-US" altLang="en-US" sz="1300">
              <a:solidFill>
                <a:schemeClr val="tx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2159000" y="696913"/>
            <a:ext cx="2692400" cy="3486150"/>
          </a:xfrm>
          <a:ln/>
        </p:spPr>
      </p:sp>
      <p:sp>
        <p:nvSpPr>
          <p:cNvPr id="1249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4932"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A83D8C60-9C27-4796-A9E4-BE66B6E2D616}" type="slidenum">
              <a:rPr lang="en-US" altLang="en-US" sz="1300" smtClean="0">
                <a:solidFill>
                  <a:schemeClr val="tx1"/>
                </a:solidFill>
              </a:rPr>
              <a:pPr/>
              <a:t>14</a:t>
            </a:fld>
            <a:endParaRPr lang="en-US" altLang="en-US" sz="1300">
              <a:solidFill>
                <a:schemeClr val="tx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xfrm>
            <a:off x="2159000" y="696913"/>
            <a:ext cx="2692400" cy="3486150"/>
          </a:xfrm>
          <a:ln/>
        </p:spPr>
      </p:sp>
      <p:sp>
        <p:nvSpPr>
          <p:cNvPr id="1259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5956"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F1727E3D-3E10-4558-895D-251165C2407D}" type="slidenum">
              <a:rPr lang="en-US" altLang="en-US" sz="1300" smtClean="0">
                <a:solidFill>
                  <a:schemeClr val="tx1"/>
                </a:solidFill>
              </a:rPr>
              <a:pPr/>
              <a:t>15</a:t>
            </a:fld>
            <a:endParaRPr lang="en-US" altLang="en-US" sz="1300">
              <a:solidFill>
                <a:schemeClr val="tx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2159000" y="696913"/>
            <a:ext cx="2692400" cy="3486150"/>
          </a:xfrm>
          <a:ln/>
        </p:spPr>
      </p:sp>
      <p:sp>
        <p:nvSpPr>
          <p:cNvPr id="1269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698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C703AE45-A89D-48F0-A8F1-3154AC2DB769}" type="slidenum">
              <a:rPr lang="en-US" altLang="en-US" sz="1300" smtClean="0">
                <a:solidFill>
                  <a:schemeClr val="tx1"/>
                </a:solidFill>
              </a:rPr>
              <a:pPr/>
              <a:t>16</a:t>
            </a:fld>
            <a:endParaRPr lang="en-US" altLang="en-US" sz="1300">
              <a:solidFill>
                <a:schemeClr val="tx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2159000" y="696913"/>
            <a:ext cx="2692400" cy="3486150"/>
          </a:xfrm>
          <a:ln/>
        </p:spPr>
      </p:sp>
      <p:sp>
        <p:nvSpPr>
          <p:cNvPr id="1300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0052"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342C3EA1-7CC2-4EAC-B076-69377F425770}" type="slidenum">
              <a:rPr lang="en-US" altLang="en-US" sz="1300" smtClean="0">
                <a:solidFill>
                  <a:schemeClr val="tx1"/>
                </a:solidFill>
              </a:rPr>
              <a:pPr/>
              <a:t>17</a:t>
            </a:fld>
            <a:endParaRPr lang="en-US" altLang="en-US" sz="1300">
              <a:solidFill>
                <a:schemeClr val="tx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2159000" y="696913"/>
            <a:ext cx="2692400" cy="3486150"/>
          </a:xfrm>
          <a:ln/>
        </p:spPr>
      </p:sp>
      <p:sp>
        <p:nvSpPr>
          <p:cNvPr id="1310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1076"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EDC1D404-EDD6-4D48-8FC5-BBF471683056}" type="slidenum">
              <a:rPr lang="en-US" altLang="en-US" sz="1300" smtClean="0">
                <a:solidFill>
                  <a:schemeClr val="tx1"/>
                </a:solidFill>
              </a:rPr>
              <a:pPr/>
              <a:t>18</a:t>
            </a:fld>
            <a:endParaRPr lang="en-US" altLang="en-US" sz="1300">
              <a:solidFill>
                <a:schemeClr val="tx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2159000" y="696913"/>
            <a:ext cx="2692400" cy="3486150"/>
          </a:xfrm>
          <a:ln/>
        </p:spPr>
      </p:sp>
      <p:sp>
        <p:nvSpPr>
          <p:cNvPr id="1320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210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685F629A-3338-4E91-B636-C202B707FBDC}" type="slidenum">
              <a:rPr lang="en-US" altLang="en-US" sz="1300" smtClean="0">
                <a:solidFill>
                  <a:schemeClr val="tx1"/>
                </a:solidFill>
              </a:rPr>
              <a:pPr/>
              <a:t>19</a:t>
            </a:fld>
            <a:endParaRPr lang="en-US" altLang="en-US" sz="1300">
              <a:solidFill>
                <a:schemeClr val="tx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xfrm>
            <a:off x="2159000" y="696913"/>
            <a:ext cx="2692400" cy="3486150"/>
          </a:xfrm>
          <a:ln/>
        </p:spPr>
      </p:sp>
      <p:sp>
        <p:nvSpPr>
          <p:cNvPr id="1382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8244"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D89B9A1E-4A3E-444A-A556-6578390BFA1D}" type="slidenum">
              <a:rPr lang="en-US" altLang="en-US" sz="1300" smtClean="0">
                <a:solidFill>
                  <a:schemeClr val="tx1"/>
                </a:solidFill>
              </a:rPr>
              <a:pPr/>
              <a:t>20</a:t>
            </a:fld>
            <a:endParaRPr lang="en-US" altLang="en-US" sz="130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2159000" y="696913"/>
            <a:ext cx="2692400" cy="3486150"/>
          </a:xfrm>
          <a:ln/>
        </p:spPr>
      </p:sp>
      <p:sp>
        <p:nvSpPr>
          <p:cNvPr id="972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298BC3C2-0CAB-4EBB-8B6A-A5175FFC46DA}" type="slidenum">
              <a:rPr lang="en-US" altLang="en-US" sz="1300" smtClean="0">
                <a:solidFill>
                  <a:schemeClr val="tx1"/>
                </a:solidFill>
              </a:rPr>
              <a:pPr/>
              <a:t>3</a:t>
            </a:fld>
            <a:endParaRPr lang="en-US" altLang="en-US" sz="1300">
              <a:solidFill>
                <a:schemeClr val="tx1"/>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xfrm>
            <a:off x="2159000" y="696913"/>
            <a:ext cx="2692400" cy="3486150"/>
          </a:xfrm>
          <a:ln/>
        </p:spPr>
      </p:sp>
      <p:sp>
        <p:nvSpPr>
          <p:cNvPr id="1392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9268"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F013970F-97A3-4B24-A430-D519D6FF8F34}" type="slidenum">
              <a:rPr lang="en-US" altLang="en-US" sz="1300" smtClean="0">
                <a:solidFill>
                  <a:schemeClr val="tx1"/>
                </a:solidFill>
              </a:rPr>
              <a:pPr/>
              <a:t>21</a:t>
            </a:fld>
            <a:endParaRPr lang="en-US" altLang="en-US" sz="130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xfrm>
            <a:off x="2159000" y="696913"/>
            <a:ext cx="2692400" cy="3486150"/>
          </a:xfrm>
          <a:ln/>
        </p:spPr>
      </p:sp>
      <p:sp>
        <p:nvSpPr>
          <p:cNvPr id="1402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0292"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4E50218C-4143-4B9B-AF21-6BF6C52324CF}" type="slidenum">
              <a:rPr lang="en-US" altLang="en-US" sz="1300" smtClean="0">
                <a:solidFill>
                  <a:schemeClr val="tx1"/>
                </a:solidFill>
              </a:rPr>
              <a:pPr/>
              <a:t>22</a:t>
            </a:fld>
            <a:endParaRPr lang="en-US" altLang="en-US" sz="1300">
              <a:solidFill>
                <a:schemeClr val="tx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xfrm>
            <a:off x="2159000" y="696913"/>
            <a:ext cx="2692400" cy="3486150"/>
          </a:xfrm>
          <a:ln/>
        </p:spPr>
      </p:sp>
      <p:sp>
        <p:nvSpPr>
          <p:cNvPr id="14131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1316"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369072C2-6BF5-43A9-8C38-440CE935CC37}" type="slidenum">
              <a:rPr lang="en-US" altLang="en-US" sz="1300" smtClean="0">
                <a:solidFill>
                  <a:schemeClr val="tx1"/>
                </a:solidFill>
              </a:rPr>
              <a:pPr/>
              <a:t>23</a:t>
            </a:fld>
            <a:endParaRPr lang="en-US" altLang="en-US" sz="1300">
              <a:solidFill>
                <a:schemeClr val="tx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xfrm>
            <a:off x="2159000" y="696913"/>
            <a:ext cx="2692400" cy="3486150"/>
          </a:xfrm>
          <a:ln/>
        </p:spPr>
      </p:sp>
      <p:sp>
        <p:nvSpPr>
          <p:cNvPr id="1423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234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AF190D58-A771-45C6-8975-54C4BE0991E2}" type="slidenum">
              <a:rPr lang="en-US" altLang="en-US" sz="1300" smtClean="0">
                <a:solidFill>
                  <a:schemeClr val="tx1"/>
                </a:solidFill>
              </a:rPr>
              <a:pPr/>
              <a:t>24</a:t>
            </a:fld>
            <a:endParaRPr lang="en-US" altLang="en-US" sz="1300">
              <a:solidFill>
                <a:schemeClr val="tx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xfrm>
            <a:off x="2159000" y="696913"/>
            <a:ext cx="2692400" cy="3486150"/>
          </a:xfrm>
          <a:ln/>
        </p:spPr>
      </p:sp>
      <p:sp>
        <p:nvSpPr>
          <p:cNvPr id="1433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3364"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6CA2B4CE-8A8E-4551-9BB9-1998A5B15BB2}" type="slidenum">
              <a:rPr lang="en-US" altLang="en-US" sz="1300" smtClean="0">
                <a:solidFill>
                  <a:schemeClr val="tx1"/>
                </a:solidFill>
              </a:rPr>
              <a:pPr/>
              <a:t>25</a:t>
            </a:fld>
            <a:endParaRPr lang="en-US" altLang="en-US" sz="1300">
              <a:solidFill>
                <a:schemeClr val="tx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2159000" y="696913"/>
            <a:ext cx="2692400" cy="3486150"/>
          </a:xfrm>
          <a:ln/>
        </p:spPr>
      </p:sp>
      <p:sp>
        <p:nvSpPr>
          <p:cNvPr id="1443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4388"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548A412E-F094-43BB-946E-5B5055AE9ADC}" type="slidenum">
              <a:rPr lang="en-US" altLang="en-US" sz="1200">
                <a:latin typeface="Calibri" pitchFamily="34" charset="0"/>
              </a:rPr>
              <a:pPr algn="r" eaLnBrk="1" hangingPunct="1"/>
              <a:t>26</a:t>
            </a:fld>
            <a:endParaRPr lang="en-US" altLang="en-US" sz="120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xfrm>
            <a:off x="2159000" y="696913"/>
            <a:ext cx="2692400" cy="3486150"/>
          </a:xfrm>
          <a:ln/>
        </p:spPr>
      </p:sp>
      <p:sp>
        <p:nvSpPr>
          <p:cNvPr id="1495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9508"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153E212E-B2AF-47B3-90C4-20BB57AAFB89}" type="slidenum">
              <a:rPr lang="en-US" altLang="en-US" sz="1300" smtClean="0">
                <a:solidFill>
                  <a:schemeClr val="tx1"/>
                </a:solidFill>
              </a:rPr>
              <a:pPr/>
              <a:t>27</a:t>
            </a:fld>
            <a:endParaRPr lang="en-US" altLang="en-US" sz="1300">
              <a:solidFill>
                <a:schemeClr val="tx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xfrm>
            <a:off x="2159000" y="696913"/>
            <a:ext cx="2692400" cy="3486150"/>
          </a:xfrm>
          <a:ln/>
        </p:spPr>
      </p:sp>
      <p:sp>
        <p:nvSpPr>
          <p:cNvPr id="1515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51556"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89E31975-0AD7-4409-BCB8-5A1C2B670E6B}" type="slidenum">
              <a:rPr lang="en-US" altLang="en-US" sz="1200">
                <a:latin typeface="Calibri" pitchFamily="34" charset="0"/>
              </a:rPr>
              <a:pPr algn="r" eaLnBrk="1" hangingPunct="1"/>
              <a:t>28</a:t>
            </a:fld>
            <a:endParaRPr lang="en-US" altLang="en-US" sz="1200">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xfrm>
            <a:off x="2159000" y="696913"/>
            <a:ext cx="2692400" cy="3486150"/>
          </a:xfrm>
          <a:ln/>
        </p:spPr>
      </p:sp>
      <p:sp>
        <p:nvSpPr>
          <p:cNvPr id="1536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53604"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FF4042FF-A1B4-4493-AA3A-07F32AB9AC50}" type="slidenum">
              <a:rPr lang="en-US" altLang="en-US" sz="1200">
                <a:latin typeface="Calibri" pitchFamily="34" charset="0"/>
              </a:rPr>
              <a:pPr algn="r" eaLnBrk="1" hangingPunct="1"/>
              <a:t>29</a:t>
            </a:fld>
            <a:endParaRPr lang="en-US" altLang="en-US" sz="1200">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xfrm>
            <a:off x="2159000" y="696913"/>
            <a:ext cx="2692400" cy="3486150"/>
          </a:xfrm>
          <a:ln/>
        </p:spPr>
      </p:sp>
      <p:sp>
        <p:nvSpPr>
          <p:cNvPr id="1556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55652"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C7C39DCF-B2B8-4457-A281-07407F2DC958}" type="slidenum">
              <a:rPr lang="en-US" altLang="en-US" sz="1200">
                <a:latin typeface="Calibri" pitchFamily="34" charset="0"/>
              </a:rPr>
              <a:pPr algn="r" eaLnBrk="1" hangingPunct="1"/>
              <a:t>30</a:t>
            </a:fld>
            <a:endParaRPr lang="en-US" alt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2159000" y="696913"/>
            <a:ext cx="2692400" cy="3486150"/>
          </a:xfrm>
          <a:ln/>
        </p:spPr>
      </p:sp>
      <p:sp>
        <p:nvSpPr>
          <p:cNvPr id="983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8308"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31246CD2-7ED0-4D39-A8FD-97AFF3BCFA12}" type="slidenum">
              <a:rPr lang="en-US" altLang="en-US" sz="1300" smtClean="0">
                <a:solidFill>
                  <a:schemeClr val="tx1"/>
                </a:solidFill>
              </a:rPr>
              <a:pPr/>
              <a:t>4</a:t>
            </a:fld>
            <a:endParaRPr lang="en-US" altLang="en-US" sz="1300">
              <a:solidFill>
                <a:schemeClr val="tx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xfrm>
            <a:off x="2159000" y="696913"/>
            <a:ext cx="2692400" cy="3486150"/>
          </a:xfrm>
          <a:ln/>
        </p:spPr>
      </p:sp>
      <p:sp>
        <p:nvSpPr>
          <p:cNvPr id="1576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57700"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462FD55B-DE12-4F21-A50F-4CE86F8EB2FC}" type="slidenum">
              <a:rPr lang="en-US" altLang="en-US" sz="1200">
                <a:latin typeface="Calibri" pitchFamily="34" charset="0"/>
              </a:rPr>
              <a:pPr algn="r" eaLnBrk="1" hangingPunct="1"/>
              <a:t>31</a:t>
            </a:fld>
            <a:endParaRPr lang="en-US" altLang="en-US" sz="1200">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xfrm>
            <a:off x="2159000" y="696913"/>
            <a:ext cx="2692400" cy="3486150"/>
          </a:xfrm>
          <a:ln/>
        </p:spPr>
      </p:sp>
      <p:sp>
        <p:nvSpPr>
          <p:cNvPr id="1597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59748"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156AF891-6E69-416C-B354-5154F10A4C3B}" type="slidenum">
              <a:rPr lang="en-US" altLang="en-US" sz="1200">
                <a:latin typeface="Calibri" pitchFamily="34" charset="0"/>
              </a:rPr>
              <a:pPr algn="r" eaLnBrk="1" hangingPunct="1"/>
              <a:t>32</a:t>
            </a:fld>
            <a:endParaRPr lang="en-US" altLang="en-US" sz="1200">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xfrm>
            <a:off x="2159000" y="696913"/>
            <a:ext cx="2692400" cy="3486150"/>
          </a:xfrm>
          <a:ln/>
        </p:spPr>
      </p:sp>
      <p:sp>
        <p:nvSpPr>
          <p:cNvPr id="1617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61796"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AFDFB561-5D93-468E-A819-BCDD85DFED9B}" type="slidenum">
              <a:rPr lang="en-US" altLang="en-US" sz="1200">
                <a:latin typeface="Calibri" pitchFamily="34" charset="0"/>
              </a:rPr>
              <a:pPr algn="r" eaLnBrk="1" hangingPunct="1"/>
              <a:t>33</a:t>
            </a:fld>
            <a:endParaRPr lang="en-US" altLang="en-US" sz="1200">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xfrm>
            <a:off x="2159000" y="696913"/>
            <a:ext cx="2692400" cy="3486150"/>
          </a:xfrm>
          <a:ln/>
        </p:spPr>
      </p:sp>
      <p:sp>
        <p:nvSpPr>
          <p:cNvPr id="1638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63844"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03CF554D-35EC-4C29-8206-25363942FE5B}" type="slidenum">
              <a:rPr lang="en-US" altLang="en-US" sz="1200">
                <a:latin typeface="Calibri" pitchFamily="34" charset="0"/>
              </a:rPr>
              <a:pPr algn="r" eaLnBrk="1" hangingPunct="1"/>
              <a:t>34</a:t>
            </a:fld>
            <a:endParaRPr lang="en-US" altLang="en-US" sz="1200">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xfrm>
            <a:off x="2159000" y="696913"/>
            <a:ext cx="2692400" cy="3486150"/>
          </a:xfrm>
          <a:ln/>
        </p:spPr>
      </p:sp>
      <p:sp>
        <p:nvSpPr>
          <p:cNvPr id="1658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65892"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26956694-DFF9-49D2-843A-277E65C6997A}" type="slidenum">
              <a:rPr lang="en-US" altLang="en-US" sz="1200">
                <a:latin typeface="Calibri" pitchFamily="34" charset="0"/>
              </a:rPr>
              <a:pPr algn="r" eaLnBrk="1" hangingPunct="1"/>
              <a:t>35</a:t>
            </a:fld>
            <a:endParaRPr lang="en-US" altLang="en-US" sz="1200">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xfrm>
            <a:off x="2159000" y="696913"/>
            <a:ext cx="2692400" cy="3486150"/>
          </a:xfrm>
          <a:ln/>
        </p:spPr>
      </p:sp>
      <p:sp>
        <p:nvSpPr>
          <p:cNvPr id="1679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67940"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4B8D8615-830C-45D1-A125-58B7C8E616F1}" type="slidenum">
              <a:rPr lang="en-US" altLang="en-US" sz="1200">
                <a:latin typeface="Calibri" pitchFamily="34" charset="0"/>
              </a:rPr>
              <a:pPr algn="r" eaLnBrk="1" hangingPunct="1"/>
              <a:t>36</a:t>
            </a:fld>
            <a:endParaRPr lang="en-US" altLang="en-US" sz="1200">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xfrm>
            <a:off x="2159000" y="696913"/>
            <a:ext cx="2692400" cy="3486150"/>
          </a:xfrm>
          <a:ln/>
        </p:spPr>
      </p:sp>
      <p:sp>
        <p:nvSpPr>
          <p:cNvPr id="1720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72036"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1E91632F-4D62-4077-83B4-B2D813459E26}" type="slidenum">
              <a:rPr lang="en-US" altLang="en-US" sz="1200">
                <a:latin typeface="Calibri" pitchFamily="34" charset="0"/>
              </a:rPr>
              <a:pPr algn="r" eaLnBrk="1" hangingPunct="1"/>
              <a:t>37</a:t>
            </a:fld>
            <a:endParaRPr lang="en-US" altLang="en-US" sz="1200">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xfrm>
            <a:off x="2159000" y="696913"/>
            <a:ext cx="2692400" cy="3486150"/>
          </a:xfrm>
          <a:ln/>
        </p:spPr>
      </p:sp>
      <p:sp>
        <p:nvSpPr>
          <p:cNvPr id="1740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74084" name="Slide Number Placeholder 3"/>
          <p:cNvSpPr txBox="1">
            <a:spLocks noGrp="1"/>
          </p:cNvSpPr>
          <p:nvPr/>
        </p:nvSpPr>
        <p:spPr bwMode="auto">
          <a:xfrm>
            <a:off x="3805415" y="8550276"/>
            <a:ext cx="29112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2" tIns="44906" rIns="89812" bIns="44906"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eaLnBrk="1" hangingPunct="1"/>
            <a:fld id="{5BD1570C-B1B6-4AD0-9DF4-20738CDCF20B}" type="slidenum">
              <a:rPr lang="en-US" altLang="en-US" sz="1200">
                <a:latin typeface="Calibri" pitchFamily="34" charset="0"/>
              </a:rPr>
              <a:pPr algn="r" eaLnBrk="1" hangingPunct="1"/>
              <a:t>38</a:t>
            </a:fld>
            <a:endParaRPr lang="en-US" altLang="en-US" sz="1200">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40</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68171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2159000" y="696913"/>
            <a:ext cx="2692400" cy="3486150"/>
          </a:xfrm>
          <a:ln/>
        </p:spPr>
      </p:sp>
      <p:sp>
        <p:nvSpPr>
          <p:cNvPr id="1013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138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A35AD07C-DEE3-4C7C-AF96-C09EB5E43A04}" type="slidenum">
              <a:rPr lang="en-US" altLang="en-US" sz="1300" smtClean="0">
                <a:solidFill>
                  <a:schemeClr val="tx1"/>
                </a:solidFill>
              </a:rPr>
              <a:pPr/>
              <a:t>5</a:t>
            </a:fld>
            <a:endParaRPr lang="en-US" altLang="en-US" sz="1300">
              <a:solidFill>
                <a:schemeClr val="tx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2159000" y="696913"/>
            <a:ext cx="2692400" cy="3486150"/>
          </a:xfrm>
          <a:ln/>
        </p:spPr>
      </p:sp>
      <p:sp>
        <p:nvSpPr>
          <p:cNvPr id="1044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4452"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8C60DE60-74B5-4911-8E24-BBB087B74F80}" type="slidenum">
              <a:rPr lang="en-US" altLang="en-US" sz="1300" smtClean="0">
                <a:solidFill>
                  <a:schemeClr val="tx1"/>
                </a:solidFill>
              </a:rPr>
              <a:pPr/>
              <a:t>6</a:t>
            </a:fld>
            <a:endParaRPr lang="en-US" altLang="en-US" sz="130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2159000" y="696913"/>
            <a:ext cx="2692400" cy="3486150"/>
          </a:xfrm>
          <a:ln/>
        </p:spPr>
      </p:sp>
      <p:sp>
        <p:nvSpPr>
          <p:cNvPr id="1064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650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95CEF0E4-F86D-46B1-8985-9582022F3321}" type="slidenum">
              <a:rPr lang="en-US" altLang="en-US" sz="1300" smtClean="0">
                <a:solidFill>
                  <a:schemeClr val="tx1"/>
                </a:solidFill>
              </a:rPr>
              <a:pPr/>
              <a:t>7</a:t>
            </a:fld>
            <a:endParaRPr lang="en-US" altLang="en-US" sz="130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2159000" y="696913"/>
            <a:ext cx="2692400" cy="3486150"/>
          </a:xfrm>
          <a:ln/>
        </p:spPr>
      </p:sp>
      <p:sp>
        <p:nvSpPr>
          <p:cNvPr id="1167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6740"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FB679C3A-6688-4146-9378-5011805909E0}" type="slidenum">
              <a:rPr lang="en-US" altLang="en-US" sz="1300" smtClean="0">
                <a:solidFill>
                  <a:schemeClr val="tx1"/>
                </a:solidFill>
              </a:rPr>
              <a:pPr/>
              <a:t>8</a:t>
            </a:fld>
            <a:endParaRPr lang="en-US" altLang="en-US" sz="130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2159000" y="696913"/>
            <a:ext cx="2692400" cy="3486150"/>
          </a:xfrm>
          <a:ln/>
        </p:spPr>
      </p:sp>
      <p:sp>
        <p:nvSpPr>
          <p:cNvPr id="1187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8788"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29F93027-94D1-4C60-9656-B548D3EFD516}" type="slidenum">
              <a:rPr lang="en-US" altLang="en-US" sz="1300" smtClean="0">
                <a:solidFill>
                  <a:schemeClr val="tx1"/>
                </a:solidFill>
              </a:rPr>
              <a:pPr/>
              <a:t>9</a:t>
            </a:fld>
            <a:endParaRPr lang="en-US" altLang="en-US" sz="1300">
              <a:solidFill>
                <a:schemeClr val="tx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2159000" y="696913"/>
            <a:ext cx="2692400" cy="3486150"/>
          </a:xfrm>
          <a:ln/>
        </p:spPr>
      </p:sp>
      <p:sp>
        <p:nvSpPr>
          <p:cNvPr id="1208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0836" name="Slide Number Placeholder 3"/>
          <p:cNvSpPr>
            <a:spLocks noGrp="1"/>
          </p:cNvSpPr>
          <p:nvPr>
            <p:ph type="sldNum" sz="quarter" idx="5"/>
          </p:nvPr>
        </p:nvSpPr>
        <p:spPr>
          <a:noFill/>
        </p:spPr>
        <p:txBody>
          <a:bodyPr/>
          <a:lstStyle>
            <a:lvl1pPr defTabSz="463550">
              <a:defRPr sz="2200">
                <a:solidFill>
                  <a:srgbClr val="646D72"/>
                </a:solidFill>
                <a:latin typeface="Arial" charset="0"/>
                <a:ea typeface="ＭＳ Ｐゴシック" pitchFamily="34" charset="-128"/>
              </a:defRPr>
            </a:lvl1pPr>
            <a:lvl2pPr marL="714375" indent="-274638" defTabSz="463550">
              <a:defRPr sz="2200">
                <a:solidFill>
                  <a:srgbClr val="646D72"/>
                </a:solidFill>
                <a:latin typeface="Arial" charset="0"/>
                <a:ea typeface="ＭＳ Ｐゴシック" pitchFamily="34" charset="-128"/>
              </a:defRPr>
            </a:lvl2pPr>
            <a:lvl3pPr marL="1100138" indent="-219075" defTabSz="463550">
              <a:defRPr sz="2200">
                <a:solidFill>
                  <a:srgbClr val="646D72"/>
                </a:solidFill>
                <a:latin typeface="Arial" charset="0"/>
                <a:ea typeface="ＭＳ Ｐゴシック" pitchFamily="34" charset="-128"/>
              </a:defRPr>
            </a:lvl3pPr>
            <a:lvl4pPr marL="1541463" indent="-219075" defTabSz="463550">
              <a:defRPr sz="2200">
                <a:solidFill>
                  <a:srgbClr val="646D72"/>
                </a:solidFill>
                <a:latin typeface="Arial" charset="0"/>
                <a:ea typeface="ＭＳ Ｐゴシック" pitchFamily="34" charset="-128"/>
              </a:defRPr>
            </a:lvl4pPr>
            <a:lvl5pPr marL="1981200" indent="-219075" defTabSz="463550">
              <a:defRPr sz="2200">
                <a:solidFill>
                  <a:srgbClr val="646D72"/>
                </a:solidFill>
                <a:latin typeface="Arial" charset="0"/>
                <a:ea typeface="ＭＳ Ｐゴシック" pitchFamily="34" charset="-128"/>
              </a:defRPr>
            </a:lvl5pPr>
            <a:lvl6pPr marL="24384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6pPr>
            <a:lvl7pPr marL="28956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7pPr>
            <a:lvl8pPr marL="33528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8pPr>
            <a:lvl9pPr marL="3810000" indent="-219075" defTabSz="463550" eaLnBrk="0" fontAlgn="base" hangingPunct="0">
              <a:spcBef>
                <a:spcPct val="0"/>
              </a:spcBef>
              <a:spcAft>
                <a:spcPct val="0"/>
              </a:spcAft>
              <a:defRPr sz="2200">
                <a:solidFill>
                  <a:srgbClr val="646D72"/>
                </a:solidFill>
                <a:latin typeface="Arial" charset="0"/>
                <a:ea typeface="ＭＳ Ｐゴシック" pitchFamily="34" charset="-128"/>
              </a:defRPr>
            </a:lvl9pPr>
          </a:lstStyle>
          <a:p>
            <a:fld id="{5931BC43-1D2C-4F32-A39C-2390302C2660}" type="slidenum">
              <a:rPr lang="en-US" altLang="en-US" sz="1300" smtClean="0">
                <a:solidFill>
                  <a:schemeClr val="tx1"/>
                </a:solidFill>
              </a:rPr>
              <a:pPr/>
              <a:t>10</a:t>
            </a:fld>
            <a:endParaRPr lang="en-US" altLang="en-US" sz="130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r>
              <a:rPr lang="en-US" dirty="0"/>
              <a:t/>
            </a:r>
            <a:br>
              <a:rPr lang="en-US" dirty="0"/>
            </a:br>
            <a:r>
              <a:rPr lang="en-US" dirty="0"/>
              <a:t/>
            </a:r>
            <a:br>
              <a:rPr lang="en-US" dirty="0"/>
            </a:br>
            <a:r>
              <a:rPr lang="en-US" dirty="0"/>
              <a:t/>
            </a:r>
            <a:br>
              <a:rPr lang="en-US" dirty="0"/>
            </a:br>
            <a:r>
              <a:rPr lang="en-US" dirty="0"/>
              <a:t>Directions for requesting access are on the log-in screen.</a:t>
            </a:r>
            <a:br>
              <a:rPr lang="en-US" dirty="0"/>
            </a:br>
            <a:r>
              <a:rPr lang="en-US" dirty="0"/>
              <a:t/>
            </a: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2" name="Footer Placeholder 2"/>
          <p:cNvSpPr>
            <a:spLocks noGrp="1"/>
          </p:cNvSpPr>
          <p:nvPr>
            <p:ph type="ftr" sz="quarter" idx="3"/>
          </p:nvPr>
        </p:nvSpPr>
        <p:spPr>
          <a:xfrm>
            <a:off x="758825" y="9738111"/>
            <a:ext cx="481393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2" name="Footer Placeholder 2"/>
          <p:cNvSpPr>
            <a:spLocks noGrp="1"/>
          </p:cNvSpPr>
          <p:nvPr>
            <p:ph type="ftr" sz="quarter" idx="3"/>
          </p:nvPr>
        </p:nvSpPr>
        <p:spPr>
          <a:xfrm>
            <a:off x="758825" y="9738111"/>
            <a:ext cx="48291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www.optum.com/"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5"/>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79869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a:xfrm>
            <a:off x="1035051" y="2036516"/>
            <a:ext cx="5029200" cy="1163395"/>
          </a:xfrm>
        </p:spPr>
        <p:txBody>
          <a:bodyPr/>
          <a:lstStyle/>
          <a:p>
            <a:r>
              <a:rPr lang="en-US" dirty="0">
                <a:solidFill>
                  <a:schemeClr val="tx1"/>
                </a:solidFill>
                <a:latin typeface="+mj-ea"/>
                <a:cs typeface="+mj-ea"/>
              </a:rPr>
              <a:t/>
            </a:r>
            <a:br>
              <a:rPr lang="en-US" dirty="0">
                <a:solidFill>
                  <a:schemeClr val="tx1"/>
                </a:solidFill>
                <a:latin typeface="+mj-ea"/>
                <a:cs typeface="+mj-ea"/>
              </a:rPr>
            </a:br>
            <a:r>
              <a:rPr lang="en-US" altLang="en-US" dirty="0"/>
              <a:t>How To Use</a:t>
            </a:r>
            <a:r>
              <a:rPr lang="en-US" dirty="0">
                <a:solidFill>
                  <a:schemeClr val="tx1"/>
                </a:solidFill>
                <a:latin typeface="+mj-ea"/>
                <a:cs typeface="+mj-ea"/>
              </a:rPr>
              <a:t/>
            </a:r>
            <a:br>
              <a:rPr lang="en-US" dirty="0">
                <a:solidFill>
                  <a:schemeClr val="tx1"/>
                </a:solidFill>
                <a:latin typeface="+mj-ea"/>
                <a:cs typeface="+mj-ea"/>
              </a:rPr>
            </a:br>
            <a:r>
              <a:rPr lang="en-US" altLang="en-US" dirty="0"/>
              <a:t>Conflict as Opportunity</a:t>
            </a:r>
          </a:p>
        </p:txBody>
      </p:sp>
      <p:sp>
        <p:nvSpPr>
          <p:cNvPr id="5123" name="Rectangle 11"/>
          <p:cNvSpPr>
            <a:spLocks noGrp="1"/>
          </p:cNvSpPr>
          <p:nvPr>
            <p:ph type="body" sz="quarter" idx="10"/>
          </p:nvPr>
        </p:nvSpPr>
        <p:spPr>
          <a:xfrm>
            <a:off x="1035050" y="3436327"/>
            <a:ext cx="5029200" cy="738664"/>
          </a:xfrm>
        </p:spPr>
        <p:txBody>
          <a:bodyPr vert="horz" wrap="square" lIns="0" tIns="0" rIns="0" bIns="0" rtlCol="0" anchor="t">
            <a:spAutoFit/>
          </a:bodyPr>
          <a:lstStyle/>
          <a:p>
            <a:r>
              <a:rPr lang="en-US" altLang="en-US" dirty="0"/>
              <a:t>Workbook</a:t>
            </a:r>
          </a:p>
          <a:p>
            <a:r>
              <a:rPr lang="en-US" altLang="en-US" dirty="0"/>
              <a:t>A Management Development Program</a:t>
            </a:r>
            <a:endParaRPr lang="en-US" altLang="en-US" dirty="0">
              <a:cs typeface="Arial"/>
            </a:endParaRPr>
          </a:p>
          <a:p>
            <a:endParaRPr lang="en-US" altLang="en-US" dirty="0"/>
          </a:p>
          <a:p>
            <a:endParaRPr lang="en-US" altLang="en-US" dirty="0"/>
          </a:p>
        </p:txBody>
      </p:sp>
    </p:spTree>
    <p:extLst>
      <p:ext uri="{BB962C8B-B14F-4D97-AF65-F5344CB8AC3E}">
        <p14:creationId xmlns:p14="http://schemas.microsoft.com/office/powerpoint/2010/main" val="2060583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pPr eaLnBrk="1" hangingPunct="1"/>
            <a:r>
              <a:rPr lang="en-US" altLang="en-US"/>
              <a:t>Sources of Conflict</a:t>
            </a:r>
          </a:p>
        </p:txBody>
      </p:sp>
      <p:sp>
        <p:nvSpPr>
          <p:cNvPr id="34820" name="Text Placeholder 8"/>
          <p:cNvSpPr txBox="1">
            <a:spLocks/>
          </p:cNvSpPr>
          <p:nvPr/>
        </p:nvSpPr>
        <p:spPr bwMode="auto">
          <a:xfrm>
            <a:off x="460375" y="1970088"/>
            <a:ext cx="6998969" cy="7648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1337"/>
              </a:spcAft>
              <a:buClr>
                <a:schemeClr val="tx2"/>
              </a:buClr>
            </a:pPr>
            <a:r>
              <a:rPr lang="en-US" altLang="en-US" sz="1600" b="1" dirty="0">
                <a:solidFill>
                  <a:schemeClr val="tx1"/>
                </a:solidFill>
              </a:rPr>
              <a:t>Goal incompatibility</a:t>
            </a:r>
            <a:r>
              <a:rPr lang="en-US" altLang="en-US" sz="1600" b="1" dirty="0">
                <a:solidFill>
                  <a:schemeClr val="tx1"/>
                </a:solidFill>
                <a:cs typeface="Arial"/>
              </a:rPr>
              <a:t>.</a:t>
            </a:r>
            <a:endParaRPr lang="en-US" altLang="en-US" sz="1600" b="1" dirty="0">
              <a:solidFill>
                <a:schemeClr val="tx1"/>
              </a:solidFill>
            </a:endParaRPr>
          </a:p>
          <a:p>
            <a:pPr lvl="1">
              <a:spcAft>
                <a:spcPts val="1337"/>
              </a:spcAft>
              <a:buClr>
                <a:schemeClr val="tx2"/>
              </a:buClr>
              <a:buFont typeface="Arial" panose="020B0604020202020204" pitchFamily="34" charset="0"/>
              <a:buChar char="•"/>
            </a:pPr>
            <a:r>
              <a:rPr lang="en-US" altLang="en-US" sz="1600" dirty="0">
                <a:solidFill>
                  <a:schemeClr val="tx1"/>
                </a:solidFill>
              </a:rPr>
              <a:t>Divergent goals in which managers and/or employees’ goals are different and conflict with each other</a:t>
            </a:r>
            <a:r>
              <a:rPr lang="en-US" altLang="en-US" sz="1600" dirty="0">
                <a:solidFill>
                  <a:schemeClr val="tx1"/>
                </a:solidFill>
                <a:latin typeface="Arial"/>
                <a:cs typeface="Arial"/>
              </a:rPr>
              <a:t>.</a:t>
            </a:r>
            <a:r>
              <a:rPr lang="en-US" dirty="0">
                <a:solidFill>
                  <a:schemeClr val="tx1"/>
                </a:solidFill>
              </a:rPr>
              <a:t/>
            </a:r>
            <a:br>
              <a:rPr lang="en-US" dirty="0">
                <a:solidFill>
                  <a:schemeClr val="tx1"/>
                </a:solidFill>
              </a:rPr>
            </a:br>
            <a:endParaRPr lang="en-US" altLang="en-US" sz="1600" dirty="0">
              <a:solidFill>
                <a:schemeClr val="tx1"/>
              </a:solidFill>
            </a:endParaRPr>
          </a:p>
          <a:p>
            <a:pPr>
              <a:spcAft>
                <a:spcPts val="1337"/>
              </a:spcAft>
              <a:buClr>
                <a:schemeClr val="tx2"/>
              </a:buClr>
            </a:pPr>
            <a:r>
              <a:rPr lang="en-US" altLang="en-US" sz="1600" b="1" dirty="0">
                <a:solidFill>
                  <a:schemeClr val="tx1"/>
                </a:solidFill>
              </a:rPr>
              <a:t>Structural relationships</a:t>
            </a:r>
            <a:r>
              <a:rPr lang="en-US" altLang="en-US" sz="1600" b="1" dirty="0">
                <a:solidFill>
                  <a:schemeClr val="tx1"/>
                </a:solidFill>
                <a:cs typeface="Arial"/>
              </a:rPr>
              <a:t>.</a:t>
            </a:r>
          </a:p>
          <a:p>
            <a:pPr lvl="1">
              <a:spcAft>
                <a:spcPts val="1337"/>
              </a:spcAft>
              <a:buClr>
                <a:schemeClr val="tx2"/>
              </a:buClr>
              <a:buFont typeface="Arial" panose="020B0604020202020204" pitchFamily="34" charset="0"/>
              <a:buChar char="•"/>
            </a:pPr>
            <a:r>
              <a:rPr lang="en-US" altLang="en-US" sz="1600" dirty="0">
                <a:solidFill>
                  <a:schemeClr val="tx1"/>
                </a:solidFill>
              </a:rPr>
              <a:t>The hierarchical rules and regulations that define the organization and create expectations for employees</a:t>
            </a:r>
            <a:r>
              <a:rPr lang="en-US" altLang="en-US" sz="1600" dirty="0">
                <a:solidFill>
                  <a:schemeClr val="tx1"/>
                </a:solidFill>
                <a:latin typeface="Arial"/>
                <a:cs typeface="Arial"/>
              </a:rPr>
              <a:t>.</a:t>
            </a:r>
            <a:r>
              <a:rPr lang="en-US" dirty="0">
                <a:solidFill>
                  <a:schemeClr val="tx1"/>
                </a:solidFill>
              </a:rPr>
              <a:t/>
            </a:r>
            <a:br>
              <a:rPr lang="en-US" dirty="0">
                <a:solidFill>
                  <a:schemeClr val="tx1"/>
                </a:solidFill>
              </a:rPr>
            </a:br>
            <a:endParaRPr lang="en-US" altLang="en-US" sz="1600" dirty="0">
              <a:solidFill>
                <a:schemeClr val="tx1"/>
              </a:solidFill>
            </a:endParaRPr>
          </a:p>
          <a:p>
            <a:pPr>
              <a:spcAft>
                <a:spcPts val="1337"/>
              </a:spcAft>
              <a:buClr>
                <a:schemeClr val="tx2"/>
              </a:buClr>
            </a:pPr>
            <a:r>
              <a:rPr lang="en-US" altLang="en-US" sz="1600" b="1" dirty="0">
                <a:solidFill>
                  <a:schemeClr val="tx1"/>
                </a:solidFill>
              </a:rPr>
              <a:t>Scarce resources</a:t>
            </a:r>
            <a:r>
              <a:rPr lang="en-US" altLang="en-US" sz="1600" b="1" dirty="0">
                <a:solidFill>
                  <a:schemeClr val="tx1"/>
                </a:solidFill>
                <a:cs typeface="Arial"/>
              </a:rPr>
              <a:t>.</a:t>
            </a:r>
          </a:p>
          <a:p>
            <a:pPr lvl="1">
              <a:spcAft>
                <a:spcPts val="1337"/>
              </a:spcAft>
              <a:buClr>
                <a:schemeClr val="tx2"/>
              </a:buClr>
              <a:buFont typeface="Arial" panose="020B0604020202020204" pitchFamily="34" charset="0"/>
              <a:buChar char="•"/>
            </a:pPr>
            <a:r>
              <a:rPr lang="en-US" altLang="en-US" sz="1600" dirty="0">
                <a:solidFill>
                  <a:schemeClr val="tx1"/>
                </a:solidFill>
              </a:rPr>
              <a:t>Resources that must be shared or aren’t available</a:t>
            </a:r>
            <a:r>
              <a:rPr lang="en-US" altLang="en-US" sz="1600" dirty="0">
                <a:solidFill>
                  <a:schemeClr val="tx1"/>
                </a:solidFill>
                <a:cs typeface="Arial"/>
              </a:rPr>
              <a:t>.</a:t>
            </a:r>
          </a:p>
          <a:p>
            <a:pPr>
              <a:spcAft>
                <a:spcPts val="1337"/>
              </a:spcAft>
              <a:buClr>
                <a:schemeClr val="tx2"/>
              </a:buClr>
            </a:pPr>
            <a:r>
              <a:rPr lang="en-US" altLang="en-US" sz="1600" b="1" dirty="0">
                <a:solidFill>
                  <a:schemeClr val="tx1"/>
                </a:solidFill>
              </a:rPr>
              <a:t>Communication problems</a:t>
            </a:r>
            <a:r>
              <a:rPr lang="en-US" altLang="en-US" sz="1600" b="1" dirty="0">
                <a:solidFill>
                  <a:schemeClr val="tx1"/>
                </a:solidFill>
                <a:cs typeface="Arial"/>
              </a:rPr>
              <a:t>.</a:t>
            </a:r>
          </a:p>
          <a:p>
            <a:pPr lvl="1">
              <a:spcAft>
                <a:spcPts val="1337"/>
              </a:spcAft>
              <a:buClr>
                <a:schemeClr val="tx2"/>
              </a:buClr>
              <a:buFont typeface="Arial" panose="020B0604020202020204" pitchFamily="34" charset="0"/>
              <a:buChar char="•"/>
            </a:pPr>
            <a:r>
              <a:rPr lang="en-US" altLang="en-US" sz="1600" dirty="0">
                <a:solidFill>
                  <a:schemeClr val="tx1"/>
                </a:solidFill>
              </a:rPr>
              <a:t>Different assumptions or perceptions, misunderstandings and interference in a free flow of information</a:t>
            </a:r>
            <a:r>
              <a:rPr lang="en-US" altLang="en-US" sz="1600" dirty="0">
                <a:solidFill>
                  <a:schemeClr val="tx1"/>
                </a:solidFill>
                <a:latin typeface="Arial"/>
                <a:cs typeface="Arial"/>
              </a:rPr>
              <a:t>.</a:t>
            </a:r>
            <a:r>
              <a:rPr lang="en-US" dirty="0">
                <a:solidFill>
                  <a:schemeClr val="tx1"/>
                </a:solidFill>
              </a:rPr>
              <a:t/>
            </a:r>
            <a:br>
              <a:rPr lang="en-US" dirty="0">
                <a:solidFill>
                  <a:schemeClr val="tx1"/>
                </a:solidFill>
              </a:rPr>
            </a:br>
            <a:endParaRPr lang="en-US" altLang="en-US" sz="1600" dirty="0">
              <a:solidFill>
                <a:schemeClr val="tx1"/>
              </a:solidFill>
            </a:endParaRPr>
          </a:p>
          <a:p>
            <a:pPr>
              <a:spcAft>
                <a:spcPts val="1337"/>
              </a:spcAft>
              <a:buClr>
                <a:schemeClr val="tx2"/>
              </a:buClr>
            </a:pPr>
            <a:r>
              <a:rPr lang="en-US" altLang="en-US" sz="1600" b="1" dirty="0">
                <a:solidFill>
                  <a:schemeClr val="tx1"/>
                </a:solidFill>
              </a:rPr>
              <a:t>Individual differences</a:t>
            </a:r>
            <a:r>
              <a:rPr lang="en-US" altLang="en-US" sz="1600" b="1" dirty="0">
                <a:solidFill>
                  <a:schemeClr val="tx1"/>
                </a:solidFill>
                <a:cs typeface="Arial"/>
              </a:rPr>
              <a:t>.</a:t>
            </a:r>
          </a:p>
          <a:p>
            <a:pPr lvl="1">
              <a:spcAft>
                <a:spcPts val="1337"/>
              </a:spcAft>
              <a:buClr>
                <a:schemeClr val="tx2"/>
              </a:buClr>
              <a:buFont typeface="Arial" panose="020B0604020202020204" pitchFamily="34" charset="0"/>
              <a:buChar char="•"/>
            </a:pPr>
            <a:r>
              <a:rPr lang="en-US" altLang="en-US" sz="1600" dirty="0">
                <a:solidFill>
                  <a:schemeClr val="tx1"/>
                </a:solidFill>
              </a:rPr>
              <a:t>Differences in values, expectations, personalities, perceptions</a:t>
            </a:r>
            <a:r>
              <a:rPr lang="en-US" altLang="en-US" sz="1600" dirty="0">
                <a:solidFill>
                  <a:schemeClr val="tx1"/>
                </a:solidFill>
                <a:cs typeface="Arial"/>
              </a:rPr>
              <a:t>.</a:t>
            </a:r>
          </a:p>
          <a:p>
            <a:pPr algn="ctr">
              <a:spcAft>
                <a:spcPts val="1337"/>
              </a:spcAft>
              <a:buClr>
                <a:schemeClr val="tx2"/>
              </a:buClr>
              <a:buFont typeface="Wingdings" pitchFamily="2" charset="2"/>
              <a:buChar char="§"/>
            </a:pPr>
            <a:endParaRPr lang="en-US" altLang="en-US" sz="1600" dirty="0">
              <a:solidFill>
                <a:schemeClr val="tx1"/>
              </a:solidFill>
            </a:endParaRPr>
          </a:p>
          <a:p>
            <a:pPr algn="ctr">
              <a:spcAft>
                <a:spcPts val="1337"/>
              </a:spcAft>
              <a:buClr>
                <a:schemeClr val="tx2"/>
              </a:buClr>
            </a:pPr>
            <a:endParaRPr lang="en-US" altLang="en-US" sz="1300" dirty="0">
              <a:solidFill>
                <a:schemeClr val="tx1"/>
              </a:solidFill>
            </a:endParaRPr>
          </a:p>
          <a:p>
            <a:pPr algn="ctr">
              <a:spcAft>
                <a:spcPts val="669"/>
              </a:spcAft>
              <a:buClr>
                <a:schemeClr val="tx2"/>
              </a:buClr>
            </a:pPr>
            <a:endParaRPr lang="en-US" altLang="en-US" sz="13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002602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p:txBody>
          <a:bodyPr/>
          <a:lstStyle/>
          <a:p>
            <a:pPr eaLnBrk="1" hangingPunct="1"/>
            <a:r>
              <a:rPr lang="en-US" altLang="en-US"/>
              <a:t>Background Conditions </a:t>
            </a:r>
          </a:p>
        </p:txBody>
      </p:sp>
      <p:sp>
        <p:nvSpPr>
          <p:cNvPr id="35843" name="Text Placeholder 8"/>
          <p:cNvSpPr txBox="1">
            <a:spLocks/>
          </p:cNvSpPr>
          <p:nvPr/>
        </p:nvSpPr>
        <p:spPr bwMode="auto">
          <a:xfrm>
            <a:off x="460375" y="1970088"/>
            <a:ext cx="6998970" cy="72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69"/>
              </a:spcAft>
              <a:buClr>
                <a:schemeClr val="tx2"/>
              </a:buClr>
            </a:pPr>
            <a:r>
              <a:rPr lang="en-US" altLang="en-US" sz="1600" dirty="0">
                <a:solidFill>
                  <a:schemeClr val="tx1"/>
                </a:solidFill>
                <a:cs typeface="Times New Roman" pitchFamily="18" charset="0"/>
              </a:rPr>
              <a:t>We identified the sources of conflict earlier. Background conditions are those situations that underlie or precede sources of conflict. Background conditions are frequently overlooked, interfering with successful conflict resolution.</a:t>
            </a:r>
          </a:p>
          <a:p>
            <a:pPr>
              <a:spcAft>
                <a:spcPts val="669"/>
              </a:spcAft>
              <a:buClr>
                <a:schemeClr val="tx2"/>
              </a:buClr>
            </a:pPr>
            <a:endParaRPr lang="en-US" altLang="en-US" sz="1600" dirty="0">
              <a:solidFill>
                <a:schemeClr val="tx1"/>
              </a:solidFill>
              <a:cs typeface="Times New Roman" pitchFamily="18" charset="0"/>
            </a:endParaRPr>
          </a:p>
          <a:p>
            <a:pPr marL="0" indent="0">
              <a:spcAft>
                <a:spcPts val="1337"/>
              </a:spcAft>
              <a:buClr>
                <a:schemeClr val="tx2"/>
              </a:buClr>
            </a:pPr>
            <a:r>
              <a:rPr lang="en-US" altLang="en-US" sz="1600" b="1" dirty="0">
                <a:solidFill>
                  <a:schemeClr val="tx1"/>
                </a:solidFill>
                <a:cs typeface="Times New Roman" pitchFamily="18" charset="0"/>
              </a:rPr>
              <a:t>The following questions might help determine if a background condition exists:</a:t>
            </a:r>
          </a:p>
          <a:p>
            <a:pPr lvl="1">
              <a:spcAft>
                <a:spcPts val="1337"/>
              </a:spcAft>
              <a:buClr>
                <a:schemeClr val="tx2"/>
              </a:buClr>
              <a:buFont typeface="Arial" charset="0"/>
              <a:buAutoNum type="arabicPeriod"/>
            </a:pPr>
            <a:r>
              <a:rPr lang="en-US" altLang="en-US" sz="1600" dirty="0">
                <a:solidFill>
                  <a:schemeClr val="tx1"/>
                </a:solidFill>
                <a:cs typeface="Times New Roman" pitchFamily="18" charset="0"/>
              </a:rPr>
              <a:t>Is the dispute a symptom of a disagreement over something else that isn’t being addressed?</a:t>
            </a:r>
          </a:p>
          <a:p>
            <a:pPr lvl="1">
              <a:spcAft>
                <a:spcPts val="1337"/>
              </a:spcAft>
              <a:buClr>
                <a:schemeClr val="tx2"/>
              </a:buClr>
              <a:buFont typeface="Arial" charset="0"/>
              <a:buAutoNum type="arabicPeriod"/>
            </a:pPr>
            <a:r>
              <a:rPr lang="en-US" altLang="en-US" sz="1600" dirty="0">
                <a:solidFill>
                  <a:schemeClr val="tx1"/>
                </a:solidFill>
                <a:cs typeface="Times New Roman" pitchFamily="18" charset="0"/>
              </a:rPr>
              <a:t>Do people expect a fight in recurring circumstances because of previous interactions or known points of contention?</a:t>
            </a:r>
          </a:p>
          <a:p>
            <a:pPr lvl="1">
              <a:spcAft>
                <a:spcPts val="1337"/>
              </a:spcAft>
              <a:buClr>
                <a:schemeClr val="tx2"/>
              </a:buClr>
              <a:buFont typeface="Arial" charset="0"/>
              <a:buAutoNum type="arabicPeriod"/>
            </a:pPr>
            <a:r>
              <a:rPr lang="en-US" altLang="en-US" sz="1600" dirty="0">
                <a:solidFill>
                  <a:schemeClr val="tx1"/>
                </a:solidFill>
                <a:cs typeface="Times New Roman" pitchFamily="18" charset="0"/>
              </a:rPr>
              <a:t>Is there no perceived incentive to resolve the conflict?</a:t>
            </a:r>
          </a:p>
          <a:p>
            <a:pPr lvl="1">
              <a:spcAft>
                <a:spcPts val="1337"/>
              </a:spcAft>
              <a:buClr>
                <a:schemeClr val="tx2"/>
              </a:buClr>
              <a:buFont typeface="Arial" charset="0"/>
              <a:buAutoNum type="arabicPeriod"/>
            </a:pPr>
            <a:r>
              <a:rPr lang="en-US" altLang="en-US" sz="1600" dirty="0">
                <a:solidFill>
                  <a:schemeClr val="tx1"/>
                </a:solidFill>
                <a:cs typeface="Times New Roman" pitchFamily="18" charset="0"/>
              </a:rPr>
              <a:t>Are people afraid of change?</a:t>
            </a:r>
          </a:p>
          <a:p>
            <a:pPr lvl="1">
              <a:spcAft>
                <a:spcPts val="1337"/>
              </a:spcAft>
              <a:buClr>
                <a:schemeClr val="tx2"/>
              </a:buClr>
              <a:buFont typeface="Arial" charset="0"/>
              <a:buAutoNum type="arabicPeriod"/>
            </a:pPr>
            <a:r>
              <a:rPr lang="en-US" altLang="en-US" sz="1600" dirty="0">
                <a:solidFill>
                  <a:schemeClr val="tx1"/>
                </a:solidFill>
                <a:cs typeface="Times New Roman" pitchFamily="18" charset="0"/>
              </a:rPr>
              <a:t>Are stress and tension generated outside the workplace affecting an employee’s ability to be cooperative? </a:t>
            </a:r>
            <a:endParaRPr lang="en-US" altLang="en-US" sz="16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229413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7"/>
          <p:cNvSpPr>
            <a:spLocks noGrp="1"/>
          </p:cNvSpPr>
          <p:nvPr>
            <p:ph type="title"/>
          </p:nvPr>
        </p:nvSpPr>
        <p:spPr/>
        <p:txBody>
          <a:bodyPr/>
          <a:lstStyle/>
          <a:p>
            <a:pPr eaLnBrk="1" hangingPunct="1"/>
            <a:r>
              <a:rPr lang="en-US" altLang="en-US"/>
              <a:t>Background Conditions </a:t>
            </a:r>
          </a:p>
        </p:txBody>
      </p:sp>
      <p:sp>
        <p:nvSpPr>
          <p:cNvPr id="36867" name="Text Placeholder 8"/>
          <p:cNvSpPr txBox="1">
            <a:spLocks/>
          </p:cNvSpPr>
          <p:nvPr/>
        </p:nvSpPr>
        <p:spPr bwMode="auto">
          <a:xfrm>
            <a:off x="460375" y="1970088"/>
            <a:ext cx="7069137" cy="7555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2006"/>
              </a:spcAft>
              <a:buClr>
                <a:schemeClr val="tx2"/>
              </a:buClr>
              <a:buFont typeface="Arial" panose="020B0604020202020204" pitchFamily="34" charset="0"/>
              <a:buChar char="•"/>
            </a:pPr>
            <a:r>
              <a:rPr lang="en-US" altLang="en-US" sz="1600" dirty="0">
                <a:solidFill>
                  <a:schemeClr val="tx1"/>
                </a:solidFill>
              </a:rPr>
              <a:t>The dispute is a symptom of a disagreement over something else that isn’t being addressed.</a:t>
            </a:r>
          </a:p>
          <a:p>
            <a:pPr>
              <a:spcAft>
                <a:spcPts val="2006"/>
              </a:spcAft>
              <a:buClr>
                <a:schemeClr val="tx2"/>
              </a:buClr>
              <a:buFont typeface="Arial" panose="020B0604020202020204" pitchFamily="34" charset="0"/>
              <a:buChar char="•"/>
            </a:pPr>
            <a:r>
              <a:rPr lang="en-US" altLang="en-US" sz="1600" dirty="0">
                <a:solidFill>
                  <a:schemeClr val="tx1"/>
                </a:solidFill>
              </a:rPr>
              <a:t>People expect a fight in recurring circumstances because of previous interactions or known points of contention.</a:t>
            </a:r>
          </a:p>
          <a:p>
            <a:pPr>
              <a:spcAft>
                <a:spcPts val="2006"/>
              </a:spcAft>
              <a:buClr>
                <a:schemeClr val="tx2"/>
              </a:buClr>
              <a:buFont typeface="Arial" panose="020B0604020202020204" pitchFamily="34" charset="0"/>
              <a:buChar char="•"/>
            </a:pPr>
            <a:r>
              <a:rPr lang="en-US" altLang="en-US" sz="1600" dirty="0">
                <a:solidFill>
                  <a:schemeClr val="tx1"/>
                </a:solidFill>
              </a:rPr>
              <a:t>There’s no perceived incentive to resolve the conflict.</a:t>
            </a:r>
          </a:p>
          <a:p>
            <a:pPr>
              <a:spcAft>
                <a:spcPts val="2006"/>
              </a:spcAft>
              <a:buClr>
                <a:schemeClr val="tx2"/>
              </a:buClr>
              <a:buFont typeface="Arial" panose="020B0604020202020204" pitchFamily="34" charset="0"/>
              <a:buChar char="•"/>
            </a:pPr>
            <a:r>
              <a:rPr lang="en-US" altLang="en-US" sz="1600" dirty="0">
                <a:solidFill>
                  <a:schemeClr val="tx1"/>
                </a:solidFill>
              </a:rPr>
              <a:t>The secondary benefits of a dispute are more attractive than settling </a:t>
            </a:r>
            <a:br>
              <a:rPr lang="en-US" altLang="en-US" sz="1600" dirty="0">
                <a:solidFill>
                  <a:schemeClr val="tx1"/>
                </a:solidFill>
              </a:rPr>
            </a:br>
            <a:r>
              <a:rPr lang="en-US" altLang="en-US" sz="1600" dirty="0">
                <a:solidFill>
                  <a:schemeClr val="tx1"/>
                </a:solidFill>
              </a:rPr>
              <a:t>the argument.</a:t>
            </a:r>
          </a:p>
          <a:p>
            <a:pPr>
              <a:spcAft>
                <a:spcPts val="2006"/>
              </a:spcAft>
              <a:buClr>
                <a:schemeClr val="tx2"/>
              </a:buClr>
              <a:buFont typeface="Arial" panose="020B0604020202020204" pitchFamily="34" charset="0"/>
              <a:buChar char="•"/>
            </a:pPr>
            <a:r>
              <a:rPr lang="en-US" altLang="en-US" sz="1600" dirty="0">
                <a:solidFill>
                  <a:schemeClr val="tx1"/>
                </a:solidFill>
              </a:rPr>
              <a:t>People are afraid of change.</a:t>
            </a:r>
          </a:p>
          <a:p>
            <a:pPr>
              <a:spcAft>
                <a:spcPts val="2006"/>
              </a:spcAft>
              <a:buClr>
                <a:schemeClr val="tx2"/>
              </a:buClr>
              <a:buFont typeface="Arial" panose="020B0604020202020204" pitchFamily="34" charset="0"/>
              <a:buChar char="•"/>
            </a:pPr>
            <a:r>
              <a:rPr lang="en-US" altLang="en-US" sz="1600" dirty="0">
                <a:solidFill>
                  <a:schemeClr val="tx1"/>
                </a:solidFill>
              </a:rPr>
              <a:t>Stress and tension generated outside the workplace are affecting an employee’s ability to be cooperative.</a:t>
            </a:r>
            <a:endParaRPr lang="en-US" altLang="en-US" sz="13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701398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7"/>
          <p:cNvSpPr>
            <a:spLocks noGrp="1"/>
          </p:cNvSpPr>
          <p:nvPr>
            <p:ph type="title"/>
          </p:nvPr>
        </p:nvSpPr>
        <p:spPr/>
        <p:txBody>
          <a:bodyPr/>
          <a:lstStyle/>
          <a:p>
            <a:pPr eaLnBrk="1" hangingPunct="1"/>
            <a:r>
              <a:rPr lang="en-US" altLang="en-US"/>
              <a:t>Analyze</a:t>
            </a:r>
          </a:p>
        </p:txBody>
      </p:sp>
      <p:sp>
        <p:nvSpPr>
          <p:cNvPr id="37891" name="Text Placeholder 8"/>
          <p:cNvSpPr txBox="1">
            <a:spLocks/>
          </p:cNvSpPr>
          <p:nvPr/>
        </p:nvSpPr>
        <p:spPr bwMode="auto">
          <a:xfrm>
            <a:off x="460375" y="1970088"/>
            <a:ext cx="6921605" cy="72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69"/>
              </a:spcAft>
              <a:buClr>
                <a:schemeClr val="tx2"/>
              </a:buClr>
            </a:pPr>
            <a:r>
              <a:rPr lang="en-US" altLang="en-US" sz="1600" dirty="0">
                <a:cs typeface="Times New Roman" pitchFamily="18" charset="0"/>
              </a:rPr>
              <a:t>Analyzing the conflict will help identify the conflict accurately and result in more appropriate solutions. In order to analyze the conflict, ask yourself the following questions:</a:t>
            </a:r>
          </a:p>
          <a:p>
            <a:pPr marL="0" indent="0">
              <a:spcAft>
                <a:spcPts val="669"/>
              </a:spcAft>
              <a:buClr>
                <a:schemeClr val="tx2"/>
              </a:buClr>
            </a:pPr>
            <a:r>
              <a:rPr lang="en-US" altLang="en-US" sz="1600" b="1" dirty="0">
                <a:solidFill>
                  <a:schemeClr val="tx2"/>
                </a:solidFill>
                <a:cs typeface="Times New Roman" pitchFamily="18" charset="0"/>
              </a:rPr>
              <a:t>What type of conflict is it?</a:t>
            </a:r>
          </a:p>
          <a:p>
            <a:pPr marL="0" indent="0">
              <a:spcAft>
                <a:spcPts val="669"/>
              </a:spcAft>
              <a:buClr>
                <a:schemeClr val="tx2"/>
              </a:buClr>
            </a:pPr>
            <a:r>
              <a:rPr lang="en-US" altLang="en-US" sz="1600" dirty="0">
                <a:cs typeface="Times New Roman" pitchFamily="18" charset="0"/>
              </a:rPr>
              <a:t>In deciding how to address and resolve a conflict, it can be helpful to analyze what type of conflict is being addressed. Assessing what type of conflict exists will help identify possible options for resolution.</a:t>
            </a:r>
          </a:p>
          <a:p>
            <a:pPr marL="0" indent="0">
              <a:spcAft>
                <a:spcPts val="669"/>
              </a:spcAft>
              <a:buClr>
                <a:schemeClr val="tx2"/>
              </a:buClr>
            </a:pPr>
            <a:r>
              <a:rPr lang="en-US" altLang="en-US" sz="1600" dirty="0">
                <a:cs typeface="Times New Roman" pitchFamily="18" charset="0"/>
              </a:rPr>
              <a:t>There are three types of conflicts. Record the types of conflict on a flip chart or white board as you explain:</a:t>
            </a:r>
          </a:p>
          <a:p>
            <a:pPr marL="508000" lvl="1">
              <a:spcAft>
                <a:spcPts val="669"/>
              </a:spcAft>
              <a:buClr>
                <a:schemeClr val="tx2"/>
              </a:buClr>
              <a:buFont typeface="Arial" panose="020B0604020202020204" pitchFamily="34" charset="0"/>
              <a:buChar char="•"/>
            </a:pPr>
            <a:r>
              <a:rPr lang="en-US" altLang="en-US" sz="1400" b="1" dirty="0">
                <a:solidFill>
                  <a:schemeClr val="tx2"/>
                </a:solidFill>
                <a:cs typeface="Times New Roman" pitchFamily="18" charset="0"/>
              </a:rPr>
              <a:t>Content only. </a:t>
            </a:r>
            <a:r>
              <a:rPr lang="en-US" altLang="en-US" sz="1400" dirty="0">
                <a:cs typeface="Times New Roman" pitchFamily="18" charset="0"/>
              </a:rPr>
              <a:t>In a content-only type of conflict, the only issue is negotiating for the goal or resolution of the conflict. Relationship or communication issues aren’t important and don’t affect the outcome. Content-only conflicts are usually related to isolated events.</a:t>
            </a:r>
            <a:br>
              <a:rPr lang="en-US" altLang="en-US" sz="1400" dirty="0">
                <a:cs typeface="Times New Roman" pitchFamily="18" charset="0"/>
              </a:rPr>
            </a:br>
            <a:r>
              <a:rPr lang="en-US" altLang="en-US" sz="1400" i="1" dirty="0">
                <a:cs typeface="Times New Roman" pitchFamily="18" charset="0"/>
              </a:rPr>
              <a:t>Ask the group for examples of content-only conflicts. One example might be making an appointment with a customer.</a:t>
            </a:r>
          </a:p>
          <a:p>
            <a:pPr marL="508000" lvl="1">
              <a:spcAft>
                <a:spcPts val="669"/>
              </a:spcAft>
              <a:buClr>
                <a:schemeClr val="tx2"/>
              </a:buClr>
              <a:buFont typeface="Arial" panose="020B0604020202020204" pitchFamily="34" charset="0"/>
              <a:buChar char="•"/>
            </a:pPr>
            <a:r>
              <a:rPr lang="en-US" altLang="en-US" sz="1400" b="1" dirty="0">
                <a:solidFill>
                  <a:schemeClr val="tx2"/>
                </a:solidFill>
                <a:cs typeface="Times New Roman" pitchFamily="18" charset="0"/>
              </a:rPr>
              <a:t>Relationship only. </a:t>
            </a:r>
            <a:r>
              <a:rPr lang="en-US" altLang="en-US" sz="1400" dirty="0">
                <a:cs typeface="Times New Roman" pitchFamily="18" charset="0"/>
              </a:rPr>
              <a:t>In a relationship-only type of conflict the issue is the quality of the relationship. Events that may precipitate a conflict are usually irrelevant, because the underlying issue is one of the relationship.</a:t>
            </a:r>
            <a:br>
              <a:rPr lang="en-US" altLang="en-US" sz="1400" dirty="0">
                <a:cs typeface="Times New Roman" pitchFamily="18" charset="0"/>
              </a:rPr>
            </a:br>
            <a:r>
              <a:rPr lang="en-US" altLang="en-US" sz="1400" i="1" dirty="0">
                <a:cs typeface="Times New Roman" pitchFamily="18" charset="0"/>
              </a:rPr>
              <a:t>Ask the group for examples of relationship-only conflicts. One example might be a betrayal of trust, real or perceived.</a:t>
            </a:r>
          </a:p>
          <a:p>
            <a:pPr marL="508000" lvl="1">
              <a:spcAft>
                <a:spcPts val="669"/>
              </a:spcAft>
              <a:buClr>
                <a:schemeClr val="tx2"/>
              </a:buClr>
              <a:buFont typeface="Arial" panose="020B0604020202020204" pitchFamily="34" charset="0"/>
              <a:buChar char="•"/>
            </a:pPr>
            <a:r>
              <a:rPr lang="en-US" altLang="en-US" sz="1400" b="1" dirty="0">
                <a:solidFill>
                  <a:schemeClr val="tx2"/>
                </a:solidFill>
                <a:cs typeface="Times New Roman" pitchFamily="18" charset="0"/>
              </a:rPr>
              <a:t>Content/relationship. </a:t>
            </a:r>
            <a:r>
              <a:rPr lang="en-US" altLang="en-US" sz="1400" dirty="0">
                <a:cs typeface="Times New Roman" pitchFamily="18" charset="0"/>
              </a:rPr>
              <a:t>Content/relationship conflicts are ones that contain a specific precipitating event combined with an ongoing relationship. The individuals involved in the conflict resolution are just as concerned about the continued quality of their relationship as they are with resolving the specific precipitating event. Ask the group for examples of content/relationship conflicts. </a:t>
            </a:r>
            <a:br>
              <a:rPr lang="en-US" altLang="en-US" sz="1400" dirty="0">
                <a:cs typeface="Times New Roman" pitchFamily="18" charset="0"/>
              </a:rPr>
            </a:br>
            <a:r>
              <a:rPr lang="en-US" altLang="en-US" sz="1400" i="1" dirty="0">
                <a:cs typeface="Times New Roman" pitchFamily="18" charset="0"/>
              </a:rPr>
              <a:t>One example might be an employee not getting a raise she or he felt was deserved.</a:t>
            </a:r>
            <a:endParaRPr lang="en-US" altLang="en-US" sz="16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563232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7"/>
          <p:cNvSpPr>
            <a:spLocks noGrp="1"/>
          </p:cNvSpPr>
          <p:nvPr>
            <p:ph type="title"/>
          </p:nvPr>
        </p:nvSpPr>
        <p:spPr/>
        <p:txBody>
          <a:bodyPr/>
          <a:lstStyle/>
          <a:p>
            <a:pPr eaLnBrk="1" hangingPunct="1"/>
            <a:r>
              <a:rPr lang="en-US" altLang="en-US"/>
              <a:t>Analyze</a:t>
            </a:r>
          </a:p>
        </p:txBody>
      </p:sp>
      <p:sp>
        <p:nvSpPr>
          <p:cNvPr id="38915" name="Text Placeholder 8"/>
          <p:cNvSpPr txBox="1">
            <a:spLocks/>
          </p:cNvSpPr>
          <p:nvPr/>
        </p:nvSpPr>
        <p:spPr bwMode="auto">
          <a:xfrm>
            <a:off x="460375" y="1970088"/>
            <a:ext cx="6980978" cy="757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marL="285750" indent="-28575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285750" lvl="1">
              <a:spcAft>
                <a:spcPts val="2006"/>
              </a:spcAft>
              <a:buClr>
                <a:schemeClr val="tx2"/>
              </a:buClr>
              <a:buFont typeface="Wingdings" pitchFamily="2" charset="2"/>
              <a:buChar char="ü"/>
            </a:pPr>
            <a:r>
              <a:rPr lang="en-US" altLang="en-US" sz="1600" dirty="0"/>
              <a:t>What type of conflict is it?</a:t>
            </a:r>
          </a:p>
          <a:p>
            <a:pPr marL="692150" lvl="2" indent="-346075">
              <a:spcAft>
                <a:spcPts val="2006"/>
              </a:spcAft>
              <a:buClr>
                <a:schemeClr val="tx1"/>
              </a:buClr>
              <a:buFont typeface="Arial" panose="020B0604020202020204" pitchFamily="34" charset="0"/>
              <a:buChar char="•"/>
            </a:pPr>
            <a:r>
              <a:rPr lang="en-US" altLang="en-US" sz="1600" dirty="0"/>
              <a:t>Content only</a:t>
            </a:r>
            <a:r>
              <a:rPr lang="en-US" altLang="en-US" sz="1600" dirty="0">
                <a:cs typeface="Arial"/>
              </a:rPr>
              <a:t>.</a:t>
            </a:r>
          </a:p>
          <a:p>
            <a:pPr marL="692150" lvl="2" indent="-346075">
              <a:spcAft>
                <a:spcPts val="2006"/>
              </a:spcAft>
              <a:buClr>
                <a:schemeClr val="tx1"/>
              </a:buClr>
              <a:buFont typeface="Arial" panose="020B0604020202020204" pitchFamily="34" charset="0"/>
              <a:buChar char="•"/>
            </a:pPr>
            <a:r>
              <a:rPr lang="en-US" altLang="en-US" sz="1600" dirty="0"/>
              <a:t>Relationship only</a:t>
            </a:r>
            <a:r>
              <a:rPr lang="en-US" altLang="en-US" sz="1600" dirty="0">
                <a:cs typeface="Arial"/>
              </a:rPr>
              <a:t>.</a:t>
            </a:r>
          </a:p>
          <a:p>
            <a:pPr marL="692150" lvl="2" indent="-346075">
              <a:spcAft>
                <a:spcPts val="2006"/>
              </a:spcAft>
              <a:buClr>
                <a:schemeClr val="tx1"/>
              </a:buClr>
              <a:buFont typeface="Arial" panose="020B0604020202020204" pitchFamily="34" charset="0"/>
              <a:buChar char="•"/>
            </a:pPr>
            <a:r>
              <a:rPr lang="en-US" altLang="en-US" sz="1600" dirty="0"/>
              <a:t>Content/relationship</a:t>
            </a:r>
            <a:r>
              <a:rPr lang="en-US" altLang="en-US" sz="1600" dirty="0">
                <a:cs typeface="Arial"/>
              </a:rPr>
              <a:t>.</a:t>
            </a:r>
          </a:p>
          <a:p>
            <a:pPr marL="285750" lvl="1">
              <a:spcAft>
                <a:spcPts val="2006"/>
              </a:spcAft>
              <a:buClr>
                <a:schemeClr val="tx2"/>
              </a:buClr>
              <a:buFont typeface="Wingdings" pitchFamily="2" charset="2"/>
              <a:buChar char="ü"/>
            </a:pPr>
            <a:r>
              <a:rPr lang="en-US" altLang="en-US" sz="1600" dirty="0"/>
              <a:t>How did the conflict originate?</a:t>
            </a:r>
          </a:p>
          <a:p>
            <a:pPr marL="285750" lvl="1">
              <a:spcAft>
                <a:spcPts val="2006"/>
              </a:spcAft>
              <a:buClr>
                <a:schemeClr val="tx2"/>
              </a:buClr>
              <a:buFont typeface="Wingdings" pitchFamily="2" charset="2"/>
              <a:buChar char="ü"/>
            </a:pPr>
            <a:r>
              <a:rPr lang="en-US" altLang="en-US" sz="1600" dirty="0"/>
              <a:t>Who’s involved?</a:t>
            </a:r>
          </a:p>
          <a:p>
            <a:pPr marL="285750" lvl="1">
              <a:spcAft>
                <a:spcPts val="2006"/>
              </a:spcAft>
              <a:buClr>
                <a:schemeClr val="tx2"/>
              </a:buClr>
              <a:buFont typeface="Wingdings" pitchFamily="2" charset="2"/>
              <a:buChar char="ü"/>
            </a:pPr>
            <a:r>
              <a:rPr lang="en-US" altLang="en-US" sz="1600" dirty="0"/>
              <a:t>What are the issues?</a:t>
            </a:r>
          </a:p>
          <a:p>
            <a:pPr marL="285750" lvl="1">
              <a:spcAft>
                <a:spcPts val="2006"/>
              </a:spcAft>
              <a:buClr>
                <a:schemeClr val="tx2"/>
              </a:buClr>
              <a:buFont typeface="Wingdings" pitchFamily="2" charset="2"/>
              <a:buChar char="ü"/>
            </a:pPr>
            <a:r>
              <a:rPr lang="en-US" altLang="en-US" sz="1600" dirty="0"/>
              <a:t>What are the consequences of the conflict on work performance, relationships and other employees?</a:t>
            </a:r>
          </a:p>
          <a:p>
            <a:pPr marL="285750" lvl="1">
              <a:spcAft>
                <a:spcPts val="2006"/>
              </a:spcAft>
              <a:buClr>
                <a:schemeClr val="tx2"/>
              </a:buClr>
              <a:buFont typeface="Wingdings" pitchFamily="2" charset="2"/>
              <a:buChar char="ü"/>
            </a:pPr>
            <a:r>
              <a:rPr lang="en-US" altLang="en-US" sz="1600" dirty="0"/>
              <a:t>What’s the behavior of the involved employees?</a:t>
            </a:r>
          </a:p>
          <a:p>
            <a:pPr marL="285750" lvl="1">
              <a:spcAft>
                <a:spcPts val="2006"/>
              </a:spcAft>
              <a:buClr>
                <a:schemeClr val="tx2"/>
              </a:buClr>
              <a:buFont typeface="Wingdings" pitchFamily="2" charset="2"/>
              <a:buChar char="ü"/>
            </a:pPr>
            <a:r>
              <a:rPr lang="en-US" altLang="en-US" sz="1600" dirty="0"/>
              <a:t>How do the employees involved perceive the problem?</a:t>
            </a:r>
          </a:p>
          <a:p>
            <a:pPr marL="285750" lvl="1">
              <a:spcAft>
                <a:spcPts val="2006"/>
              </a:spcAft>
              <a:buClr>
                <a:schemeClr val="tx2"/>
              </a:buClr>
              <a:buFont typeface="Wingdings" pitchFamily="2" charset="2"/>
              <a:buChar char="ü"/>
            </a:pPr>
            <a:r>
              <a:rPr lang="en-US" altLang="en-US" sz="1600" dirty="0"/>
              <a:t>What background conditions are perpetuating the problem?</a:t>
            </a:r>
          </a:p>
          <a:p>
            <a:pPr algn="ctr">
              <a:spcAft>
                <a:spcPts val="2006"/>
              </a:spcAft>
              <a:buClr>
                <a:schemeClr val="tx2"/>
              </a:buClr>
              <a:buFont typeface="Wingdings" pitchFamily="2" charset="2"/>
              <a:buChar char="§"/>
            </a:pPr>
            <a:endParaRPr lang="en-US" altLang="en-US" sz="1600" dirty="0"/>
          </a:p>
          <a:p>
            <a:pPr algn="ctr">
              <a:spcAft>
                <a:spcPts val="2006"/>
              </a:spcAft>
              <a:buClr>
                <a:schemeClr val="tx2"/>
              </a:buClr>
              <a:buFont typeface="Wingdings" pitchFamily="2" charset="2"/>
              <a:buChar char="§"/>
            </a:pPr>
            <a:endParaRPr lang="en-US" altLang="en-US" sz="1600" dirty="0"/>
          </a:p>
          <a:p>
            <a:pPr algn="ctr">
              <a:spcAft>
                <a:spcPts val="1337"/>
              </a:spcAft>
              <a:buClr>
                <a:schemeClr val="tx2"/>
              </a:buClr>
            </a:pPr>
            <a:endParaRPr lang="en-US" altLang="en-US" sz="1600" dirty="0"/>
          </a:p>
          <a:p>
            <a:pPr algn="ctr">
              <a:spcAft>
                <a:spcPts val="1337"/>
              </a:spcAft>
              <a:buClr>
                <a:schemeClr val="tx2"/>
              </a:buClr>
              <a:buFont typeface="Wingdings" pitchFamily="2" charset="2"/>
              <a:buChar char="§"/>
            </a:pPr>
            <a:endParaRPr lang="en-US" altLang="en-US" sz="1600" dirty="0"/>
          </a:p>
          <a:p>
            <a:pPr algn="ctr">
              <a:spcAft>
                <a:spcPts val="1337"/>
              </a:spcAft>
              <a:buClr>
                <a:schemeClr val="tx2"/>
              </a:buClr>
            </a:pPr>
            <a:endParaRPr lang="en-US" altLang="en-US" sz="1300" dirty="0"/>
          </a:p>
          <a:p>
            <a:pPr algn="ctr">
              <a:spcAft>
                <a:spcPts val="669"/>
              </a:spcAft>
              <a:buClr>
                <a:schemeClr val="tx2"/>
              </a:buClr>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0951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p:txBody>
          <a:bodyPr/>
          <a:lstStyle/>
          <a:p>
            <a:pPr eaLnBrk="1" hangingPunct="1"/>
            <a:r>
              <a:rPr lang="en-US" altLang="en-US"/>
              <a:t>Analyze</a:t>
            </a:r>
            <a:endParaRPr lang="en-US" altLang="en-US" sz="2200"/>
          </a:p>
        </p:txBody>
      </p:sp>
      <p:sp>
        <p:nvSpPr>
          <p:cNvPr id="40963" name="Text Placeholder 8"/>
          <p:cNvSpPr txBox="1">
            <a:spLocks/>
          </p:cNvSpPr>
          <p:nvPr/>
        </p:nvSpPr>
        <p:spPr bwMode="auto">
          <a:xfrm>
            <a:off x="460376" y="1970088"/>
            <a:ext cx="6851649" cy="72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00"/>
              </a:spcAft>
              <a:buClr>
                <a:schemeClr val="tx2"/>
              </a:buClr>
              <a:defRPr/>
            </a:pPr>
            <a:r>
              <a:rPr lang="en-US" altLang="en-US" sz="1600" b="1" dirty="0">
                <a:solidFill>
                  <a:schemeClr val="tx2"/>
                </a:solidFill>
                <a:cs typeface="Times New Roman" pitchFamily="18" charset="0"/>
              </a:rPr>
              <a:t>How did the conflict originate?</a:t>
            </a:r>
          </a:p>
          <a:p>
            <a:pPr>
              <a:spcAft>
                <a:spcPts val="600"/>
              </a:spcAft>
              <a:buClr>
                <a:schemeClr val="tx2"/>
              </a:buClr>
              <a:defRPr/>
            </a:pPr>
            <a:r>
              <a:rPr lang="en-US" altLang="en-US" sz="1600" dirty="0">
                <a:cs typeface="Times New Roman" pitchFamily="18" charset="0"/>
              </a:rPr>
              <a:t>Ask the group how conflicts they’ve been involved in began?</a:t>
            </a:r>
            <a:br>
              <a:rPr lang="en-US" altLang="en-US" sz="1600" dirty="0">
                <a:cs typeface="Times New Roman" pitchFamily="18" charset="0"/>
              </a:rPr>
            </a:br>
            <a:endParaRPr lang="en-US" altLang="en-US" sz="1600" dirty="0">
              <a:cs typeface="Times New Roman" pitchFamily="18" charset="0"/>
            </a:endParaRPr>
          </a:p>
          <a:p>
            <a:pPr>
              <a:spcAft>
                <a:spcPts val="600"/>
              </a:spcAft>
              <a:buClr>
                <a:schemeClr val="tx2"/>
              </a:buClr>
              <a:defRPr/>
            </a:pPr>
            <a:r>
              <a:rPr lang="en-US" altLang="en-US" sz="1600" b="1" dirty="0">
                <a:solidFill>
                  <a:schemeClr val="tx2"/>
                </a:solidFill>
                <a:cs typeface="Times New Roman" pitchFamily="18" charset="0"/>
              </a:rPr>
              <a:t>Who’s involved?</a:t>
            </a:r>
          </a:p>
          <a:p>
            <a:pPr>
              <a:spcAft>
                <a:spcPts val="600"/>
              </a:spcAft>
              <a:buClr>
                <a:schemeClr val="tx2"/>
              </a:buClr>
              <a:defRPr/>
            </a:pPr>
            <a:r>
              <a:rPr lang="en-US" altLang="en-US" sz="1600" dirty="0">
                <a:cs typeface="Times New Roman" pitchFamily="18" charset="0"/>
              </a:rPr>
              <a:t>Conflicts often escalate to include other co-workers or managers as the individuals involved in the original dispute try to gain support for their position.</a:t>
            </a:r>
          </a:p>
          <a:p>
            <a:pPr>
              <a:spcAft>
                <a:spcPts val="600"/>
              </a:spcAft>
              <a:buClr>
                <a:schemeClr val="tx2"/>
              </a:buClr>
              <a:defRPr/>
            </a:pPr>
            <a:r>
              <a:rPr lang="en-US" altLang="en-US" sz="1600" dirty="0">
                <a:cs typeface="Times New Roman" pitchFamily="18" charset="0"/>
              </a:rPr>
              <a:t>Try to concentrate on the people directly involved in the dispute to accomplish the following: </a:t>
            </a:r>
          </a:p>
          <a:p>
            <a:pPr marL="318383" indent="-318383">
              <a:spcAft>
                <a:spcPts val="600"/>
              </a:spcAft>
              <a:buClr>
                <a:schemeClr val="tx2"/>
              </a:buClr>
              <a:buFont typeface="Arial" panose="020B0604020202020204" pitchFamily="34" charset="0"/>
              <a:buChar char="•"/>
              <a:defRPr/>
            </a:pPr>
            <a:r>
              <a:rPr lang="en-US" altLang="en-US" sz="1600" dirty="0">
                <a:cs typeface="Times New Roman" pitchFamily="18" charset="0"/>
              </a:rPr>
              <a:t>To help clarify the issues</a:t>
            </a:r>
          </a:p>
          <a:p>
            <a:pPr marL="318383" indent="-318383">
              <a:spcAft>
                <a:spcPts val="600"/>
              </a:spcAft>
              <a:buClr>
                <a:schemeClr val="tx2"/>
              </a:buClr>
              <a:buFont typeface="Arial" panose="020B0604020202020204" pitchFamily="34" charset="0"/>
              <a:buChar char="•"/>
              <a:defRPr/>
            </a:pPr>
            <a:r>
              <a:rPr lang="en-US" altLang="en-US" sz="1600" dirty="0">
                <a:cs typeface="Times New Roman" pitchFamily="18" charset="0"/>
              </a:rPr>
              <a:t>To identify options for resolution</a:t>
            </a:r>
          </a:p>
          <a:p>
            <a:pPr marL="318383" indent="-318383">
              <a:spcAft>
                <a:spcPts val="600"/>
              </a:spcAft>
              <a:buClr>
                <a:schemeClr val="tx2"/>
              </a:buClr>
              <a:buFont typeface="Arial" panose="020B0604020202020204" pitchFamily="34" charset="0"/>
              <a:buChar char="•"/>
              <a:defRPr/>
            </a:pPr>
            <a:r>
              <a:rPr lang="en-US" altLang="en-US" sz="1600" dirty="0">
                <a:cs typeface="Times New Roman" pitchFamily="18" charset="0"/>
              </a:rPr>
              <a:t>To eliminate the other agendas brought in by those individuals on the periphery</a:t>
            </a:r>
            <a:br>
              <a:rPr lang="en-US" altLang="en-US" sz="1600" dirty="0">
                <a:cs typeface="Times New Roman" pitchFamily="18" charset="0"/>
              </a:rPr>
            </a:br>
            <a:endParaRPr lang="en-US" altLang="en-US" sz="1600" dirty="0">
              <a:cs typeface="Times New Roman" pitchFamily="18" charset="0"/>
            </a:endParaRPr>
          </a:p>
          <a:p>
            <a:pPr>
              <a:spcAft>
                <a:spcPts val="600"/>
              </a:spcAft>
              <a:buClr>
                <a:schemeClr val="tx2"/>
              </a:buClr>
              <a:defRPr/>
            </a:pPr>
            <a:r>
              <a:rPr lang="en-US" altLang="en-US" sz="1600" b="1" dirty="0">
                <a:solidFill>
                  <a:schemeClr val="tx2"/>
                </a:solidFill>
                <a:cs typeface="Times New Roman" pitchFamily="18" charset="0"/>
              </a:rPr>
              <a:t>What are the issues?</a:t>
            </a:r>
          </a:p>
          <a:p>
            <a:pPr>
              <a:spcAft>
                <a:spcPts val="600"/>
              </a:spcAft>
              <a:buClr>
                <a:schemeClr val="tx2"/>
              </a:buClr>
              <a:defRPr/>
            </a:pPr>
            <a:r>
              <a:rPr lang="en-US" altLang="en-US" sz="1600" dirty="0">
                <a:cs typeface="Times New Roman" pitchFamily="18" charset="0"/>
              </a:rPr>
              <a:t>In other words, what’s this argument all about?</a:t>
            </a:r>
            <a:br>
              <a:rPr lang="en-US" altLang="en-US" sz="1600" dirty="0">
                <a:cs typeface="Times New Roman" pitchFamily="18" charset="0"/>
              </a:rPr>
            </a:br>
            <a:endParaRPr lang="en-US" altLang="en-US" sz="1600" dirty="0">
              <a:cs typeface="Times New Roman" pitchFamily="18" charset="0"/>
            </a:endParaRPr>
          </a:p>
          <a:p>
            <a:pPr>
              <a:spcAft>
                <a:spcPts val="600"/>
              </a:spcAft>
              <a:buClr>
                <a:schemeClr val="tx2"/>
              </a:buClr>
              <a:defRPr/>
            </a:pPr>
            <a:r>
              <a:rPr lang="en-US" altLang="en-US" sz="1600" b="1" dirty="0">
                <a:solidFill>
                  <a:schemeClr val="tx2"/>
                </a:solidFill>
                <a:cs typeface="Times New Roman" pitchFamily="18" charset="0"/>
              </a:rPr>
              <a:t>What are the consequences of conflict on work performance, relationships and other employees?</a:t>
            </a:r>
          </a:p>
          <a:p>
            <a:pPr>
              <a:spcAft>
                <a:spcPts val="600"/>
              </a:spcAft>
              <a:buClr>
                <a:schemeClr val="tx2"/>
              </a:buClr>
              <a:defRPr/>
            </a:pPr>
            <a:r>
              <a:rPr lang="en-US" altLang="en-US" sz="1600" dirty="0">
                <a:cs typeface="Times New Roman" pitchFamily="18" charset="0"/>
              </a:rPr>
              <a:t>Identify the consequences of the conflict on employees to help you assess the seriousness of the conflict and suggest options for response. </a:t>
            </a:r>
          </a:p>
          <a:p>
            <a:pPr>
              <a:spcAft>
                <a:spcPts val="600"/>
              </a:spcAft>
              <a:buClr>
                <a:schemeClr val="tx2"/>
              </a:buClr>
              <a:defRPr/>
            </a:pPr>
            <a:r>
              <a:rPr lang="en-US" altLang="en-US" sz="1600" dirty="0">
                <a:cs typeface="Times New Roman" pitchFamily="18" charset="0"/>
              </a:rPr>
              <a:t>If work performance, work relationships and other employees are affected by the conflict, the manager will have two problems: </a:t>
            </a:r>
          </a:p>
          <a:p>
            <a:pPr marL="318383" indent="-318383">
              <a:spcAft>
                <a:spcPts val="600"/>
              </a:spcAft>
              <a:buClr>
                <a:schemeClr val="tx2"/>
              </a:buClr>
              <a:buFont typeface="Arial" panose="020B0604020202020204" pitchFamily="34" charset="0"/>
              <a:buChar char="•"/>
              <a:defRPr/>
            </a:pPr>
            <a:r>
              <a:rPr lang="en-US" altLang="en-US" sz="1600" dirty="0">
                <a:cs typeface="Times New Roman" pitchFamily="18" charset="0"/>
              </a:rPr>
              <a:t>The conflict itself</a:t>
            </a:r>
          </a:p>
          <a:p>
            <a:pPr marL="318383" indent="-318383">
              <a:spcAft>
                <a:spcPts val="600"/>
              </a:spcAft>
              <a:buClr>
                <a:schemeClr val="tx2"/>
              </a:buClr>
              <a:buFont typeface="Arial" panose="020B0604020202020204" pitchFamily="34" charset="0"/>
              <a:buChar char="•"/>
              <a:defRPr/>
            </a:pPr>
            <a:r>
              <a:rPr lang="en-US" altLang="en-US" sz="1600" dirty="0">
                <a:cs typeface="Times New Roman" pitchFamily="18" charset="0"/>
              </a:rPr>
              <a:t>The impact the conflict has on the work group</a:t>
            </a:r>
            <a:endParaRPr lang="en-US" altLang="en-US" sz="1600" i="1" dirty="0">
              <a:cs typeface="Times New Roman" pitchFamily="18" charset="0"/>
            </a:endParaRPr>
          </a:p>
          <a:p>
            <a:pPr algn="ctr">
              <a:spcAft>
                <a:spcPts val="600"/>
              </a:spcAft>
              <a:buClr>
                <a:schemeClr val="tx2"/>
              </a:buClr>
              <a:defRPr/>
            </a:pPr>
            <a:endParaRPr lang="en-US" altLang="en-US" sz="1600" dirty="0">
              <a:cs typeface="Times New Roman" pitchFamily="18" charset="0"/>
            </a:endParaRPr>
          </a:p>
          <a:p>
            <a:pPr algn="ctr">
              <a:spcAft>
                <a:spcPts val="600"/>
              </a:spcAft>
              <a:buClr>
                <a:schemeClr val="tx2"/>
              </a:buClr>
              <a:defRPr/>
            </a:pPr>
            <a:endParaRPr lang="en-US" altLang="en-US" sz="1600" dirty="0">
              <a:cs typeface="Times New Roman" pitchFamily="18" charset="0"/>
            </a:endParaRPr>
          </a:p>
          <a:p>
            <a:pPr algn="ctr">
              <a:spcAft>
                <a:spcPts val="600"/>
              </a:spcAft>
              <a:buClr>
                <a:schemeClr val="tx2"/>
              </a:buClr>
              <a:defRPr/>
            </a:pPr>
            <a:endParaRPr lang="en-US" altLang="en-US" sz="1600" dirty="0"/>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223932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7"/>
          <p:cNvSpPr>
            <a:spLocks noGrp="1"/>
          </p:cNvSpPr>
          <p:nvPr>
            <p:ph type="title"/>
          </p:nvPr>
        </p:nvSpPr>
        <p:spPr/>
        <p:txBody>
          <a:bodyPr/>
          <a:lstStyle/>
          <a:p>
            <a:pPr eaLnBrk="1" hangingPunct="1"/>
            <a:r>
              <a:rPr lang="en-US" altLang="en-US"/>
              <a:t>Analyze</a:t>
            </a:r>
            <a:endParaRPr lang="en-US" altLang="en-US" sz="2200"/>
          </a:p>
        </p:txBody>
      </p:sp>
      <p:sp>
        <p:nvSpPr>
          <p:cNvPr id="40963" name="Text Placeholder 8"/>
          <p:cNvSpPr txBox="1">
            <a:spLocks/>
          </p:cNvSpPr>
          <p:nvPr/>
        </p:nvSpPr>
        <p:spPr bwMode="auto">
          <a:xfrm>
            <a:off x="460376" y="1970088"/>
            <a:ext cx="6851650" cy="72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sz="1600" b="1" dirty="0">
                <a:solidFill>
                  <a:schemeClr val="tx2"/>
                </a:solidFill>
                <a:cs typeface="Times New Roman" pitchFamily="18" charset="0"/>
              </a:rPr>
              <a:t>What’s the behavior of the involved employees?</a:t>
            </a:r>
          </a:p>
          <a:p>
            <a:pPr>
              <a:spcAft>
                <a:spcPts val="669"/>
              </a:spcAft>
              <a:buClr>
                <a:schemeClr val="tx2"/>
              </a:buClr>
            </a:pPr>
            <a:r>
              <a:rPr lang="en-US" altLang="en-US" sz="1600" dirty="0">
                <a:cs typeface="Times New Roman" pitchFamily="18" charset="0"/>
              </a:rPr>
              <a:t>As employees become engaged in a conflict, their behavior toward their co-workers and the other participants in the conflict may change. These employees may become angry, frustrated, irritable, etc. Their job performance may also be affected in terms of their productivity and work relationships.</a:t>
            </a:r>
          </a:p>
          <a:p>
            <a:pPr>
              <a:spcAft>
                <a:spcPts val="669"/>
              </a:spcAft>
              <a:buClr>
                <a:schemeClr val="tx2"/>
              </a:buClr>
            </a:pPr>
            <a:r>
              <a:rPr lang="en-US" altLang="en-US" sz="1600" dirty="0">
                <a:cs typeface="Times New Roman" pitchFamily="18" charset="0"/>
              </a:rPr>
              <a:t>Sometimes employees involved in a conflict behave inappropriately. Problems can and should be resolved in a respectful manner. There’s no excuse for inappropriate behavior. Managers will need to address both the inappropriate behavior as well as the conflict.</a:t>
            </a:r>
          </a:p>
          <a:p>
            <a:pPr>
              <a:spcAft>
                <a:spcPts val="669"/>
              </a:spcAft>
              <a:buClr>
                <a:schemeClr val="tx2"/>
              </a:buClr>
            </a:pPr>
            <a:endParaRPr lang="en-US" altLang="en-US" sz="1600" dirty="0">
              <a:cs typeface="Times New Roman" pitchFamily="18" charset="0"/>
            </a:endParaRPr>
          </a:p>
          <a:p>
            <a:pPr>
              <a:spcAft>
                <a:spcPts val="669"/>
              </a:spcAft>
              <a:buClr>
                <a:schemeClr val="tx2"/>
              </a:buClr>
            </a:pPr>
            <a:r>
              <a:rPr lang="en-US" altLang="en-US" sz="1600" b="1" dirty="0">
                <a:solidFill>
                  <a:schemeClr val="tx2"/>
                </a:solidFill>
                <a:cs typeface="Times New Roman" pitchFamily="18" charset="0"/>
              </a:rPr>
              <a:t>How do the employees involved perceive the problem?</a:t>
            </a:r>
          </a:p>
          <a:p>
            <a:pPr>
              <a:spcAft>
                <a:spcPts val="669"/>
              </a:spcAft>
              <a:buClr>
                <a:schemeClr val="tx2"/>
              </a:buClr>
            </a:pPr>
            <a:r>
              <a:rPr lang="en-US" altLang="en-US" sz="1600" dirty="0">
                <a:cs typeface="Times New Roman" pitchFamily="18" charset="0"/>
              </a:rPr>
              <a:t>The employees involved in the conflict may define the conflict one way and the manager may define it another. These perceptions must be shared in order to accurately define the problem and move into problem solving.</a:t>
            </a:r>
          </a:p>
          <a:p>
            <a:pPr>
              <a:spcAft>
                <a:spcPts val="669"/>
              </a:spcAft>
              <a:buClr>
                <a:schemeClr val="tx2"/>
              </a:buClr>
            </a:pPr>
            <a:r>
              <a:rPr lang="en-US" altLang="en-US" sz="1600" dirty="0">
                <a:cs typeface="Times New Roman" pitchFamily="18" charset="0"/>
              </a:rPr>
              <a:t>Managers frequently feel that resolving the conflict is their responsibility. However, the individuals involved need to accept responsibility and be involved in the problem-solving process. </a:t>
            </a:r>
          </a:p>
          <a:p>
            <a:pPr>
              <a:spcAft>
                <a:spcPts val="669"/>
              </a:spcAft>
              <a:buClr>
                <a:schemeClr val="tx2"/>
              </a:buClr>
            </a:pPr>
            <a:endParaRPr lang="en-US" altLang="en-US" sz="1600" dirty="0">
              <a:cs typeface="Times New Roman" pitchFamily="18" charset="0"/>
            </a:endParaRPr>
          </a:p>
          <a:p>
            <a:pPr>
              <a:spcAft>
                <a:spcPts val="669"/>
              </a:spcAft>
              <a:buClr>
                <a:schemeClr val="tx2"/>
              </a:buClr>
            </a:pPr>
            <a:r>
              <a:rPr lang="en-US" altLang="en-US" sz="1600" b="1" dirty="0">
                <a:solidFill>
                  <a:schemeClr val="tx2"/>
                </a:solidFill>
                <a:cs typeface="Times New Roman" pitchFamily="18" charset="0"/>
              </a:rPr>
              <a:t>What are the background conditions that perpetuate the problem?</a:t>
            </a:r>
          </a:p>
          <a:p>
            <a:pPr>
              <a:spcAft>
                <a:spcPts val="669"/>
              </a:spcAft>
              <a:buClr>
                <a:schemeClr val="tx2"/>
              </a:buClr>
            </a:pPr>
            <a:r>
              <a:rPr lang="en-US" altLang="en-US" sz="1600" dirty="0">
                <a:cs typeface="Times New Roman" pitchFamily="18" charset="0"/>
              </a:rPr>
              <a:t>We identified the sources of conflict earlier. Background conditions are those situations that underlie or precede sources of conflict. Background conditions are frequently overlooked, interfering with successful conflict resolution.</a:t>
            </a:r>
          </a:p>
          <a:p>
            <a:pPr>
              <a:spcAft>
                <a:spcPts val="669"/>
              </a:spcAft>
              <a:buClr>
                <a:schemeClr val="tx2"/>
              </a:buClr>
            </a:pPr>
            <a:endParaRPr lang="en-US" altLang="en-US" sz="1600" dirty="0">
              <a:cs typeface="Times New Roman" pitchFamily="18" charset="0"/>
            </a:endParaRPr>
          </a:p>
          <a:p>
            <a:pPr>
              <a:spcAft>
                <a:spcPts val="669"/>
              </a:spcAft>
              <a:buClr>
                <a:schemeClr val="tx2"/>
              </a:buClr>
            </a:pPr>
            <a:endParaRPr lang="en-US" altLang="en-US" sz="1600" dirty="0">
              <a:cs typeface="Times New Roman" pitchFamily="18" charset="0"/>
            </a:endParaRPr>
          </a:p>
          <a:p>
            <a:pPr algn="ctr">
              <a:spcAft>
                <a:spcPts val="669"/>
              </a:spcAft>
              <a:buClr>
                <a:schemeClr val="tx2"/>
              </a:buClr>
            </a:pPr>
            <a:endParaRPr lang="en-US" altLang="en-US" sz="16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3015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a:spLocks noGrp="1"/>
          </p:cNvSpPr>
          <p:nvPr>
            <p:ph type="title"/>
          </p:nvPr>
        </p:nvSpPr>
        <p:spPr/>
        <p:txBody>
          <a:bodyPr/>
          <a:lstStyle/>
          <a:p>
            <a:pPr eaLnBrk="1" hangingPunct="1"/>
            <a:r>
              <a:rPr lang="en-US" altLang="en-US"/>
              <a:t>Anatomy of an Argument</a:t>
            </a:r>
          </a:p>
        </p:txBody>
      </p:sp>
      <p:sp>
        <p:nvSpPr>
          <p:cNvPr id="44035" name="Text Placeholder 8"/>
          <p:cNvSpPr txBox="1">
            <a:spLocks/>
          </p:cNvSpPr>
          <p:nvPr/>
        </p:nvSpPr>
        <p:spPr bwMode="auto">
          <a:xfrm>
            <a:off x="460376" y="1970088"/>
            <a:ext cx="6851650" cy="652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1337"/>
              </a:spcAft>
              <a:buClr>
                <a:schemeClr val="tx2"/>
              </a:buClr>
            </a:pPr>
            <a:r>
              <a:rPr lang="en-US" altLang="en-US" sz="1600" b="1" dirty="0"/>
              <a:t>Helpful and destructive arguments differ in each of their three major phases. </a:t>
            </a:r>
            <a:endParaRPr lang="en-US" altLang="en-US" sz="1600" dirty="0"/>
          </a:p>
          <a:p>
            <a:pPr algn="ctr">
              <a:spcAft>
                <a:spcPts val="1337"/>
              </a:spcAft>
              <a:buClr>
                <a:schemeClr val="tx2"/>
              </a:buClr>
              <a:buFont typeface="Wingdings" pitchFamily="2" charset="2"/>
              <a:buChar char="§"/>
            </a:pPr>
            <a:endParaRPr lang="en-US" altLang="en-US" sz="1600" dirty="0"/>
          </a:p>
          <a:p>
            <a:pPr algn="ctr">
              <a:spcAft>
                <a:spcPts val="1337"/>
              </a:spcAft>
              <a:buClr>
                <a:schemeClr val="tx2"/>
              </a:buClr>
            </a:pPr>
            <a:endParaRPr lang="en-US" altLang="en-US" sz="1300" dirty="0"/>
          </a:p>
          <a:p>
            <a:pPr algn="ctr">
              <a:spcAft>
                <a:spcPts val="669"/>
              </a:spcAft>
              <a:buClr>
                <a:schemeClr val="tx2"/>
              </a:buClr>
            </a:pPr>
            <a:endParaRPr lang="en-US" altLang="en-US" sz="1300" dirty="0"/>
          </a:p>
        </p:txBody>
      </p:sp>
      <p:sp>
        <p:nvSpPr>
          <p:cNvPr id="44036" name="Text Placeholder 19"/>
          <p:cNvSpPr txBox="1">
            <a:spLocks/>
          </p:cNvSpPr>
          <p:nvPr/>
        </p:nvSpPr>
        <p:spPr bwMode="auto">
          <a:xfrm>
            <a:off x="460376" y="2708435"/>
            <a:ext cx="2124815" cy="5596731"/>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203765" tIns="662236" rIns="203765"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buClr>
                <a:schemeClr val="tx2"/>
              </a:buClr>
              <a:buFont typeface="Arial" charset="0"/>
              <a:buNone/>
            </a:pPr>
            <a:endParaRPr lang="en-US" altLang="en-US" sz="1600"/>
          </a:p>
          <a:p>
            <a:pPr>
              <a:buClr>
                <a:schemeClr val="tx2"/>
              </a:buClr>
              <a:buFont typeface="Arial" charset="0"/>
              <a:buNone/>
            </a:pPr>
            <a:r>
              <a:rPr lang="en-US" altLang="en-US" sz="1300" b="1">
                <a:solidFill>
                  <a:schemeClr val="tx2"/>
                </a:solidFill>
              </a:rPr>
              <a:t>Destructive:</a:t>
            </a:r>
            <a:endParaRPr lang="en-US" altLang="en-US" sz="1300">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r>
              <a:rPr lang="en-US" altLang="en-US" sz="1300" b="1">
                <a:solidFill>
                  <a:schemeClr val="tx2"/>
                </a:solidFill>
              </a:rPr>
              <a:t>Helpful:</a:t>
            </a:r>
            <a:endParaRPr lang="en-US" altLang="en-US" sz="1600">
              <a:solidFill>
                <a:schemeClr val="tx2"/>
              </a:solidFill>
            </a:endParaRPr>
          </a:p>
          <a:p>
            <a:pPr>
              <a:buClr>
                <a:schemeClr val="tx2"/>
              </a:buClr>
              <a:buFont typeface="Arial" charset="0"/>
              <a:buNone/>
            </a:pPr>
            <a:endParaRPr lang="en-US" altLang="en-US" sz="1600"/>
          </a:p>
        </p:txBody>
      </p:sp>
      <p:sp>
        <p:nvSpPr>
          <p:cNvPr id="44037" name="Text Placeholder 18"/>
          <p:cNvSpPr txBox="1">
            <a:spLocks/>
          </p:cNvSpPr>
          <p:nvPr/>
        </p:nvSpPr>
        <p:spPr bwMode="auto">
          <a:xfrm>
            <a:off x="460376" y="2706687"/>
            <a:ext cx="2124815" cy="686277"/>
          </a:xfrm>
          <a:prstGeom prst="rect">
            <a:avLst/>
          </a:prstGeom>
          <a:solidFill>
            <a:schemeClr val="tx2"/>
          </a:solidFill>
          <a:ln>
            <a:noFill/>
          </a:ln>
        </p:spPr>
        <p:txBody>
          <a:bodyPr lIns="0" tIns="0" rIns="0" bIns="30565"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eaLnBrk="1" hangingPunct="1">
              <a:buClr>
                <a:schemeClr val="tx2"/>
              </a:buClr>
            </a:pPr>
            <a:r>
              <a:rPr lang="en-US" altLang="en-US" sz="1800" b="1">
                <a:solidFill>
                  <a:schemeClr val="bg1"/>
                </a:solidFill>
              </a:rPr>
              <a:t>Phase One</a:t>
            </a:r>
          </a:p>
        </p:txBody>
      </p:sp>
      <p:sp>
        <p:nvSpPr>
          <p:cNvPr id="44038" name="Text Placeholder 19"/>
          <p:cNvSpPr txBox="1">
            <a:spLocks/>
          </p:cNvSpPr>
          <p:nvPr/>
        </p:nvSpPr>
        <p:spPr bwMode="auto">
          <a:xfrm>
            <a:off x="2808288" y="2710180"/>
            <a:ext cx="2124816" cy="5591493"/>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203765" tIns="662236" rIns="203765"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buClr>
                <a:srgbClr val="8E9300"/>
              </a:buClr>
              <a:buFont typeface="Arial" charset="0"/>
              <a:buNone/>
            </a:pPr>
            <a:endParaRPr lang="en-US" altLang="en-US" sz="1300"/>
          </a:p>
          <a:p>
            <a:pPr>
              <a:buClr>
                <a:schemeClr val="tx2"/>
              </a:buClr>
              <a:buFont typeface="Arial" charset="0"/>
              <a:buNone/>
            </a:pPr>
            <a:r>
              <a:rPr lang="en-US" altLang="en-US" sz="1300" b="1">
                <a:solidFill>
                  <a:schemeClr val="tx2"/>
                </a:solidFill>
              </a:rPr>
              <a:t>Destructive:</a:t>
            </a:r>
            <a:endParaRPr lang="en-US" altLang="en-US" sz="1300">
              <a:solidFill>
                <a:schemeClr val="tx2"/>
              </a:solidFill>
            </a:endParaRPr>
          </a:p>
          <a:p>
            <a:pPr>
              <a:buClr>
                <a:schemeClr val="tx2"/>
              </a:buClr>
              <a:buFont typeface="Arial" charset="0"/>
              <a:buNone/>
            </a:pPr>
            <a:endParaRPr lang="en-US" altLang="en-US" sz="1300">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r>
              <a:rPr lang="en-US" altLang="en-US" sz="1300" b="1">
                <a:solidFill>
                  <a:schemeClr val="tx2"/>
                </a:solidFill>
              </a:rPr>
              <a:t>Helpful:</a:t>
            </a:r>
            <a:endParaRPr lang="en-US" altLang="en-US" sz="1300">
              <a:solidFill>
                <a:schemeClr val="tx2"/>
              </a:solidFill>
            </a:endParaRPr>
          </a:p>
        </p:txBody>
      </p:sp>
      <p:sp>
        <p:nvSpPr>
          <p:cNvPr id="44039" name="Text Placeholder 18"/>
          <p:cNvSpPr txBox="1">
            <a:spLocks/>
          </p:cNvSpPr>
          <p:nvPr/>
        </p:nvSpPr>
        <p:spPr bwMode="auto">
          <a:xfrm>
            <a:off x="2808288" y="2708435"/>
            <a:ext cx="2124816" cy="686276"/>
          </a:xfrm>
          <a:prstGeom prst="rect">
            <a:avLst/>
          </a:prstGeom>
          <a:solidFill>
            <a:schemeClr val="tx2"/>
          </a:solidFill>
          <a:ln>
            <a:noFill/>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Phase Two</a:t>
            </a:r>
          </a:p>
        </p:txBody>
      </p:sp>
      <p:sp>
        <p:nvSpPr>
          <p:cNvPr id="44040" name="Text Placeholder 19"/>
          <p:cNvSpPr txBox="1">
            <a:spLocks/>
          </p:cNvSpPr>
          <p:nvPr/>
        </p:nvSpPr>
        <p:spPr bwMode="auto">
          <a:xfrm>
            <a:off x="5172393" y="2713673"/>
            <a:ext cx="2124816" cy="5591493"/>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203765" tIns="662236" rIns="203765"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buClr>
                <a:srgbClr val="8E9300"/>
              </a:buClr>
              <a:buFont typeface="Arial" charset="0"/>
              <a:buNone/>
            </a:pPr>
            <a:endParaRPr lang="en-US" altLang="en-US" sz="1300"/>
          </a:p>
          <a:p>
            <a:pPr>
              <a:buClr>
                <a:schemeClr val="tx2"/>
              </a:buClr>
              <a:buFont typeface="Arial" charset="0"/>
              <a:buNone/>
            </a:pPr>
            <a:r>
              <a:rPr lang="en-US" altLang="en-US" sz="1300" b="1">
                <a:solidFill>
                  <a:schemeClr val="tx2"/>
                </a:solidFill>
              </a:rPr>
              <a:t>Destructive:</a:t>
            </a:r>
            <a:endParaRPr lang="en-US" altLang="en-US" sz="1300">
              <a:solidFill>
                <a:schemeClr val="tx2"/>
              </a:solidFill>
            </a:endParaRPr>
          </a:p>
          <a:p>
            <a:pPr>
              <a:buClr>
                <a:schemeClr val="tx2"/>
              </a:buClr>
              <a:buFont typeface="Arial" charset="0"/>
              <a:buNone/>
            </a:pPr>
            <a:endParaRPr lang="en-US" altLang="en-US" sz="1300">
              <a:solidFill>
                <a:schemeClr val="tx2"/>
              </a:solidFill>
            </a:endParaRPr>
          </a:p>
          <a:p>
            <a:pPr>
              <a:buClr>
                <a:schemeClr val="tx2"/>
              </a:buClr>
              <a:buFont typeface="Arial" charset="0"/>
              <a:buNone/>
            </a:pPr>
            <a:endParaRPr lang="en-US" altLang="en-US" sz="1300">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endParaRPr lang="en-US" altLang="en-US" sz="1300" b="1">
              <a:solidFill>
                <a:schemeClr val="tx2"/>
              </a:solidFill>
            </a:endParaRPr>
          </a:p>
          <a:p>
            <a:pPr>
              <a:buClr>
                <a:schemeClr val="tx2"/>
              </a:buClr>
              <a:buFont typeface="Arial" charset="0"/>
              <a:buNone/>
            </a:pPr>
            <a:r>
              <a:rPr lang="en-US" altLang="en-US" sz="1300" b="1">
                <a:solidFill>
                  <a:schemeClr val="tx2"/>
                </a:solidFill>
              </a:rPr>
              <a:t>Helpful:</a:t>
            </a:r>
            <a:endParaRPr lang="en-US" altLang="en-US" sz="1300">
              <a:solidFill>
                <a:schemeClr val="tx2"/>
              </a:solidFill>
            </a:endParaRPr>
          </a:p>
        </p:txBody>
      </p:sp>
      <p:sp>
        <p:nvSpPr>
          <p:cNvPr id="12" name="Text Placeholder 18"/>
          <p:cNvSpPr txBox="1">
            <a:spLocks/>
          </p:cNvSpPr>
          <p:nvPr/>
        </p:nvSpPr>
        <p:spPr bwMode="auto">
          <a:xfrm>
            <a:off x="5172393" y="2711927"/>
            <a:ext cx="2124816" cy="686276"/>
          </a:xfrm>
          <a:prstGeom prst="rect">
            <a:avLst/>
          </a:prstGeom>
          <a:solidFill>
            <a:schemeClr val="tx2"/>
          </a:solidFill>
          <a:ln>
            <a:solidFill>
              <a:schemeClr val="accent3"/>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800" b="1" dirty="0">
                <a:solidFill>
                  <a:schemeClr val="bg1"/>
                </a:solidFill>
              </a:rPr>
              <a:t>Phase Three</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41388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7"/>
          <p:cNvSpPr>
            <a:spLocks noGrp="1"/>
          </p:cNvSpPr>
          <p:nvPr>
            <p:ph type="title"/>
          </p:nvPr>
        </p:nvSpPr>
        <p:spPr/>
        <p:txBody>
          <a:bodyPr/>
          <a:lstStyle/>
          <a:p>
            <a:pPr eaLnBrk="1" hangingPunct="1"/>
            <a:r>
              <a:rPr lang="en-US" altLang="en-US"/>
              <a:t>Resolve</a:t>
            </a:r>
          </a:p>
        </p:txBody>
      </p:sp>
      <p:sp>
        <p:nvSpPr>
          <p:cNvPr id="47107" name="Text Placeholder 8"/>
          <p:cNvSpPr txBox="1">
            <a:spLocks/>
          </p:cNvSpPr>
          <p:nvPr/>
        </p:nvSpPr>
        <p:spPr bwMode="auto">
          <a:xfrm>
            <a:off x="460376" y="1970088"/>
            <a:ext cx="6851650" cy="726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1600" dirty="0">
                <a:cs typeface="Times New Roman" pitchFamily="18" charset="0"/>
              </a:rPr>
              <a:t>Carefully set the stage and create ground rules. This will help you resolve the conflict and ensure that all parties involved will be treated with respect and that an appropriate solution can be found. </a:t>
            </a:r>
          </a:p>
          <a:p>
            <a:pPr>
              <a:spcAft>
                <a:spcPts val="669"/>
              </a:spcAft>
              <a:buClr>
                <a:schemeClr val="tx2"/>
              </a:buClr>
              <a:defRPr/>
            </a:pPr>
            <a:endParaRPr lang="en-US" altLang="en-US" sz="1600" dirty="0">
              <a:cs typeface="Times New Roman" pitchFamily="18" charset="0"/>
            </a:endParaRPr>
          </a:p>
          <a:p>
            <a:pPr>
              <a:spcAft>
                <a:spcPts val="669"/>
              </a:spcAft>
              <a:buClr>
                <a:schemeClr val="tx2"/>
              </a:buClr>
              <a:defRPr/>
            </a:pPr>
            <a:r>
              <a:rPr lang="en-US" altLang="en-US" sz="1600" dirty="0">
                <a:cs typeface="Times New Roman" pitchFamily="18" charset="0"/>
              </a:rPr>
              <a:t>Use three main strategies:</a:t>
            </a:r>
          </a:p>
          <a:p>
            <a:pPr>
              <a:spcAft>
                <a:spcPts val="669"/>
              </a:spcAft>
              <a:buClr>
                <a:schemeClr val="tx2"/>
              </a:buClr>
              <a:defRPr/>
            </a:pPr>
            <a:endParaRPr lang="en-US" altLang="en-US" sz="1600" dirty="0">
              <a:cs typeface="Times New Roman" pitchFamily="18" charset="0"/>
            </a:endParaRPr>
          </a:p>
          <a:p>
            <a:pPr marL="382059" indent="-382059">
              <a:spcAft>
                <a:spcPts val="669"/>
              </a:spcAft>
              <a:buClr>
                <a:schemeClr val="tx2"/>
              </a:buClr>
              <a:buFont typeface="+mj-lt"/>
              <a:buAutoNum type="arabicPeriod"/>
              <a:defRPr/>
            </a:pPr>
            <a:r>
              <a:rPr lang="en-US" altLang="en-US" sz="1600" dirty="0">
                <a:cs typeface="Times New Roman" pitchFamily="18" charset="0"/>
              </a:rPr>
              <a:t>Focus. </a:t>
            </a:r>
          </a:p>
          <a:p>
            <a:pPr marL="382059" indent="-382059">
              <a:spcAft>
                <a:spcPts val="669"/>
              </a:spcAft>
              <a:buClr>
                <a:schemeClr val="tx2"/>
              </a:buClr>
              <a:buFont typeface="+mj-lt"/>
              <a:buAutoNum type="arabicPeriod"/>
              <a:defRPr/>
            </a:pPr>
            <a:endParaRPr lang="en-US" altLang="en-US" sz="1600" dirty="0">
              <a:cs typeface="Times New Roman" pitchFamily="18" charset="0"/>
            </a:endParaRPr>
          </a:p>
          <a:p>
            <a:pPr marL="382059" indent="-382059">
              <a:spcAft>
                <a:spcPts val="669"/>
              </a:spcAft>
              <a:buClr>
                <a:schemeClr val="tx2"/>
              </a:buClr>
              <a:buFont typeface="+mj-lt"/>
              <a:buAutoNum type="arabicPeriod"/>
              <a:defRPr/>
            </a:pPr>
            <a:r>
              <a:rPr lang="en-US" altLang="en-US" sz="1600" dirty="0">
                <a:cs typeface="Times New Roman" pitchFamily="18" charset="0"/>
              </a:rPr>
              <a:t>Be objective.</a:t>
            </a:r>
          </a:p>
          <a:p>
            <a:pPr marL="382059" indent="-382059">
              <a:spcAft>
                <a:spcPts val="669"/>
              </a:spcAft>
              <a:buClr>
                <a:schemeClr val="tx2"/>
              </a:buClr>
              <a:buFont typeface="+mj-lt"/>
              <a:buAutoNum type="arabicPeriod"/>
              <a:defRPr/>
            </a:pPr>
            <a:endParaRPr lang="en-US" altLang="en-US" sz="1600" dirty="0">
              <a:cs typeface="Times New Roman" pitchFamily="18" charset="0"/>
            </a:endParaRPr>
          </a:p>
          <a:p>
            <a:pPr marL="382059" indent="-382059">
              <a:spcAft>
                <a:spcPts val="669"/>
              </a:spcAft>
              <a:buClr>
                <a:schemeClr val="tx2"/>
              </a:buClr>
              <a:buFont typeface="+mj-lt"/>
              <a:buAutoNum type="arabicPeriod"/>
              <a:defRPr/>
            </a:pPr>
            <a:r>
              <a:rPr lang="en-US" altLang="en-US" sz="1600" dirty="0">
                <a:cs typeface="Times New Roman" pitchFamily="18" charset="0"/>
              </a:rPr>
              <a:t>Set boundaries. </a:t>
            </a:r>
          </a:p>
          <a:p>
            <a:pPr>
              <a:spcAft>
                <a:spcPts val="669"/>
              </a:spcAft>
              <a:buClr>
                <a:schemeClr val="tx2"/>
              </a:buClr>
              <a:defRPr/>
            </a:pPr>
            <a:endParaRPr lang="en-US" altLang="en-US" sz="1600" dirty="0">
              <a:cs typeface="Times New Roman" pitchFamily="18" charset="0"/>
            </a:endParaRPr>
          </a:p>
          <a:p>
            <a:pPr>
              <a:spcAft>
                <a:spcPts val="669"/>
              </a:spcAft>
              <a:buClr>
                <a:schemeClr val="tx2"/>
              </a:buClr>
              <a:defRPr/>
            </a:pPr>
            <a:endParaRPr lang="en-US" altLang="en-US" sz="1600" dirty="0">
              <a:cs typeface="Times New Roman" pitchFamily="18" charset="0"/>
            </a:endParaRPr>
          </a:p>
          <a:p>
            <a:pPr>
              <a:spcAft>
                <a:spcPts val="669"/>
              </a:spcAft>
              <a:buClr>
                <a:schemeClr val="tx2"/>
              </a:buClr>
              <a:defRPr/>
            </a:pPr>
            <a:endParaRPr lang="en-US" altLang="en-US" sz="1600" dirty="0">
              <a:cs typeface="Times New Roman" pitchFamily="18" charset="0"/>
            </a:endParaRPr>
          </a:p>
          <a:p>
            <a:pPr algn="ctr">
              <a:spcAft>
                <a:spcPts val="669"/>
              </a:spcAft>
              <a:buClr>
                <a:schemeClr val="tx2"/>
              </a:buClr>
              <a:defRPr/>
            </a:pPr>
            <a:endParaRPr lang="en-US" altLang="en-US" sz="1600" dirty="0">
              <a:cs typeface="Times New Roman" pitchFamily="18" charset="0"/>
            </a:endParaRPr>
          </a:p>
          <a:p>
            <a:pPr algn="ctr">
              <a:spcAft>
                <a:spcPts val="669"/>
              </a:spcAft>
              <a:buClr>
                <a:schemeClr val="tx2"/>
              </a:buClr>
              <a:defRPr/>
            </a:pPr>
            <a:endParaRPr lang="en-US" altLang="en-US" sz="16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061489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7"/>
          <p:cNvSpPr>
            <a:spLocks noGrp="1"/>
          </p:cNvSpPr>
          <p:nvPr>
            <p:ph type="title"/>
          </p:nvPr>
        </p:nvSpPr>
        <p:spPr/>
        <p:txBody>
          <a:bodyPr/>
          <a:lstStyle/>
          <a:p>
            <a:pPr eaLnBrk="1" hangingPunct="1"/>
            <a:r>
              <a:rPr lang="en-US" altLang="en-US"/>
              <a:t>Resolve</a:t>
            </a:r>
          </a:p>
        </p:txBody>
      </p:sp>
      <p:sp>
        <p:nvSpPr>
          <p:cNvPr id="46083" name="Text Placeholder 8"/>
          <p:cNvSpPr txBox="1">
            <a:spLocks/>
          </p:cNvSpPr>
          <p:nvPr/>
        </p:nvSpPr>
        <p:spPr bwMode="auto">
          <a:xfrm>
            <a:off x="460376" y="1970088"/>
            <a:ext cx="6851649" cy="7587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Aft>
                <a:spcPts val="669"/>
              </a:spcAft>
              <a:buClr>
                <a:schemeClr val="tx2"/>
              </a:buClr>
            </a:pPr>
            <a:r>
              <a:rPr lang="en-US" altLang="en-US" dirty="0">
                <a:cs typeface="Times New Roman" pitchFamily="18" charset="0"/>
              </a:rPr>
              <a:t>1. Focus. </a:t>
            </a:r>
          </a:p>
          <a:p>
            <a:pPr marL="0" indent="0">
              <a:spcAft>
                <a:spcPts val="669"/>
              </a:spcAft>
              <a:buClr>
                <a:schemeClr val="tx2"/>
              </a:buClr>
            </a:pPr>
            <a:r>
              <a:rPr lang="en-US" altLang="en-US" sz="1600" b="1" dirty="0">
                <a:cs typeface="Times New Roman" pitchFamily="18" charset="0"/>
              </a:rPr>
              <a:t>Focus on interests, not positions. </a:t>
            </a:r>
            <a:r>
              <a:rPr lang="en-US" altLang="en-US" sz="1600" dirty="0">
                <a:cs typeface="Times New Roman" pitchFamily="18" charset="0"/>
              </a:rPr>
              <a:t>Positions are what people think they want to argue about. Positions are usually quantitative and divisible so people can split the difference to reach a settlement. Interests are the needs and feelings that drive people to take their positions. Interests are qualitative and not divisible, so they’re harder to address. </a:t>
            </a:r>
          </a:p>
          <a:p>
            <a:pPr>
              <a:spcAft>
                <a:spcPts val="669"/>
              </a:spcAft>
              <a:buClr>
                <a:schemeClr val="tx2"/>
              </a:buClr>
              <a:buFontTx/>
              <a:buAutoNum type="arabicPeriod"/>
            </a:pPr>
            <a:endParaRPr lang="en-US" altLang="en-US" sz="1600" dirty="0">
              <a:cs typeface="Times New Roman" pitchFamily="18" charset="0"/>
            </a:endParaRPr>
          </a:p>
          <a:p>
            <a:pPr>
              <a:spcAft>
                <a:spcPts val="669"/>
              </a:spcAft>
              <a:buClr>
                <a:schemeClr val="tx2"/>
              </a:buClr>
              <a:buFontTx/>
              <a:buAutoNum type="arabicPeriod"/>
            </a:pPr>
            <a:endParaRPr lang="en-US" altLang="en-US" sz="1600" dirty="0">
              <a:cs typeface="Times New Roman" pitchFamily="18" charset="0"/>
            </a:endParaRPr>
          </a:p>
          <a:p>
            <a:pPr>
              <a:spcAft>
                <a:spcPts val="669"/>
              </a:spcAft>
              <a:buClr>
                <a:schemeClr val="tx2"/>
              </a:buClr>
            </a:pPr>
            <a:r>
              <a:rPr lang="en-US" altLang="en-US" dirty="0">
                <a:cs typeface="Times New Roman" pitchFamily="18" charset="0"/>
              </a:rPr>
              <a:t>2. Be objective.</a:t>
            </a:r>
          </a:p>
          <a:p>
            <a:pPr marL="0" indent="0">
              <a:spcAft>
                <a:spcPts val="669"/>
              </a:spcAft>
              <a:buClr>
                <a:schemeClr val="tx2"/>
              </a:buClr>
            </a:pPr>
            <a:r>
              <a:rPr lang="en-US" altLang="en-US" sz="1600" b="1" dirty="0">
                <a:cs typeface="Times New Roman" pitchFamily="18" charset="0"/>
              </a:rPr>
              <a:t>Separate the people from the problem. </a:t>
            </a:r>
            <a:r>
              <a:rPr lang="en-US" altLang="en-US" sz="1600" dirty="0">
                <a:cs typeface="Times New Roman" pitchFamily="18" charset="0"/>
              </a:rPr>
              <a:t>Focusing on the problem, not the individuals, creates a safe environment for discussion and eliminates accusations and blaming. </a:t>
            </a:r>
          </a:p>
          <a:p>
            <a:pPr marL="0" indent="0">
              <a:spcAft>
                <a:spcPts val="669"/>
              </a:spcAft>
              <a:buClr>
                <a:schemeClr val="tx2"/>
              </a:buClr>
            </a:pPr>
            <a:r>
              <a:rPr lang="en-US" altLang="en-US" sz="1600" b="1" dirty="0">
                <a:cs typeface="Times New Roman" pitchFamily="18" charset="0"/>
              </a:rPr>
              <a:t>Insist on having objective criteria. </a:t>
            </a:r>
            <a:r>
              <a:rPr lang="en-US" altLang="en-US" sz="1600" dirty="0">
                <a:cs typeface="Times New Roman" pitchFamily="18" charset="0"/>
              </a:rPr>
              <a:t>Having objective criteria helps frame the problem in terms all parties can accept and understand. It also reduces personalization. </a:t>
            </a:r>
          </a:p>
          <a:p>
            <a:pPr>
              <a:spcAft>
                <a:spcPts val="669"/>
              </a:spcAft>
              <a:buClr>
                <a:schemeClr val="tx2"/>
              </a:buClr>
              <a:buFontTx/>
              <a:buAutoNum type="arabicPeriod"/>
            </a:pPr>
            <a:endParaRPr lang="en-US" altLang="en-US" sz="1600" dirty="0">
              <a:cs typeface="Times New Roman" pitchFamily="18" charset="0"/>
            </a:endParaRPr>
          </a:p>
          <a:p>
            <a:pPr>
              <a:spcAft>
                <a:spcPts val="669"/>
              </a:spcAft>
              <a:buClr>
                <a:schemeClr val="tx2"/>
              </a:buClr>
              <a:buFontTx/>
              <a:buAutoNum type="arabicPeriod"/>
            </a:pPr>
            <a:endParaRPr lang="en-US" altLang="en-US" sz="1600" dirty="0">
              <a:cs typeface="Times New Roman" pitchFamily="18" charset="0"/>
            </a:endParaRPr>
          </a:p>
          <a:p>
            <a:pPr>
              <a:spcAft>
                <a:spcPts val="669"/>
              </a:spcAft>
              <a:buClr>
                <a:schemeClr val="tx2"/>
              </a:buClr>
            </a:pPr>
            <a:r>
              <a:rPr lang="en-US" altLang="en-US" dirty="0">
                <a:cs typeface="Times New Roman" pitchFamily="18" charset="0"/>
              </a:rPr>
              <a:t>3. Set boundaries. </a:t>
            </a:r>
          </a:p>
          <a:p>
            <a:pPr marL="0" indent="0">
              <a:spcBef>
                <a:spcPct val="0"/>
              </a:spcBef>
              <a:spcAft>
                <a:spcPts val="1337"/>
              </a:spcAft>
              <a:buClr>
                <a:schemeClr val="tx2"/>
              </a:buClr>
              <a:buSzTx/>
            </a:pPr>
            <a:r>
              <a:rPr lang="en-US" altLang="en-US" sz="1600" b="1" dirty="0"/>
              <a:t>Create a safe, productive space. </a:t>
            </a:r>
            <a:r>
              <a:rPr lang="en-US" altLang="en-US" sz="1600" dirty="0"/>
              <a:t>Have an agenda. Set reasonable ground rules for the discussion. Try to find a neutral time and place for the discussion. </a:t>
            </a:r>
          </a:p>
          <a:p>
            <a:pPr>
              <a:spcBef>
                <a:spcPct val="0"/>
              </a:spcBef>
              <a:spcAft>
                <a:spcPts val="1337"/>
              </a:spcAft>
              <a:buClr>
                <a:schemeClr val="tx2"/>
              </a:buClr>
              <a:buSzTx/>
              <a:buFont typeface="Wingdings" pitchFamily="2" charset="2"/>
              <a:buChar char="§"/>
            </a:pPr>
            <a:endParaRPr lang="en-US" altLang="en-US" sz="1300" dirty="0"/>
          </a:p>
          <a:p>
            <a:pPr>
              <a:spcBef>
                <a:spcPct val="0"/>
              </a:spcBef>
              <a:spcAft>
                <a:spcPts val="1337"/>
              </a:spcAft>
              <a:buClr>
                <a:schemeClr val="tx2"/>
              </a:buClr>
              <a:buSzTx/>
            </a:pPr>
            <a:endParaRPr lang="en-US" altLang="en-US" sz="1300" dirty="0"/>
          </a:p>
          <a:p>
            <a:pPr>
              <a:spcBef>
                <a:spcPct val="0"/>
              </a:spcBef>
              <a:spcAft>
                <a:spcPts val="669"/>
              </a:spcAft>
              <a:buClr>
                <a:schemeClr val="tx2"/>
              </a:buClr>
              <a:buSzTx/>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5234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752475" y="1012380"/>
            <a:ext cx="4114800" cy="276999"/>
          </a:xfrm>
        </p:spPr>
        <p:txBody>
          <a:bodyPr/>
          <a:lstStyle/>
          <a:p>
            <a:r>
              <a:rPr lang="en-US" altLang="en-US" dirty="0">
                <a:cs typeface="Arial"/>
              </a:rPr>
              <a:t>The Program</a:t>
            </a:r>
          </a:p>
        </p:txBody>
      </p:sp>
      <p:sp>
        <p:nvSpPr>
          <p:cNvPr id="9221" name="Text Placeholder 8"/>
          <p:cNvSpPr>
            <a:spLocks noGrp="1" noChangeArrowheads="1"/>
          </p:cNvSpPr>
          <p:nvPr>
            <p:ph type="body" sz="quarter" idx="4294967295"/>
          </p:nvPr>
        </p:nvSpPr>
        <p:spPr>
          <a:xfrm>
            <a:off x="460376" y="1970088"/>
            <a:ext cx="6851650" cy="7048083"/>
          </a:xfrm>
        </p:spPr>
        <p:txBody>
          <a:bodyPr vert="horz" wrap="square" lIns="0" tIns="0" rIns="0" bIns="0" rtlCol="0" anchor="t">
            <a:spAutoFit/>
          </a:bodyPr>
          <a:lstStyle/>
          <a:p>
            <a:pPr>
              <a:spcBef>
                <a:spcPts val="0"/>
              </a:spcBef>
              <a:spcAft>
                <a:spcPts val="1200"/>
              </a:spcAft>
            </a:pPr>
            <a:r>
              <a:rPr lang="en-US" altLang="en-US" dirty="0"/>
              <a:t>Welcome</a:t>
            </a:r>
          </a:p>
          <a:p>
            <a:pPr>
              <a:spcBef>
                <a:spcPts val="0"/>
              </a:spcBef>
              <a:spcAft>
                <a:spcPts val="1200"/>
              </a:spcAft>
            </a:pPr>
            <a:r>
              <a:rPr lang="en-US" altLang="en-US" dirty="0"/>
              <a:t>Learning Points</a:t>
            </a:r>
          </a:p>
          <a:p>
            <a:pPr>
              <a:spcBef>
                <a:spcPts val="0"/>
              </a:spcBef>
              <a:spcAft>
                <a:spcPts val="1200"/>
              </a:spcAft>
            </a:pPr>
            <a:r>
              <a:rPr lang="en-US" altLang="en-US" dirty="0"/>
              <a:t>Ask Yourself …</a:t>
            </a:r>
          </a:p>
          <a:p>
            <a:pPr>
              <a:spcBef>
                <a:spcPts val="0"/>
              </a:spcBef>
              <a:spcAft>
                <a:spcPts val="1200"/>
              </a:spcAft>
            </a:pPr>
            <a:r>
              <a:rPr lang="en-US" altLang="en-US" dirty="0"/>
              <a:t>What Is Conflict?</a:t>
            </a:r>
            <a:endParaRPr lang="en-US" altLang="en-US" dirty="0">
              <a:cs typeface="Arial"/>
            </a:endParaRPr>
          </a:p>
          <a:p>
            <a:pPr>
              <a:spcBef>
                <a:spcPts val="0"/>
              </a:spcBef>
              <a:spcAft>
                <a:spcPts val="1200"/>
              </a:spcAft>
            </a:pPr>
            <a:r>
              <a:rPr lang="en-US" altLang="en-US" dirty="0"/>
              <a:t>Philosophy</a:t>
            </a:r>
          </a:p>
          <a:p>
            <a:pPr>
              <a:spcBef>
                <a:spcPts val="0"/>
              </a:spcBef>
              <a:spcAft>
                <a:spcPts val="1200"/>
              </a:spcAft>
            </a:pPr>
            <a:r>
              <a:rPr lang="en-US" altLang="en-US" dirty="0"/>
              <a:t>Five Conflict Management Styles</a:t>
            </a:r>
          </a:p>
          <a:p>
            <a:pPr>
              <a:spcBef>
                <a:spcPts val="0"/>
              </a:spcBef>
              <a:spcAft>
                <a:spcPts val="1200"/>
              </a:spcAft>
            </a:pPr>
            <a:r>
              <a:rPr lang="en-US" altLang="en-US" dirty="0"/>
              <a:t>Integrating: A Workplace Conflict Solution</a:t>
            </a:r>
          </a:p>
          <a:p>
            <a:pPr>
              <a:spcBef>
                <a:spcPts val="0"/>
              </a:spcBef>
              <a:spcAft>
                <a:spcPts val="1200"/>
              </a:spcAft>
            </a:pPr>
            <a:r>
              <a:rPr lang="en-US" altLang="en-US" dirty="0"/>
              <a:t>Sources of Conflict</a:t>
            </a:r>
          </a:p>
          <a:p>
            <a:pPr>
              <a:spcBef>
                <a:spcPts val="0"/>
              </a:spcBef>
              <a:spcAft>
                <a:spcPts val="1200"/>
              </a:spcAft>
            </a:pPr>
            <a:r>
              <a:rPr lang="en-US" altLang="en-US" dirty="0"/>
              <a:t>Background Conditions</a:t>
            </a:r>
          </a:p>
          <a:p>
            <a:pPr>
              <a:spcBef>
                <a:spcPts val="0"/>
              </a:spcBef>
              <a:spcAft>
                <a:spcPts val="1200"/>
              </a:spcAft>
            </a:pPr>
            <a:r>
              <a:rPr lang="en-US" altLang="en-US" dirty="0"/>
              <a:t>Analyze</a:t>
            </a:r>
          </a:p>
          <a:p>
            <a:pPr>
              <a:spcBef>
                <a:spcPts val="0"/>
              </a:spcBef>
              <a:spcAft>
                <a:spcPts val="1200"/>
              </a:spcAft>
            </a:pPr>
            <a:r>
              <a:rPr lang="en-US" altLang="en-US" dirty="0"/>
              <a:t>Anatomy of an Argument</a:t>
            </a:r>
          </a:p>
          <a:p>
            <a:pPr>
              <a:spcBef>
                <a:spcPts val="0"/>
              </a:spcBef>
              <a:spcAft>
                <a:spcPts val="1200"/>
              </a:spcAft>
            </a:pPr>
            <a:r>
              <a:rPr lang="en-US" altLang="en-US" dirty="0"/>
              <a:t>Resolve</a:t>
            </a:r>
          </a:p>
          <a:p>
            <a:pPr>
              <a:spcBef>
                <a:spcPts val="0"/>
              </a:spcBef>
              <a:spcAft>
                <a:spcPts val="1200"/>
              </a:spcAft>
            </a:pPr>
            <a:r>
              <a:rPr lang="en-US" altLang="en-US" dirty="0"/>
              <a:t>Alternatives </a:t>
            </a:r>
          </a:p>
          <a:p>
            <a:pPr>
              <a:spcBef>
                <a:spcPts val="0"/>
              </a:spcBef>
              <a:spcAft>
                <a:spcPts val="1200"/>
              </a:spcAft>
            </a:pPr>
            <a:r>
              <a:rPr lang="en-US" altLang="en-US" dirty="0"/>
              <a:t>Opportunities</a:t>
            </a:r>
          </a:p>
          <a:p>
            <a:pPr>
              <a:spcBef>
                <a:spcPts val="0"/>
              </a:spcBef>
              <a:spcAft>
                <a:spcPts val="1200"/>
              </a:spcAft>
            </a:pPr>
            <a:r>
              <a:rPr lang="en-US" altLang="en-US" dirty="0"/>
              <a:t>Case Studies</a:t>
            </a:r>
          </a:p>
          <a:p>
            <a:pPr>
              <a:spcBef>
                <a:spcPts val="0"/>
              </a:spcBef>
              <a:spcAft>
                <a:spcPts val="1200"/>
              </a:spcAft>
            </a:pPr>
            <a:r>
              <a:rPr lang="en-US" altLang="en-US" dirty="0"/>
              <a:t>Make Your Action Plan</a:t>
            </a:r>
          </a:p>
          <a:p>
            <a:pPr>
              <a:spcBef>
                <a:spcPts val="0"/>
              </a:spcBef>
              <a:spcAft>
                <a:spcPts val="1200"/>
              </a:spcAft>
            </a:pPr>
            <a:r>
              <a:rPr lang="en-US" altLang="en-US" dirty="0"/>
              <a:t>About Professional Support</a:t>
            </a:r>
          </a:p>
          <a:p>
            <a:pPr>
              <a:spcBef>
                <a:spcPts val="0"/>
              </a:spcBef>
              <a:spcAft>
                <a:spcPts val="1200"/>
              </a:spcAft>
            </a:pPr>
            <a:r>
              <a:rPr lang="en-US" altLang="en-US" dirty="0"/>
              <a:t>Closing</a:t>
            </a:r>
          </a:p>
        </p:txBody>
      </p:sp>
      <p:sp>
        <p:nvSpPr>
          <p:cNvPr id="4" name="Footer Placeholder 3"/>
          <p:cNvSpPr>
            <a:spLocks noGrp="1"/>
          </p:cNvSpPr>
          <p:nvPr>
            <p:ph type="ftr" sz="quarter" idx="3"/>
          </p:nvPr>
        </p:nvSpPr>
        <p:spPr/>
        <p:txBody>
          <a:body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3253137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7"/>
          <p:cNvSpPr>
            <a:spLocks noGrp="1"/>
          </p:cNvSpPr>
          <p:nvPr>
            <p:ph type="title"/>
          </p:nvPr>
        </p:nvSpPr>
        <p:spPr/>
        <p:txBody>
          <a:bodyPr/>
          <a:lstStyle/>
          <a:p>
            <a:pPr eaLnBrk="1" hangingPunct="1"/>
            <a:r>
              <a:rPr lang="en-US" altLang="en-US"/>
              <a:t>Resolve</a:t>
            </a:r>
          </a:p>
        </p:txBody>
      </p:sp>
      <p:sp>
        <p:nvSpPr>
          <p:cNvPr id="52227" name="Text Placeholder 8"/>
          <p:cNvSpPr txBox="1">
            <a:spLocks/>
          </p:cNvSpPr>
          <p:nvPr/>
        </p:nvSpPr>
        <p:spPr bwMode="auto">
          <a:xfrm>
            <a:off x="460375" y="1970088"/>
            <a:ext cx="6851650" cy="7412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buFontTx/>
              <a:buAutoNum type="arabicPeriod"/>
            </a:pPr>
            <a:r>
              <a:rPr lang="en-US" altLang="en-US" sz="1600" b="1" dirty="0">
                <a:solidFill>
                  <a:schemeClr val="tx2"/>
                </a:solidFill>
              </a:rPr>
              <a:t>Define the issues. </a:t>
            </a:r>
            <a:r>
              <a:rPr lang="en-US" altLang="en-US" sz="1600" dirty="0">
                <a:solidFill>
                  <a:schemeClr val="tx1"/>
                </a:solidFill>
              </a:rPr>
              <a:t>One or both parties identify the conflict in a </a:t>
            </a:r>
            <a:br>
              <a:rPr lang="en-US" altLang="en-US" sz="1600" dirty="0">
                <a:solidFill>
                  <a:schemeClr val="tx1"/>
                </a:solidFill>
              </a:rPr>
            </a:br>
            <a:r>
              <a:rPr lang="en-US" altLang="en-US" sz="1600" dirty="0">
                <a:solidFill>
                  <a:schemeClr val="tx1"/>
                </a:solidFill>
              </a:rPr>
              <a:t>respectful manner. </a:t>
            </a:r>
            <a:br>
              <a:rPr lang="en-US" altLang="en-US" sz="1600" dirty="0">
                <a:solidFill>
                  <a:schemeClr val="tx1"/>
                </a:solidFill>
              </a:rPr>
            </a:b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r>
              <a:rPr lang="en-US" altLang="en-US" sz="1600" b="1" dirty="0">
                <a:solidFill>
                  <a:schemeClr val="tx2"/>
                </a:solidFill>
              </a:rPr>
              <a:t>Agree to meet. </a:t>
            </a:r>
            <a:r>
              <a:rPr lang="en-US" altLang="en-US" sz="1600" dirty="0">
                <a:solidFill>
                  <a:schemeClr val="tx1"/>
                </a:solidFill>
              </a:rPr>
              <a:t>Within 48 to 72 hours, the parties agree to meet to resolve the conflict and follow this procedure. </a:t>
            </a:r>
            <a:br>
              <a:rPr lang="en-US" altLang="en-US" sz="1600" dirty="0">
                <a:solidFill>
                  <a:schemeClr val="tx1"/>
                </a:solidFill>
              </a:rPr>
            </a:b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r>
              <a:rPr lang="en-US" altLang="en-US" sz="1600" b="1" dirty="0">
                <a:solidFill>
                  <a:schemeClr val="tx2"/>
                </a:solidFill>
              </a:rPr>
              <a:t>Identify a facilitator (optional). </a:t>
            </a:r>
            <a:r>
              <a:rPr lang="en-US" altLang="en-US" sz="1600" dirty="0">
                <a:solidFill>
                  <a:schemeClr val="tx1"/>
                </a:solidFill>
              </a:rPr>
              <a:t>If requested, a facilitator is identified.</a:t>
            </a:r>
            <a:br>
              <a:rPr lang="en-US" altLang="en-US" sz="1600" dirty="0">
                <a:solidFill>
                  <a:schemeClr val="tx1"/>
                </a:solidFill>
              </a:rPr>
            </a:b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r>
              <a:rPr lang="en-US" altLang="en-US" sz="1600" b="1" dirty="0">
                <a:solidFill>
                  <a:schemeClr val="tx2"/>
                </a:solidFill>
              </a:rPr>
              <a:t>Meet during normal working hours. </a:t>
            </a:r>
            <a:r>
              <a:rPr lang="en-US" altLang="en-US" sz="1600" dirty="0">
                <a:solidFill>
                  <a:schemeClr val="tx1"/>
                </a:solidFill>
              </a:rPr>
              <a:t>The meeting should take place during normal working hours, at the worksite, in a setting appropriate for a confidential meeting.</a:t>
            </a:r>
            <a:br>
              <a:rPr lang="en-US" altLang="en-US" sz="1600" dirty="0">
                <a:solidFill>
                  <a:schemeClr val="tx1"/>
                </a:solidFill>
              </a:rPr>
            </a:b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a:p>
            <a:pPr>
              <a:spcBef>
                <a:spcPct val="0"/>
              </a:spcBef>
              <a:spcAft>
                <a:spcPts val="669"/>
              </a:spcAft>
              <a:buClr>
                <a:schemeClr val="tx2"/>
              </a:buClr>
              <a:buSzTx/>
              <a:buFontTx/>
              <a:buAutoNum type="arabicPeriod"/>
            </a:pPr>
            <a:r>
              <a:rPr lang="en-US" altLang="en-US" sz="1600" b="1" dirty="0">
                <a:solidFill>
                  <a:schemeClr val="tx2"/>
                </a:solidFill>
              </a:rPr>
              <a:t>Explore the issues and perspectives.</a:t>
            </a:r>
            <a:r>
              <a:rPr lang="en-US" altLang="en-US" sz="1600" dirty="0">
                <a:solidFill>
                  <a:schemeClr val="tx1"/>
                </a:solidFill>
              </a:rPr>
              <a:t> The issues are explored; needs and perspectives are shared.</a:t>
            </a:r>
            <a:br>
              <a:rPr lang="en-US" altLang="en-US" sz="1600" dirty="0">
                <a:solidFill>
                  <a:schemeClr val="tx1"/>
                </a:solidFill>
              </a:rPr>
            </a:br>
            <a:endParaRPr lang="en-US" altLang="en-US" sz="1600" dirty="0">
              <a:solidFill>
                <a:schemeClr val="tx1"/>
              </a:solidFill>
            </a:endParaRPr>
          </a:p>
          <a:p>
            <a:pPr>
              <a:spcBef>
                <a:spcPct val="0"/>
              </a:spcBef>
              <a:spcAft>
                <a:spcPts val="669"/>
              </a:spcAft>
              <a:buClr>
                <a:schemeClr val="tx2"/>
              </a:buClr>
              <a:buSzTx/>
            </a:pPr>
            <a:endParaRPr lang="en-US" altLang="en-US" sz="1300" dirty="0">
              <a:solidFill>
                <a:schemeClr val="tx1"/>
              </a:solidFill>
              <a:cs typeface="Times New Roman" pitchFamily="18" charset="0"/>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439038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7"/>
          <p:cNvSpPr>
            <a:spLocks noGrp="1"/>
          </p:cNvSpPr>
          <p:nvPr>
            <p:ph type="title"/>
          </p:nvPr>
        </p:nvSpPr>
        <p:spPr/>
        <p:txBody>
          <a:bodyPr/>
          <a:lstStyle/>
          <a:p>
            <a:pPr eaLnBrk="1" hangingPunct="1"/>
            <a:r>
              <a:rPr lang="en-US" altLang="en-US"/>
              <a:t>Resolve</a:t>
            </a:r>
            <a:endParaRPr lang="en-US" altLang="en-US" sz="2200"/>
          </a:p>
        </p:txBody>
      </p:sp>
      <p:sp>
        <p:nvSpPr>
          <p:cNvPr id="53253" name="Text Placeholder 8"/>
          <p:cNvSpPr txBox="1">
            <a:spLocks/>
          </p:cNvSpPr>
          <p:nvPr/>
        </p:nvSpPr>
        <p:spPr bwMode="auto">
          <a:xfrm>
            <a:off x="460375" y="1970088"/>
            <a:ext cx="6851650" cy="752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buFontTx/>
              <a:buAutoNum type="arabicPeriod" startAt="6"/>
            </a:pPr>
            <a:r>
              <a:rPr lang="en-US" altLang="en-US" sz="1600" b="1" dirty="0">
                <a:solidFill>
                  <a:schemeClr val="tx2"/>
                </a:solidFill>
              </a:rPr>
              <a:t>Create solutions. </a:t>
            </a:r>
            <a:r>
              <a:rPr lang="en-US" altLang="en-US" sz="1600" dirty="0">
                <a:solidFill>
                  <a:schemeClr val="tx1"/>
                </a:solidFill>
              </a:rPr>
              <a:t>Solutions are identified and explored to see how they fit with each party’s needs and goals. </a:t>
            </a: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r>
              <a:rPr lang="en-US" altLang="en-US" sz="1600" b="1" dirty="0">
                <a:solidFill>
                  <a:schemeClr val="tx2"/>
                </a:solidFill>
              </a:rPr>
              <a:t>Reach an agreement. </a:t>
            </a:r>
            <a:r>
              <a:rPr lang="en-US" altLang="en-US" sz="1600" dirty="0">
                <a:solidFill>
                  <a:schemeClr val="tx1"/>
                </a:solidFill>
              </a:rPr>
              <a:t>A resolution should be mutually agreed upon by the end of the meeting. </a:t>
            </a: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r>
              <a:rPr lang="en-US" altLang="en-US" sz="1600" b="1" dirty="0">
                <a:solidFill>
                  <a:schemeClr val="tx2"/>
                </a:solidFill>
              </a:rPr>
              <a:t>Reach resolution. </a:t>
            </a:r>
            <a:r>
              <a:rPr lang="en-US" altLang="en-US" sz="1600" dirty="0">
                <a:solidFill>
                  <a:schemeClr val="tx1"/>
                </a:solidFill>
              </a:rPr>
              <a:t>If, at the end of the second meeting, no resolution is reached, Human Resources or another designated management representative will resolve the conflict. If HR or other designated management representative resolves the conflict, the employees involved must agree to abide by it without complaint.</a:t>
            </a: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buFontTx/>
              <a:buAutoNum type="arabicPeriod" startAt="6"/>
            </a:pPr>
            <a:r>
              <a:rPr lang="en-US" altLang="en-US" sz="1600" b="1" dirty="0">
                <a:solidFill>
                  <a:schemeClr val="tx2"/>
                </a:solidFill>
              </a:rPr>
              <a:t>Follow up. </a:t>
            </a:r>
            <a:r>
              <a:rPr lang="en-US" altLang="en-US" sz="1600" dirty="0">
                <a:solidFill>
                  <a:schemeClr val="tx1"/>
                </a:solidFill>
              </a:rPr>
              <a:t>Evaluate progress and offer mutual assistance. Address barriers which might interfere with maintaining the agreed-upon resolution.</a:t>
            </a:r>
          </a:p>
          <a:p>
            <a:pPr>
              <a:spcBef>
                <a:spcPct val="0"/>
              </a:spcBef>
              <a:spcAft>
                <a:spcPts val="669"/>
              </a:spcAft>
              <a:buClr>
                <a:schemeClr val="tx2"/>
              </a:buClr>
              <a:buSzTx/>
              <a:buFontTx/>
              <a:buAutoNum type="arabicPeriod" startAt="6"/>
            </a:pPr>
            <a:endParaRPr lang="en-US" altLang="en-US" sz="1600" dirty="0">
              <a:solidFill>
                <a:schemeClr val="tx1"/>
              </a:solidFill>
            </a:endParaRPr>
          </a:p>
          <a:p>
            <a:pPr>
              <a:spcBef>
                <a:spcPct val="0"/>
              </a:spcBef>
              <a:spcAft>
                <a:spcPts val="669"/>
              </a:spcAft>
              <a:buClr>
                <a:schemeClr val="tx2"/>
              </a:buClr>
              <a:buSzTx/>
            </a:pPr>
            <a:endParaRPr lang="en-US" altLang="en-US" sz="1300" dirty="0">
              <a:solidFill>
                <a:schemeClr val="tx1"/>
              </a:solidFill>
              <a:cs typeface="Times New Roman" pitchFamily="18" charset="0"/>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887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a:t>Resolve </a:t>
            </a:r>
            <a:endParaRPr lang="en-US" altLang="en-US" sz="1600">
              <a:solidFill>
                <a:srgbClr val="FF0000"/>
              </a:solidFill>
            </a:endParaRPr>
          </a:p>
        </p:txBody>
      </p:sp>
      <p:sp>
        <p:nvSpPr>
          <p:cNvPr id="57347" name="Text Placeholder 8"/>
          <p:cNvSpPr txBox="1">
            <a:spLocks/>
          </p:cNvSpPr>
          <p:nvPr/>
        </p:nvSpPr>
        <p:spPr bwMode="auto">
          <a:xfrm>
            <a:off x="460376" y="1970088"/>
            <a:ext cx="6851649" cy="72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2000" dirty="0">
                <a:solidFill>
                  <a:schemeClr val="tx2"/>
                </a:solidFill>
                <a:cs typeface="Times New Roman" pitchFamily="18" charset="0"/>
              </a:rPr>
              <a:t>If another conversation needs to take place, use these six steps to </a:t>
            </a:r>
            <a:r>
              <a:rPr lang="en-US" altLang="en-US" sz="2000" b="1" dirty="0">
                <a:solidFill>
                  <a:schemeClr val="tx2"/>
                </a:solidFill>
                <a:cs typeface="Times New Roman" pitchFamily="18" charset="0"/>
              </a:rPr>
              <a:t>negotiate</a:t>
            </a:r>
            <a:r>
              <a:rPr lang="en-US" altLang="en-US" sz="2000" dirty="0">
                <a:solidFill>
                  <a:schemeClr val="tx2"/>
                </a:solidFill>
                <a:cs typeface="Times New Roman" pitchFamily="18" charset="0"/>
              </a:rPr>
              <a:t> a solution: </a:t>
            </a:r>
          </a:p>
          <a:p>
            <a:pPr marL="382059" indent="-382059">
              <a:spcAft>
                <a:spcPts val="669"/>
              </a:spcAft>
              <a:buClr>
                <a:schemeClr val="tx2"/>
              </a:buClr>
              <a:buFont typeface="Arial" panose="020B0604020202020204" pitchFamily="34" charset="0"/>
              <a:buChar char="•"/>
              <a:defRPr/>
            </a:pPr>
            <a:endParaRPr lang="en-US" altLang="en-US" dirty="0">
              <a:cs typeface="Times New Roman" pitchFamily="18" charset="0"/>
            </a:endParaRPr>
          </a:p>
          <a:p>
            <a:pPr marL="382059" indent="-382059">
              <a:spcAft>
                <a:spcPts val="669"/>
              </a:spcAft>
              <a:buClr>
                <a:schemeClr val="tx2"/>
              </a:buClr>
              <a:buFont typeface="Arial" panose="020B0604020202020204" pitchFamily="34" charset="0"/>
              <a:buChar char="•"/>
              <a:defRPr/>
            </a:pPr>
            <a:r>
              <a:rPr lang="en-US" altLang="en-US" dirty="0">
                <a:cs typeface="Times New Roman" pitchFamily="18" charset="0"/>
              </a:rPr>
              <a:t>Describe</a:t>
            </a:r>
          </a:p>
          <a:p>
            <a:pPr marL="382059" indent="-382059">
              <a:spcAft>
                <a:spcPts val="669"/>
              </a:spcAft>
              <a:buClr>
                <a:schemeClr val="tx2"/>
              </a:buClr>
              <a:buFont typeface="Arial" panose="020B0604020202020204" pitchFamily="34" charset="0"/>
              <a:buChar char="•"/>
              <a:defRPr/>
            </a:pPr>
            <a:endParaRPr lang="en-US" altLang="en-US" dirty="0">
              <a:cs typeface="Times New Roman" pitchFamily="18" charset="0"/>
            </a:endParaRPr>
          </a:p>
          <a:p>
            <a:pPr marL="382059" indent="-382059">
              <a:spcAft>
                <a:spcPts val="669"/>
              </a:spcAft>
              <a:buClr>
                <a:schemeClr val="tx2"/>
              </a:buClr>
              <a:buFont typeface="Arial" panose="020B0604020202020204" pitchFamily="34" charset="0"/>
              <a:buChar char="•"/>
              <a:defRPr/>
            </a:pPr>
            <a:r>
              <a:rPr lang="en-US" altLang="en-US" dirty="0">
                <a:cs typeface="Times New Roman" pitchFamily="18" charset="0"/>
              </a:rPr>
              <a:t>Offer</a:t>
            </a:r>
          </a:p>
          <a:p>
            <a:pPr marL="382059" indent="-382059">
              <a:spcAft>
                <a:spcPts val="669"/>
              </a:spcAft>
              <a:buClr>
                <a:schemeClr val="tx2"/>
              </a:buClr>
              <a:buFont typeface="Arial" panose="020B0604020202020204" pitchFamily="34" charset="0"/>
              <a:buChar char="•"/>
              <a:defRPr/>
            </a:pPr>
            <a:endParaRPr lang="en-US" altLang="en-US" dirty="0">
              <a:cs typeface="Times New Roman" pitchFamily="18" charset="0"/>
            </a:endParaRPr>
          </a:p>
          <a:p>
            <a:pPr marL="382059" indent="-382059">
              <a:spcAft>
                <a:spcPts val="669"/>
              </a:spcAft>
              <a:buClr>
                <a:schemeClr val="tx2"/>
              </a:buClr>
              <a:buFont typeface="Arial" panose="020B0604020202020204" pitchFamily="34" charset="0"/>
              <a:buChar char="•"/>
              <a:defRPr/>
            </a:pPr>
            <a:r>
              <a:rPr lang="en-US" altLang="en-US" dirty="0">
                <a:cs typeface="Times New Roman" pitchFamily="18" charset="0"/>
              </a:rPr>
              <a:t>Brainstorm</a:t>
            </a:r>
          </a:p>
          <a:p>
            <a:pPr marL="382059" indent="-382059">
              <a:spcAft>
                <a:spcPts val="669"/>
              </a:spcAft>
              <a:buClr>
                <a:schemeClr val="tx2"/>
              </a:buClr>
              <a:buFont typeface="Arial" panose="020B0604020202020204" pitchFamily="34" charset="0"/>
              <a:buChar char="•"/>
              <a:defRPr/>
            </a:pPr>
            <a:endParaRPr lang="en-US" altLang="en-US" dirty="0">
              <a:cs typeface="Times New Roman" pitchFamily="18" charset="0"/>
            </a:endParaRPr>
          </a:p>
          <a:p>
            <a:pPr marL="382059" indent="-382059">
              <a:spcAft>
                <a:spcPts val="669"/>
              </a:spcAft>
              <a:buClr>
                <a:schemeClr val="tx2"/>
              </a:buClr>
              <a:buFont typeface="Arial" panose="020B0604020202020204" pitchFamily="34" charset="0"/>
              <a:buChar char="•"/>
              <a:defRPr/>
            </a:pPr>
            <a:r>
              <a:rPr lang="en-US" altLang="en-US" dirty="0">
                <a:cs typeface="Times New Roman" pitchFamily="18" charset="0"/>
              </a:rPr>
              <a:t>Evaluate</a:t>
            </a:r>
          </a:p>
          <a:p>
            <a:pPr marL="382059" indent="-382059">
              <a:spcAft>
                <a:spcPts val="669"/>
              </a:spcAft>
              <a:buClr>
                <a:schemeClr val="tx2"/>
              </a:buClr>
              <a:buFont typeface="Arial" panose="020B0604020202020204" pitchFamily="34" charset="0"/>
              <a:buChar char="•"/>
              <a:defRPr/>
            </a:pPr>
            <a:endParaRPr lang="en-US" altLang="en-US" dirty="0">
              <a:cs typeface="Times New Roman" pitchFamily="18" charset="0"/>
            </a:endParaRPr>
          </a:p>
          <a:p>
            <a:pPr marL="382059" indent="-382059">
              <a:spcAft>
                <a:spcPts val="669"/>
              </a:spcAft>
              <a:buClr>
                <a:schemeClr val="tx2"/>
              </a:buClr>
              <a:buFont typeface="Arial" panose="020B0604020202020204" pitchFamily="34" charset="0"/>
              <a:buChar char="•"/>
              <a:defRPr/>
            </a:pPr>
            <a:r>
              <a:rPr lang="en-US" altLang="en-US" dirty="0">
                <a:cs typeface="Times New Roman" pitchFamily="18" charset="0"/>
              </a:rPr>
              <a:t>Decide</a:t>
            </a:r>
          </a:p>
          <a:p>
            <a:pPr marL="382059" indent="-382059">
              <a:spcAft>
                <a:spcPts val="669"/>
              </a:spcAft>
              <a:buClr>
                <a:schemeClr val="tx2"/>
              </a:buClr>
              <a:buFont typeface="Arial" panose="020B0604020202020204" pitchFamily="34" charset="0"/>
              <a:buChar char="•"/>
              <a:defRPr/>
            </a:pPr>
            <a:endParaRPr lang="en-US" altLang="en-US" dirty="0">
              <a:cs typeface="Times New Roman" pitchFamily="18" charset="0"/>
            </a:endParaRPr>
          </a:p>
          <a:p>
            <a:pPr marL="382059" indent="-382059">
              <a:spcAft>
                <a:spcPts val="669"/>
              </a:spcAft>
              <a:buClr>
                <a:schemeClr val="tx2"/>
              </a:buClr>
              <a:buFont typeface="Arial" panose="020B0604020202020204" pitchFamily="34" charset="0"/>
              <a:buChar char="•"/>
              <a:defRPr/>
            </a:pPr>
            <a:r>
              <a:rPr lang="en-US" altLang="en-US" dirty="0">
                <a:cs typeface="Times New Roman" pitchFamily="18" charset="0"/>
              </a:rPr>
              <a:t>Create </a:t>
            </a:r>
          </a:p>
          <a:p>
            <a:pPr algn="ctr">
              <a:spcAft>
                <a:spcPts val="669"/>
              </a:spcAft>
              <a:buClr>
                <a:schemeClr val="tx2"/>
              </a:buClr>
              <a:defRPr/>
            </a:pPr>
            <a:endParaRPr lang="en-US" altLang="en-US" sz="1600" dirty="0">
              <a:cs typeface="Times New Roman" pitchFamily="18" charset="0"/>
            </a:endParaRPr>
          </a:p>
          <a:p>
            <a:pPr algn="ctr">
              <a:spcAft>
                <a:spcPts val="669"/>
              </a:spcAft>
              <a:buClr>
                <a:schemeClr val="tx2"/>
              </a:buClr>
              <a:defRPr/>
            </a:pPr>
            <a:endParaRPr lang="en-US" altLang="en-US" sz="1600" dirty="0">
              <a:cs typeface="Times New Roman" pitchFamily="18" charset="0"/>
            </a:endParaRPr>
          </a:p>
          <a:p>
            <a:pPr algn="ctr">
              <a:spcAft>
                <a:spcPts val="669"/>
              </a:spcAft>
              <a:buClr>
                <a:schemeClr val="tx2"/>
              </a:buClr>
              <a:defRPr/>
            </a:pPr>
            <a:endParaRPr lang="en-US" altLang="en-US" sz="16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13930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US" altLang="en-US"/>
              <a:t>Resolve</a:t>
            </a:r>
            <a:endParaRPr lang="en-US" altLang="en-US" sz="1600">
              <a:solidFill>
                <a:srgbClr val="FF0000"/>
              </a:solidFill>
            </a:endParaRPr>
          </a:p>
        </p:txBody>
      </p:sp>
      <p:sp>
        <p:nvSpPr>
          <p:cNvPr id="55299" name="Text Placeholder 8"/>
          <p:cNvSpPr txBox="1">
            <a:spLocks/>
          </p:cNvSpPr>
          <p:nvPr/>
        </p:nvSpPr>
        <p:spPr bwMode="auto">
          <a:xfrm>
            <a:off x="460376" y="1970088"/>
            <a:ext cx="6851650" cy="72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sz="1600" b="1" dirty="0">
                <a:solidFill>
                  <a:schemeClr val="tx2"/>
                </a:solidFill>
                <a:cs typeface="Times New Roman" pitchFamily="18" charset="0"/>
              </a:rPr>
              <a:t>Let’s discuss the six negotiation steps in more detail: </a:t>
            </a:r>
          </a:p>
          <a:p>
            <a:pPr>
              <a:spcAft>
                <a:spcPts val="669"/>
              </a:spcAft>
              <a:buClr>
                <a:schemeClr val="tx2"/>
              </a:buClr>
            </a:pPr>
            <a:r>
              <a:rPr lang="en-US" altLang="en-US" sz="1600" b="1" dirty="0">
                <a:solidFill>
                  <a:schemeClr val="tx2"/>
                </a:solidFill>
                <a:cs typeface="Times New Roman" pitchFamily="18" charset="0"/>
              </a:rPr>
              <a:t>Describe </a:t>
            </a:r>
            <a:r>
              <a:rPr lang="en-US" altLang="en-US" sz="1600" dirty="0">
                <a:solidFill>
                  <a:schemeClr val="tx2"/>
                </a:solidFill>
                <a:cs typeface="Times New Roman" pitchFamily="18" charset="0"/>
              </a:rPr>
              <a:t>the conflict as a mutual problem.</a:t>
            </a:r>
          </a:p>
          <a:p>
            <a:pPr>
              <a:spcAft>
                <a:spcPts val="669"/>
              </a:spcAft>
              <a:buClr>
                <a:schemeClr val="tx2"/>
              </a:buClr>
            </a:pPr>
            <a:r>
              <a:rPr lang="en-US" altLang="en-US" sz="1600" dirty="0">
                <a:cs typeface="Times New Roman" pitchFamily="18" charset="0"/>
              </a:rPr>
              <a:t>Example: A sales manager says to a manufacturing manager, “ We have a problem. You and I have been fighting over the size of our inventory.  It seems to me that I want enough products on hand so our customers will get quick deliveries, but you want to limit inventory to hold down storage costs.  Is that a fair statement of our conflict?”</a:t>
            </a:r>
          </a:p>
          <a:p>
            <a:pPr>
              <a:spcAft>
                <a:spcPts val="669"/>
              </a:spcAft>
              <a:buClr>
                <a:schemeClr val="tx2"/>
              </a:buClr>
            </a:pPr>
            <a:r>
              <a:rPr lang="en-US" altLang="en-US" sz="1600" b="1" dirty="0">
                <a:solidFill>
                  <a:schemeClr val="tx2"/>
                </a:solidFill>
                <a:cs typeface="Times New Roman" pitchFamily="18" charset="0"/>
              </a:rPr>
              <a:t>Offer </a:t>
            </a:r>
            <a:r>
              <a:rPr lang="en-US" altLang="en-US" sz="1600" dirty="0">
                <a:solidFill>
                  <a:schemeClr val="tx2"/>
                </a:solidFill>
                <a:cs typeface="Times New Roman" pitchFamily="18" charset="0"/>
              </a:rPr>
              <a:t>to negotiate differences.</a:t>
            </a:r>
          </a:p>
          <a:p>
            <a:pPr>
              <a:spcAft>
                <a:spcPts val="669"/>
              </a:spcAft>
              <a:buClr>
                <a:schemeClr val="tx2"/>
              </a:buClr>
            </a:pPr>
            <a:r>
              <a:rPr lang="en-US" altLang="en-US" sz="1600" dirty="0">
                <a:cs typeface="Times New Roman" pitchFamily="18" charset="0"/>
              </a:rPr>
              <a:t>“Can we negotiate this matter? I’d like to find a solution that will work for both of us. Are you willing to try to find one?”</a:t>
            </a:r>
          </a:p>
          <a:p>
            <a:pPr>
              <a:spcAft>
                <a:spcPts val="669"/>
              </a:spcAft>
              <a:buClr>
                <a:schemeClr val="tx2"/>
              </a:buClr>
            </a:pPr>
            <a:r>
              <a:rPr lang="en-US" altLang="en-US" sz="1600" b="1" dirty="0">
                <a:solidFill>
                  <a:schemeClr val="tx2"/>
                </a:solidFill>
                <a:cs typeface="Times New Roman" pitchFamily="18" charset="0"/>
              </a:rPr>
              <a:t>Brainstorm </a:t>
            </a:r>
            <a:r>
              <a:rPr lang="en-US" altLang="en-US" sz="1600" dirty="0">
                <a:solidFill>
                  <a:schemeClr val="tx2"/>
                </a:solidFill>
                <a:cs typeface="Times New Roman" pitchFamily="18" charset="0"/>
              </a:rPr>
              <a:t>alternative solutions together.</a:t>
            </a:r>
          </a:p>
          <a:p>
            <a:pPr>
              <a:spcAft>
                <a:spcPts val="669"/>
              </a:spcAft>
              <a:buClr>
                <a:schemeClr val="tx2"/>
              </a:buClr>
            </a:pPr>
            <a:r>
              <a:rPr lang="en-US" altLang="en-US" sz="1600" dirty="0">
                <a:cs typeface="Times New Roman" pitchFamily="18" charset="0"/>
              </a:rPr>
              <a:t>“Let’s take turns coming up with ideas on how we can solve this. Would you like to start or would you like me to?”</a:t>
            </a:r>
          </a:p>
          <a:p>
            <a:pPr>
              <a:spcAft>
                <a:spcPts val="669"/>
              </a:spcAft>
              <a:buClr>
                <a:schemeClr val="tx2"/>
              </a:buClr>
            </a:pPr>
            <a:r>
              <a:rPr lang="en-US" altLang="en-US" sz="1600" b="1" dirty="0">
                <a:solidFill>
                  <a:schemeClr val="tx2"/>
                </a:solidFill>
                <a:cs typeface="Times New Roman" pitchFamily="18" charset="0"/>
              </a:rPr>
              <a:t>Evaluate </a:t>
            </a:r>
            <a:r>
              <a:rPr lang="en-US" altLang="en-US" sz="1600" dirty="0">
                <a:solidFill>
                  <a:schemeClr val="tx2"/>
                </a:solidFill>
                <a:cs typeface="Times New Roman" pitchFamily="18" charset="0"/>
              </a:rPr>
              <a:t>the brainstormed solutions.</a:t>
            </a:r>
          </a:p>
          <a:p>
            <a:pPr>
              <a:spcAft>
                <a:spcPts val="669"/>
              </a:spcAft>
              <a:buClr>
                <a:schemeClr val="tx2"/>
              </a:buClr>
            </a:pPr>
            <a:r>
              <a:rPr lang="en-US" altLang="en-US" sz="1600" dirty="0">
                <a:cs typeface="Times New Roman" pitchFamily="18" charset="0"/>
              </a:rPr>
              <a:t>Would it really solve the problem?</a:t>
            </a:r>
          </a:p>
          <a:p>
            <a:pPr>
              <a:spcAft>
                <a:spcPts val="669"/>
              </a:spcAft>
              <a:buClr>
                <a:schemeClr val="tx2"/>
              </a:buClr>
            </a:pPr>
            <a:r>
              <a:rPr lang="en-US" altLang="en-US" sz="1600" dirty="0">
                <a:cs typeface="Times New Roman" pitchFamily="18" charset="0"/>
              </a:rPr>
              <a:t>What would be the costs to each party?</a:t>
            </a:r>
          </a:p>
          <a:p>
            <a:pPr>
              <a:spcAft>
                <a:spcPts val="669"/>
              </a:spcAft>
              <a:buClr>
                <a:schemeClr val="tx2"/>
              </a:buClr>
            </a:pPr>
            <a:r>
              <a:rPr lang="en-US" altLang="en-US" sz="1600" dirty="0">
                <a:cs typeface="Times New Roman" pitchFamily="18" charset="0"/>
              </a:rPr>
              <a:t>If the solution can’t be included now, can it be put on hold?</a:t>
            </a:r>
          </a:p>
          <a:p>
            <a:pPr>
              <a:spcAft>
                <a:spcPts val="669"/>
              </a:spcAft>
              <a:buClr>
                <a:schemeClr val="tx2"/>
              </a:buClr>
            </a:pPr>
            <a:endParaRPr lang="en-US" altLang="en-US" sz="1600" dirty="0">
              <a:cs typeface="Times New Roman" pitchFamily="18" charset="0"/>
            </a:endParaRPr>
          </a:p>
          <a:p>
            <a:pPr>
              <a:spcAft>
                <a:spcPts val="669"/>
              </a:spcAft>
              <a:buClr>
                <a:schemeClr val="tx2"/>
              </a:buClr>
            </a:pPr>
            <a:r>
              <a:rPr lang="en-US" altLang="en-US" sz="1600" b="1" dirty="0">
                <a:solidFill>
                  <a:schemeClr val="tx2"/>
                </a:solidFill>
                <a:cs typeface="Times New Roman" pitchFamily="18" charset="0"/>
              </a:rPr>
              <a:t>Decide </a:t>
            </a:r>
            <a:r>
              <a:rPr lang="en-US" altLang="en-US" sz="1600" dirty="0">
                <a:solidFill>
                  <a:schemeClr val="tx2"/>
                </a:solidFill>
                <a:cs typeface="Times New Roman" pitchFamily="18" charset="0"/>
              </a:rPr>
              <a:t>on the best solution.</a:t>
            </a:r>
          </a:p>
          <a:p>
            <a:pPr>
              <a:spcAft>
                <a:spcPts val="669"/>
              </a:spcAft>
              <a:buClr>
                <a:schemeClr val="tx2"/>
              </a:buClr>
            </a:pPr>
            <a:endParaRPr lang="en-US" altLang="en-US" sz="1600" b="1" dirty="0">
              <a:solidFill>
                <a:schemeClr val="tx2"/>
              </a:solidFill>
              <a:cs typeface="Times New Roman" pitchFamily="18" charset="0"/>
            </a:endParaRPr>
          </a:p>
          <a:p>
            <a:pPr>
              <a:spcAft>
                <a:spcPts val="669"/>
              </a:spcAft>
              <a:buClr>
                <a:schemeClr val="tx2"/>
              </a:buClr>
            </a:pPr>
            <a:r>
              <a:rPr lang="en-US" altLang="en-US" sz="1600" b="1" dirty="0">
                <a:solidFill>
                  <a:schemeClr val="tx2"/>
                </a:solidFill>
                <a:cs typeface="Times New Roman" pitchFamily="18" charset="0"/>
              </a:rPr>
              <a:t>Create </a:t>
            </a:r>
            <a:r>
              <a:rPr lang="en-US" altLang="en-US" sz="1600" dirty="0">
                <a:solidFill>
                  <a:schemeClr val="tx2"/>
                </a:solidFill>
                <a:cs typeface="Times New Roman" pitchFamily="18" charset="0"/>
              </a:rPr>
              <a:t>a plan.</a:t>
            </a:r>
          </a:p>
          <a:p>
            <a:pPr algn="ctr">
              <a:spcAft>
                <a:spcPts val="669"/>
              </a:spcAft>
              <a:buClr>
                <a:schemeClr val="tx2"/>
              </a:buClr>
            </a:pPr>
            <a:endParaRPr lang="en-US" altLang="en-US" sz="1600" dirty="0">
              <a:cs typeface="Times New Roman" pitchFamily="18" charset="0"/>
            </a:endParaRPr>
          </a:p>
          <a:p>
            <a:pPr algn="ctr">
              <a:spcAft>
                <a:spcPts val="669"/>
              </a:spcAft>
              <a:buClr>
                <a:schemeClr val="tx2"/>
              </a:buClr>
            </a:pPr>
            <a:endParaRPr lang="en-US" altLang="en-US" sz="1600" dirty="0">
              <a:cs typeface="Times New Roman" pitchFamily="18" charset="0"/>
            </a:endParaRPr>
          </a:p>
          <a:p>
            <a:pPr algn="ctr">
              <a:spcAft>
                <a:spcPts val="669"/>
              </a:spcAft>
              <a:buClr>
                <a:schemeClr val="tx2"/>
              </a:buClr>
            </a:pPr>
            <a:endParaRPr lang="en-US" altLang="en-US" sz="1600" dirty="0">
              <a:cs typeface="Times New Roman" pitchFamily="18" charset="0"/>
            </a:endParaRPr>
          </a:p>
          <a:p>
            <a:pPr algn="ctr">
              <a:spcAft>
                <a:spcPts val="669"/>
              </a:spcAft>
              <a:buClr>
                <a:schemeClr val="tx2"/>
              </a:buClr>
            </a:pPr>
            <a:endParaRPr lang="en-US" altLang="en-US" sz="16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52362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7"/>
          <p:cNvSpPr>
            <a:spLocks noGrp="1"/>
          </p:cNvSpPr>
          <p:nvPr>
            <p:ph type="title"/>
          </p:nvPr>
        </p:nvSpPr>
        <p:spPr/>
        <p:txBody>
          <a:bodyPr/>
          <a:lstStyle/>
          <a:p>
            <a:pPr eaLnBrk="1" hangingPunct="1"/>
            <a:r>
              <a:rPr lang="en-US" altLang="en-US"/>
              <a:t>Alternatives</a:t>
            </a:r>
          </a:p>
        </p:txBody>
      </p:sp>
      <p:sp>
        <p:nvSpPr>
          <p:cNvPr id="56323" name="Text Placeholder 8"/>
          <p:cNvSpPr>
            <a:spLocks noGrp="1" noChangeArrowheads="1"/>
          </p:cNvSpPr>
          <p:nvPr>
            <p:ph type="body" sz="quarter" idx="4294967295"/>
          </p:nvPr>
        </p:nvSpPr>
        <p:spPr>
          <a:xfrm>
            <a:off x="473516" y="1970089"/>
            <a:ext cx="6838509" cy="5545108"/>
          </a:xfrm>
        </p:spPr>
        <p:txBody>
          <a:bodyPr/>
          <a:lstStyle/>
          <a:p>
            <a:pPr indent="20638">
              <a:spcBef>
                <a:spcPct val="75000"/>
              </a:spcBef>
            </a:pPr>
            <a:r>
              <a:rPr lang="en-US" altLang="en-US" b="1" dirty="0">
                <a:solidFill>
                  <a:schemeClr val="tx2"/>
                </a:solidFill>
              </a:rPr>
              <a:t>Discussion:</a:t>
            </a:r>
          </a:p>
          <a:p>
            <a:pPr indent="20638">
              <a:spcBef>
                <a:spcPct val="75000"/>
              </a:spcBef>
            </a:pPr>
            <a:r>
              <a:rPr lang="en-US" altLang="en-US" dirty="0"/>
              <a:t>In difficult situations, it’s usually best not to try to change the total relationship nor to change the other person’s personality. Instead, try to alter how you respond in order to unfreeze the situation to either allow for change or get started.</a:t>
            </a:r>
          </a:p>
          <a:p>
            <a:pPr indent="20638">
              <a:spcBef>
                <a:spcPct val="75000"/>
              </a:spcBef>
            </a:pPr>
            <a:endParaRPr lang="en-US" altLang="en-US" dirty="0"/>
          </a:p>
          <a:p>
            <a:pPr indent="20638">
              <a:spcBef>
                <a:spcPct val="75000"/>
              </a:spcBef>
            </a:pPr>
            <a:r>
              <a:rPr lang="en-US" altLang="en-US" dirty="0"/>
              <a:t>Think about a conflict that leaves you feeling ineffective or frustrated; a conflict that seems to be under the control of the other person. </a:t>
            </a:r>
            <a:br>
              <a:rPr lang="en-US" altLang="en-US" dirty="0"/>
            </a:br>
            <a:r>
              <a:rPr lang="en-US" altLang="en-US" dirty="0"/>
              <a:t>Now, answer the following questions:</a:t>
            </a:r>
          </a:p>
          <a:p>
            <a:pPr marL="692150" lvl="2" indent="-346075">
              <a:spcBef>
                <a:spcPct val="75000"/>
              </a:spcBef>
              <a:spcAft>
                <a:spcPts val="2006"/>
              </a:spcAft>
              <a:buClr>
                <a:schemeClr val="tx1"/>
              </a:buClr>
              <a:buFont typeface="Arial" panose="020B0604020202020204" pitchFamily="34" charset="0"/>
              <a:buChar char="•"/>
            </a:pPr>
            <a:r>
              <a:rPr lang="en-US" altLang="en-US" dirty="0">
                <a:solidFill>
                  <a:srgbClr val="646D72"/>
                </a:solidFill>
                <a:latin typeface="Arial" charset="0"/>
                <a:ea typeface="ＭＳ Ｐゴシック" pitchFamily="34" charset="-128"/>
              </a:rPr>
              <a:t>What does the individual typically do?</a:t>
            </a:r>
          </a:p>
          <a:p>
            <a:pPr marL="692150" lvl="2" indent="-346075">
              <a:spcBef>
                <a:spcPct val="75000"/>
              </a:spcBef>
              <a:spcAft>
                <a:spcPts val="2006"/>
              </a:spcAft>
              <a:buClr>
                <a:schemeClr val="tx1"/>
              </a:buClr>
              <a:buFont typeface="Arial" panose="020B0604020202020204" pitchFamily="34" charset="0"/>
              <a:buChar char="•"/>
            </a:pPr>
            <a:r>
              <a:rPr lang="en-US" altLang="en-US" dirty="0">
                <a:solidFill>
                  <a:srgbClr val="646D72"/>
                </a:solidFill>
                <a:latin typeface="Arial" charset="0"/>
                <a:ea typeface="ＭＳ Ｐゴシック" pitchFamily="34" charset="-128"/>
              </a:rPr>
              <a:t>What is your usual response?</a:t>
            </a:r>
          </a:p>
          <a:p>
            <a:pPr indent="20638">
              <a:spcBef>
                <a:spcPct val="75000"/>
              </a:spcBef>
            </a:pPr>
            <a:endParaRPr lang="en-US" altLang="en-US" sz="1300" dirty="0"/>
          </a:p>
          <a:p>
            <a:pPr indent="20638">
              <a:spcBef>
                <a:spcPct val="75000"/>
              </a:spcBef>
            </a:pPr>
            <a:r>
              <a:rPr lang="en-US" altLang="en-US" sz="1300" dirty="0"/>
              <a:t> </a:t>
            </a:r>
          </a:p>
          <a:p>
            <a:pPr indent="20638">
              <a:spcBef>
                <a:spcPct val="75000"/>
              </a:spcBef>
            </a:pPr>
            <a:r>
              <a:rPr lang="en-US" altLang="en-US" sz="1300" dirty="0"/>
              <a:t> </a:t>
            </a:r>
          </a:p>
          <a:p>
            <a:pPr indent="20638">
              <a:spcBef>
                <a:spcPct val="75000"/>
              </a:spcBef>
            </a:pPr>
            <a:endParaRPr lang="en-US" altLang="en-US" sz="1300" dirty="0"/>
          </a:p>
        </p:txBody>
      </p:sp>
      <p:sp>
        <p:nvSpPr>
          <p:cNvPr id="56324"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defTabSz="1018824"/>
            <a:endParaRPr lang="en-US" altLang="en-US" sz="130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927984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7"/>
          <p:cNvSpPr>
            <a:spLocks noGrp="1"/>
          </p:cNvSpPr>
          <p:nvPr>
            <p:ph type="title"/>
          </p:nvPr>
        </p:nvSpPr>
        <p:spPr/>
        <p:txBody>
          <a:bodyPr/>
          <a:lstStyle/>
          <a:p>
            <a:pPr eaLnBrk="1" hangingPunct="1"/>
            <a:r>
              <a:rPr lang="en-US" altLang="en-US"/>
              <a:t>Alternatives</a:t>
            </a:r>
          </a:p>
        </p:txBody>
      </p:sp>
      <p:sp>
        <p:nvSpPr>
          <p:cNvPr id="57347" name="Text Box 6"/>
          <p:cNvSpPr txBox="1">
            <a:spLocks noChangeArrowheads="1"/>
          </p:cNvSpPr>
          <p:nvPr/>
        </p:nvSpPr>
        <p:spPr bwMode="auto">
          <a:xfrm>
            <a:off x="4107498" y="5469255"/>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defTabSz="1018824"/>
            <a:endParaRPr lang="en-US" altLang="en-US" sz="1300"/>
          </a:p>
        </p:txBody>
      </p:sp>
      <p:sp>
        <p:nvSpPr>
          <p:cNvPr id="57348" name="Text Placeholder 8"/>
          <p:cNvSpPr txBox="1">
            <a:spLocks/>
          </p:cNvSpPr>
          <p:nvPr/>
        </p:nvSpPr>
        <p:spPr bwMode="auto">
          <a:xfrm>
            <a:off x="456632" y="1970088"/>
            <a:ext cx="6855393" cy="198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sz="1600" dirty="0">
                <a:solidFill>
                  <a:srgbClr val="535A5D"/>
                </a:solidFill>
              </a:rPr>
              <a:t>In difficult situations, it’s usually best not to try to change the total relationship, nor to change the other person’s personality. Instead, try to alter how you respond in order to unfreeze the situation to either allow for change or to get started.</a:t>
            </a:r>
          </a:p>
          <a:p>
            <a:pPr>
              <a:spcAft>
                <a:spcPts val="669"/>
              </a:spcAft>
              <a:buClr>
                <a:schemeClr val="tx2"/>
              </a:buClr>
            </a:pPr>
            <a:r>
              <a:rPr lang="en-US" altLang="en-US" sz="1600" dirty="0">
                <a:solidFill>
                  <a:srgbClr val="535A5D"/>
                </a:solidFill>
              </a:rPr>
              <a:t>Think about a conflict that leaves you feeling ineffective or frustrated; a conflict that seems to be under the control of the other person. Answer the following questions:</a:t>
            </a:r>
          </a:p>
          <a:p>
            <a:pPr algn="ctr">
              <a:spcAft>
                <a:spcPts val="669"/>
              </a:spcAft>
              <a:buClr>
                <a:schemeClr val="tx2"/>
              </a:buClr>
            </a:pPr>
            <a:r>
              <a:rPr lang="en-US" altLang="en-US" sz="1600" b="1" dirty="0">
                <a:solidFill>
                  <a:srgbClr val="535A5D"/>
                </a:solidFill>
              </a:rPr>
              <a:t>	</a:t>
            </a:r>
          </a:p>
          <a:p>
            <a:pPr algn="ctr">
              <a:spcAft>
                <a:spcPts val="669"/>
              </a:spcAft>
              <a:buClr>
                <a:schemeClr val="tx2"/>
              </a:buClr>
            </a:pPr>
            <a:endParaRPr lang="en-US" altLang="en-US" sz="1300" dirty="0">
              <a:solidFill>
                <a:srgbClr val="535A5D"/>
              </a:solidFill>
            </a:endParaRPr>
          </a:p>
          <a:p>
            <a:pPr algn="ctr">
              <a:spcAft>
                <a:spcPts val="669"/>
              </a:spcAft>
              <a:buClr>
                <a:schemeClr val="tx2"/>
              </a:buClr>
            </a:pPr>
            <a:endParaRPr lang="en-US" altLang="en-US" sz="1300" dirty="0">
              <a:solidFill>
                <a:srgbClr val="535A5D"/>
              </a:solidFill>
            </a:endParaRPr>
          </a:p>
        </p:txBody>
      </p:sp>
      <p:sp>
        <p:nvSpPr>
          <p:cNvPr id="57349" name="Text Placeholder 10"/>
          <p:cNvSpPr txBox="1">
            <a:spLocks/>
          </p:cNvSpPr>
          <p:nvPr/>
        </p:nvSpPr>
        <p:spPr bwMode="auto">
          <a:xfrm>
            <a:off x="438997" y="4119405"/>
            <a:ext cx="1748790" cy="1259046"/>
          </a:xfrm>
          <a:prstGeom prst="rect">
            <a:avLst/>
          </a:prstGeom>
          <a:solidFill>
            <a:schemeClr val="tx2"/>
          </a:solidFill>
          <a:ln>
            <a:noFill/>
          </a:ln>
        </p:spPr>
        <p:txBody>
          <a:bodyPr lIns="101882" tIns="101882" rIns="101882" bIns="101882"/>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sz="1600" b="1" dirty="0">
                <a:solidFill>
                  <a:schemeClr val="bg1"/>
                </a:solidFill>
              </a:rPr>
              <a:t>What does the individual typically do?</a:t>
            </a:r>
          </a:p>
        </p:txBody>
      </p:sp>
      <p:sp>
        <p:nvSpPr>
          <p:cNvPr id="57350" name="Text Placeholder 12"/>
          <p:cNvSpPr txBox="1">
            <a:spLocks/>
          </p:cNvSpPr>
          <p:nvPr/>
        </p:nvSpPr>
        <p:spPr bwMode="auto">
          <a:xfrm>
            <a:off x="2257955" y="4133374"/>
            <a:ext cx="5176202" cy="2156618"/>
          </a:xfrm>
          <a:prstGeom prst="rect">
            <a:avLst/>
          </a:prstGeom>
          <a:noFill/>
          <a:ln w="9525">
            <a:solidFill>
              <a:schemeClr val="bg2"/>
            </a:solidFill>
            <a:miter lim="800000"/>
            <a:headEnd/>
            <a:tailEnd/>
          </a:ln>
        </p:spPr>
        <p:txBody>
          <a:bodyPr lIns="101882" tIns="101882" rIns="101882" bIns="132447"/>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spcAft>
                <a:spcPts val="6240"/>
              </a:spcAft>
              <a:buClr>
                <a:schemeClr val="tx2"/>
              </a:buClr>
            </a:pPr>
            <a:endParaRPr lang="en-US" altLang="en-US" sz="1300"/>
          </a:p>
        </p:txBody>
      </p:sp>
      <p:sp>
        <p:nvSpPr>
          <p:cNvPr id="57351" name="Text Placeholder 10"/>
          <p:cNvSpPr txBox="1">
            <a:spLocks/>
          </p:cNvSpPr>
          <p:nvPr/>
        </p:nvSpPr>
        <p:spPr bwMode="auto">
          <a:xfrm>
            <a:off x="438997" y="6717825"/>
            <a:ext cx="1748790" cy="1260793"/>
          </a:xfrm>
          <a:prstGeom prst="rect">
            <a:avLst/>
          </a:prstGeom>
          <a:solidFill>
            <a:schemeClr val="tx2"/>
          </a:solidFill>
          <a:ln>
            <a:noFill/>
          </a:ln>
        </p:spPr>
        <p:txBody>
          <a:bodyPr lIns="101882" tIns="101882" rIns="101882" bIns="101882"/>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sz="1600" b="1">
                <a:solidFill>
                  <a:schemeClr val="bg1"/>
                </a:solidFill>
              </a:rPr>
              <a:t>What is </a:t>
            </a:r>
            <a:br>
              <a:rPr lang="en-US" altLang="en-US" sz="1600" b="1">
                <a:solidFill>
                  <a:schemeClr val="bg1"/>
                </a:solidFill>
              </a:rPr>
            </a:br>
            <a:r>
              <a:rPr lang="en-US" altLang="en-US" sz="1600" b="1">
                <a:solidFill>
                  <a:schemeClr val="bg1"/>
                </a:solidFill>
              </a:rPr>
              <a:t>your usual response?</a:t>
            </a:r>
          </a:p>
        </p:txBody>
      </p:sp>
      <p:sp>
        <p:nvSpPr>
          <p:cNvPr id="57352" name="Text Placeholder 12"/>
          <p:cNvSpPr txBox="1">
            <a:spLocks/>
          </p:cNvSpPr>
          <p:nvPr/>
        </p:nvSpPr>
        <p:spPr bwMode="auto">
          <a:xfrm>
            <a:off x="2257955" y="6731794"/>
            <a:ext cx="5176202" cy="2156618"/>
          </a:xfrm>
          <a:prstGeom prst="rect">
            <a:avLst/>
          </a:prstGeom>
          <a:noFill/>
          <a:ln w="9525">
            <a:solidFill>
              <a:schemeClr val="bg2"/>
            </a:solidFill>
            <a:miter lim="800000"/>
            <a:headEnd/>
            <a:tailEnd/>
          </a:ln>
        </p:spPr>
        <p:txBody>
          <a:bodyPr lIns="101882" tIns="101882" rIns="101882" bIns="132447"/>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spcAft>
                <a:spcPts val="6240"/>
              </a:spcAft>
              <a:buClr>
                <a:schemeClr val="tx2"/>
              </a:buClr>
            </a:pPr>
            <a:endParaRPr lang="en-US" altLang="en-US" sz="130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166058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9"/>
          <p:cNvSpPr>
            <a:spLocks noGrp="1"/>
          </p:cNvSpPr>
          <p:nvPr>
            <p:ph type="title"/>
          </p:nvPr>
        </p:nvSpPr>
        <p:spPr/>
        <p:txBody>
          <a:bodyPr/>
          <a:lstStyle/>
          <a:p>
            <a:pPr eaLnBrk="1" hangingPunct="1"/>
            <a:r>
              <a:rPr lang="en-US" altLang="en-US"/>
              <a:t>Opportunities</a:t>
            </a:r>
          </a:p>
        </p:txBody>
      </p:sp>
      <p:sp>
        <p:nvSpPr>
          <p:cNvPr id="58371" name="Text Placeholder 8"/>
          <p:cNvSpPr txBox="1">
            <a:spLocks/>
          </p:cNvSpPr>
          <p:nvPr/>
        </p:nvSpPr>
        <p:spPr bwMode="auto">
          <a:xfrm>
            <a:off x="460375" y="1970087"/>
            <a:ext cx="6851650" cy="7172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marL="285750" indent="-28575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290195" lvl="2" indent="-290195">
              <a:spcBef>
                <a:spcPct val="75000"/>
              </a:spcBef>
              <a:spcAft>
                <a:spcPts val="2006"/>
              </a:spcAft>
              <a:buClr>
                <a:schemeClr val="tx1"/>
              </a:buClr>
              <a:buFont typeface="Arial" panose="020B0604020202020204" pitchFamily="34" charset="0"/>
              <a:buChar char="•"/>
            </a:pPr>
            <a:r>
              <a:rPr lang="en-US" altLang="en-US" sz="1600" dirty="0"/>
              <a:t>Exploration</a:t>
            </a:r>
            <a:endParaRPr lang="en-US"/>
          </a:p>
          <a:p>
            <a:pPr marL="290195" lvl="2" indent="-290195">
              <a:spcBef>
                <a:spcPct val="75000"/>
              </a:spcBef>
              <a:spcAft>
                <a:spcPts val="2006"/>
              </a:spcAft>
              <a:buClr>
                <a:schemeClr val="tx1"/>
              </a:buClr>
              <a:buFont typeface="Arial" panose="020B0604020202020204" pitchFamily="34" charset="0"/>
              <a:buChar char="•"/>
            </a:pPr>
            <a:r>
              <a:rPr lang="en-US" altLang="en-US" sz="1600" dirty="0"/>
              <a:t>Creativity</a:t>
            </a:r>
            <a:endParaRPr lang="en-US" altLang="en-US" sz="1600" dirty="0">
              <a:cs typeface="Arial"/>
            </a:endParaRPr>
          </a:p>
          <a:p>
            <a:pPr marL="290195" lvl="2" indent="-290195">
              <a:spcBef>
                <a:spcPct val="75000"/>
              </a:spcBef>
              <a:spcAft>
                <a:spcPts val="2006"/>
              </a:spcAft>
              <a:buClr>
                <a:schemeClr val="tx1"/>
              </a:buClr>
              <a:buFont typeface="Arial" panose="020B0604020202020204" pitchFamily="34" charset="0"/>
              <a:buChar char="•"/>
            </a:pPr>
            <a:r>
              <a:rPr lang="en-US" altLang="en-US" sz="1600" dirty="0"/>
              <a:t>Foresight</a:t>
            </a:r>
            <a:endParaRPr lang="en-US" altLang="en-US" sz="1600" dirty="0">
              <a:cs typeface="Arial"/>
            </a:endParaRPr>
          </a:p>
          <a:p>
            <a:pPr marL="290195" lvl="2" indent="-290195">
              <a:spcBef>
                <a:spcPct val="75000"/>
              </a:spcBef>
              <a:spcAft>
                <a:spcPts val="2006"/>
              </a:spcAft>
              <a:buClr>
                <a:schemeClr val="tx1"/>
              </a:buClr>
              <a:buFont typeface="Arial" panose="020B0604020202020204" pitchFamily="34" charset="0"/>
              <a:buChar char="•"/>
            </a:pPr>
            <a:r>
              <a:rPr lang="en-US" altLang="en-US" sz="1600" dirty="0"/>
              <a:t>Understanding</a:t>
            </a:r>
            <a:endParaRPr lang="en-US" altLang="en-US" sz="1600" dirty="0">
              <a:cs typeface="Arial"/>
            </a:endParaRPr>
          </a:p>
          <a:p>
            <a:pPr marL="290195" lvl="2" indent="-290195">
              <a:spcBef>
                <a:spcPct val="75000"/>
              </a:spcBef>
              <a:spcAft>
                <a:spcPts val="2006"/>
              </a:spcAft>
              <a:buClr>
                <a:schemeClr val="tx1"/>
              </a:buClr>
              <a:buFont typeface="Arial" panose="020B0604020202020204" pitchFamily="34" charset="0"/>
              <a:buChar char="•"/>
            </a:pPr>
            <a:r>
              <a:rPr lang="en-US" altLang="en-US" sz="1600" dirty="0"/>
              <a:t>Clarity</a:t>
            </a:r>
            <a:endParaRPr lang="en-US" altLang="en-US" sz="1600" dirty="0">
              <a:cs typeface="Arial"/>
            </a:endParaRPr>
          </a:p>
          <a:p>
            <a:pPr marL="290195" lvl="2" indent="-290195">
              <a:spcBef>
                <a:spcPct val="75000"/>
              </a:spcBef>
              <a:spcAft>
                <a:spcPts val="2006"/>
              </a:spcAft>
              <a:buClr>
                <a:schemeClr val="tx1"/>
              </a:buClr>
              <a:buFont typeface="Arial" panose="020B0604020202020204" pitchFamily="34" charset="0"/>
              <a:buChar char="•"/>
            </a:pPr>
            <a:r>
              <a:rPr lang="en-US" altLang="en-US" sz="1600" dirty="0"/>
              <a:t>Change</a:t>
            </a:r>
            <a:endParaRPr lang="en-US" altLang="en-US" sz="1600" dirty="0">
              <a:cs typeface="Arial"/>
            </a:endParaRPr>
          </a:p>
          <a:p>
            <a:pPr marL="290195" lvl="2" indent="-290195">
              <a:spcBef>
                <a:spcPct val="75000"/>
              </a:spcBef>
              <a:spcAft>
                <a:spcPts val="2006"/>
              </a:spcAft>
              <a:buClr>
                <a:schemeClr val="tx1"/>
              </a:buClr>
              <a:buFont typeface="Arial" panose="020B0604020202020204" pitchFamily="34" charset="0"/>
              <a:buChar char="•"/>
            </a:pPr>
            <a:r>
              <a:rPr lang="en-US" altLang="en-US" sz="1600" dirty="0"/>
              <a:t>Stress Relief  </a:t>
            </a:r>
            <a:endParaRPr lang="en-US" altLang="en-US" sz="1600" dirty="0">
              <a:cs typeface="Arial"/>
            </a:endParaRPr>
          </a:p>
          <a:p>
            <a:pPr marL="290195" lvl="2" indent="-290195">
              <a:spcBef>
                <a:spcPct val="75000"/>
              </a:spcBef>
              <a:spcAft>
                <a:spcPts val="2006"/>
              </a:spcAft>
              <a:buClr>
                <a:schemeClr val="tx1"/>
              </a:buClr>
              <a:buFont typeface="Arial" panose="020B0604020202020204" pitchFamily="34" charset="0"/>
              <a:buChar char="•"/>
            </a:pPr>
            <a:r>
              <a:rPr lang="en-US" altLang="en-US" sz="1600" dirty="0"/>
              <a:t>Personal Growth</a:t>
            </a:r>
            <a:endParaRPr lang="en-US" altLang="en-US" sz="1600" dirty="0">
              <a:cs typeface="Aria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305233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7"/>
          <p:cNvSpPr>
            <a:spLocks noGrp="1"/>
          </p:cNvSpPr>
          <p:nvPr>
            <p:ph type="title"/>
          </p:nvPr>
        </p:nvSpPr>
        <p:spPr/>
        <p:txBody>
          <a:bodyPr/>
          <a:lstStyle/>
          <a:p>
            <a:pPr eaLnBrk="1" hangingPunct="1"/>
            <a:r>
              <a:rPr lang="en-US" altLang="en-US"/>
              <a:t>Case Study 1</a:t>
            </a:r>
          </a:p>
        </p:txBody>
      </p:sp>
      <p:sp>
        <p:nvSpPr>
          <p:cNvPr id="63491" name="TextBox 11"/>
          <p:cNvSpPr txBox="1">
            <a:spLocks noChangeArrowheads="1"/>
          </p:cNvSpPr>
          <p:nvPr/>
        </p:nvSpPr>
        <p:spPr bwMode="auto">
          <a:xfrm>
            <a:off x="460375" y="1970088"/>
            <a:ext cx="6851650" cy="60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Dave and Sue have an opportunity to attend a conference that will benefit each of them personally and professionally. The conference is expensive. The problem is that there is only enough money allocated in this year’s budget for one person to go.</a:t>
            </a:r>
          </a:p>
          <a:p>
            <a:pPr marL="0" indent="0">
              <a:spcAft>
                <a:spcPts val="600"/>
              </a:spcAft>
            </a:pPr>
            <a:r>
              <a:rPr lang="en-US" altLang="en-US" sz="1300" dirty="0"/>
              <a:t>Both Dave and Sue feel deserving of the opportunity to attend the conference; neither is willing to give up his or her opportunity. Tension is building between them and their productivity is suffering.</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chemeClr val="tx2"/>
                </a:solidFill>
                <a:cs typeface="Arial"/>
              </a:rPr>
              <a:t>.</a:t>
            </a:r>
          </a:p>
          <a:p>
            <a:pPr eaLnBrk="1" hangingPunct="1">
              <a:spcAft>
                <a:spcPts val="600"/>
              </a:spcAft>
            </a:pPr>
            <a:endParaRPr lang="en-US" altLang="en-US" sz="1300" dirty="0"/>
          </a:p>
          <a:p>
            <a:pPr eaLnBrk="1" hangingPunct="1">
              <a:spcAft>
                <a:spcPts val="600"/>
              </a:spcAft>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147929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altLang="en-US"/>
              <a:t>Case Study 2</a:t>
            </a:r>
          </a:p>
        </p:txBody>
      </p:sp>
      <p:sp>
        <p:nvSpPr>
          <p:cNvPr id="65539" name="TextBox 6"/>
          <p:cNvSpPr txBox="1">
            <a:spLocks noChangeArrowheads="1"/>
          </p:cNvSpPr>
          <p:nvPr/>
        </p:nvSpPr>
        <p:spPr bwMode="auto">
          <a:xfrm>
            <a:off x="460375" y="1970088"/>
            <a:ext cx="6851650" cy="598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Bill and Sam report to you. Both are good workers, motivated, creative and energetic. Recently, you’ve noticed signs of tension between them. They communicate only when necessary, and important information is not being shared.</a:t>
            </a:r>
          </a:p>
          <a:p>
            <a:pPr marL="0" indent="0">
              <a:spcAft>
                <a:spcPts val="600"/>
              </a:spcAft>
            </a:pPr>
            <a:r>
              <a:rPr lang="en-US" altLang="en-US" sz="1300" dirty="0"/>
              <a:t>When you started checking things out, you discovered that Bill is attempting to have better balance between his work and home life. He comes in on time, works very hard and goes home at 5:00, even if work is left undone.</a:t>
            </a:r>
          </a:p>
          <a:p>
            <a:pPr marL="0" indent="0">
              <a:spcAft>
                <a:spcPts val="600"/>
              </a:spcAft>
            </a:pPr>
            <a:r>
              <a:rPr lang="en-US" altLang="en-US" sz="1300" dirty="0"/>
              <a:t>Sam believes that a team player stays until all the work is finished for the day, and perceives that Bill isn’t carrying his fair share of the work load.</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rgbClr val="55565A"/>
                </a:solidFill>
                <a:cs typeface="Arial"/>
              </a:rPr>
              <a:t>.</a:t>
            </a: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255556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ltLang="en-US"/>
              <a:t>Case Study 3</a:t>
            </a:r>
          </a:p>
        </p:txBody>
      </p:sp>
      <p:sp>
        <p:nvSpPr>
          <p:cNvPr id="67587" name="TextBox 6"/>
          <p:cNvSpPr txBox="1">
            <a:spLocks noChangeArrowheads="1"/>
          </p:cNvSpPr>
          <p:nvPr/>
        </p:nvSpPr>
        <p:spPr bwMode="auto">
          <a:xfrm>
            <a:off x="460376" y="1970088"/>
            <a:ext cx="6851649" cy="538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Priscilla and Audrey have been bickering for weeks over everything from whose responsibility different tasks are to whether white or buff paper should be used in the department copy machine. Some of their disagreements have been loud and bordering on verbal abuse.</a:t>
            </a:r>
          </a:p>
          <a:p>
            <a:pPr marL="0" indent="0">
              <a:spcAft>
                <a:spcPts val="600"/>
              </a:spcAft>
            </a:pPr>
            <a:r>
              <a:rPr lang="en-US" altLang="en-US" sz="1300" dirty="0"/>
              <a:t>Other employees are taking sides, and the department is split down the middle.</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rgbClr val="55565A"/>
                </a:solidFill>
                <a:cs typeface="Arial"/>
              </a:rPr>
              <a:t>.</a:t>
            </a: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238602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a:t>Learning Points</a:t>
            </a:r>
          </a:p>
        </p:txBody>
      </p:sp>
      <p:sp>
        <p:nvSpPr>
          <p:cNvPr id="11267" name="Text Placeholder 5"/>
          <p:cNvSpPr>
            <a:spLocks noGrp="1" noChangeArrowheads="1"/>
          </p:cNvSpPr>
          <p:nvPr>
            <p:ph type="body" sz="quarter" idx="4294967295"/>
          </p:nvPr>
        </p:nvSpPr>
        <p:spPr>
          <a:xfrm>
            <a:off x="460375" y="1970088"/>
            <a:ext cx="6851650" cy="3693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11268" name="Text Placeholder 6"/>
          <p:cNvSpPr txBox="1">
            <a:spLocks/>
          </p:cNvSpPr>
          <p:nvPr/>
        </p:nvSpPr>
        <p:spPr bwMode="auto">
          <a:xfrm>
            <a:off x="460375" y="2652554"/>
            <a:ext cx="6821371" cy="54864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Assess their conflict resolution style</a:t>
            </a:r>
            <a:r>
              <a:rPr lang="en-US" altLang="en-US" dirty="0">
                <a:cs typeface="Arial"/>
              </a:rPr>
              <a:t>.</a:t>
            </a:r>
            <a:endParaRPr lang="en-US" altLang="en-US" dirty="0"/>
          </a:p>
        </p:txBody>
      </p:sp>
      <p:sp>
        <p:nvSpPr>
          <p:cNvPr id="11269" name="Text Placeholder 8"/>
          <p:cNvSpPr txBox="1">
            <a:spLocks/>
          </p:cNvSpPr>
          <p:nvPr/>
        </p:nvSpPr>
        <p:spPr bwMode="auto">
          <a:xfrm>
            <a:off x="460375" y="3293755"/>
            <a:ext cx="6824881" cy="54864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misunderstandings in conflict situations</a:t>
            </a:r>
            <a:r>
              <a:rPr lang="en-US" altLang="en-US" dirty="0">
                <a:cs typeface="Arial"/>
              </a:rPr>
              <a:t>.</a:t>
            </a:r>
            <a:endParaRPr lang="en-US" altLang="en-US" dirty="0"/>
          </a:p>
        </p:txBody>
      </p:sp>
      <p:sp>
        <p:nvSpPr>
          <p:cNvPr id="11270" name="Text Placeholder 9"/>
          <p:cNvSpPr txBox="1">
            <a:spLocks/>
          </p:cNvSpPr>
          <p:nvPr/>
        </p:nvSpPr>
        <p:spPr bwMode="auto">
          <a:xfrm>
            <a:off x="460375" y="3934956"/>
            <a:ext cx="6824881" cy="54864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Explore how to view others objectively</a:t>
            </a:r>
            <a:r>
              <a:rPr lang="en-US" altLang="en-US" dirty="0">
                <a:cs typeface="Arial"/>
              </a:rPr>
              <a:t>.</a:t>
            </a:r>
            <a:endParaRPr lang="en-US" altLang="en-US" dirty="0"/>
          </a:p>
        </p:txBody>
      </p:sp>
      <p:sp>
        <p:nvSpPr>
          <p:cNvPr id="11271" name="Text Placeholder 6"/>
          <p:cNvSpPr txBox="1">
            <a:spLocks/>
          </p:cNvSpPr>
          <p:nvPr/>
        </p:nvSpPr>
        <p:spPr bwMode="auto">
          <a:xfrm>
            <a:off x="460375" y="4576157"/>
            <a:ext cx="6821371" cy="54864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Examine how to improve communication skills</a:t>
            </a:r>
            <a:r>
              <a:rPr lang="en-US" altLang="en-US" dirty="0">
                <a:cs typeface="Arial"/>
              </a:rPr>
              <a:t>.</a:t>
            </a:r>
            <a:endParaRPr lang="en-US" altLang="en-US" dirty="0"/>
          </a:p>
        </p:txBody>
      </p:sp>
      <p:sp>
        <p:nvSpPr>
          <p:cNvPr id="11272" name="Text Placeholder 8"/>
          <p:cNvSpPr txBox="1">
            <a:spLocks/>
          </p:cNvSpPr>
          <p:nvPr/>
        </p:nvSpPr>
        <p:spPr bwMode="auto">
          <a:xfrm>
            <a:off x="460375" y="5858557"/>
            <a:ext cx="6824881" cy="54864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Apply and practice conflict resolution strategies</a:t>
            </a:r>
            <a:r>
              <a:rPr lang="en-US" altLang="en-US" dirty="0">
                <a:cs typeface="Arial"/>
              </a:rPr>
              <a:t>.</a:t>
            </a:r>
            <a:endParaRPr lang="en-US" altLang="en-US" dirty="0"/>
          </a:p>
        </p:txBody>
      </p:sp>
      <p:sp>
        <p:nvSpPr>
          <p:cNvPr id="12" name="Text Placeholder 6"/>
          <p:cNvSpPr txBox="1">
            <a:spLocks/>
          </p:cNvSpPr>
          <p:nvPr/>
        </p:nvSpPr>
        <p:spPr bwMode="auto">
          <a:xfrm>
            <a:off x="460375" y="5217358"/>
            <a:ext cx="6821371" cy="54864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Discuss the value of conflict as an opportunity.</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76530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altLang="en-US"/>
              <a:t>Case Study 4</a:t>
            </a:r>
          </a:p>
        </p:txBody>
      </p:sp>
      <p:sp>
        <p:nvSpPr>
          <p:cNvPr id="69635" name="TextBox 6"/>
          <p:cNvSpPr txBox="1">
            <a:spLocks noChangeArrowheads="1"/>
          </p:cNvSpPr>
          <p:nvPr/>
        </p:nvSpPr>
        <p:spPr bwMode="auto">
          <a:xfrm>
            <a:off x="460376" y="1970088"/>
            <a:ext cx="6851650" cy="5858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Jack reports to you; Jill reports to another manager. The work they do is part of the same project. Both employees are valuable, motivated, bright and energetic. Recently, there’s been friction between them. Jack has come to you and said that Jill isn’t getting information to him on time. As a result, his part of the project is being delayed. He said that he’d talked to her without any change.</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chemeClr val="tx2"/>
                </a:solidFill>
                <a:cs typeface="Arial"/>
              </a:rPr>
              <a:t>.</a:t>
            </a:r>
          </a:p>
          <a:p>
            <a:pPr algn="ctr" eaLnBrk="1" hangingPunct="1">
              <a:spcAft>
                <a:spcPts val="600"/>
              </a:spcAft>
            </a:pPr>
            <a:endParaRPr lang="en-US" altLang="en-US" sz="1300" dirty="0"/>
          </a:p>
          <a:p>
            <a:pPr algn="ctr" eaLnBrk="1" hangingPunct="1">
              <a:spcAft>
                <a:spcPts val="600"/>
              </a:spcAft>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479151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US" altLang="en-US"/>
              <a:t>Case Study 5</a:t>
            </a:r>
          </a:p>
        </p:txBody>
      </p:sp>
      <p:sp>
        <p:nvSpPr>
          <p:cNvPr id="71683" name="TextBox 6"/>
          <p:cNvSpPr txBox="1">
            <a:spLocks noChangeArrowheads="1"/>
          </p:cNvSpPr>
          <p:nvPr/>
        </p:nvSpPr>
        <p:spPr bwMode="auto">
          <a:xfrm>
            <a:off x="460376" y="1970088"/>
            <a:ext cx="6851650" cy="601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You met with one of your subordinates, Eric, to discuss his annual performance review. You gave him a low rating on both timeliness of projects and his initiative.</a:t>
            </a:r>
          </a:p>
          <a:p>
            <a:pPr marL="0" indent="0">
              <a:spcAft>
                <a:spcPts val="600"/>
              </a:spcAft>
            </a:pPr>
            <a:r>
              <a:rPr lang="en-US" altLang="en-US" sz="1300" dirty="0"/>
              <a:t>A few days later, the HR Director called you to let you know that Eric had complained to HR that his performance review was unfair.</a:t>
            </a:r>
          </a:p>
          <a:p>
            <a:pPr marL="0" indent="0">
              <a:spcAft>
                <a:spcPts val="600"/>
              </a:spcAft>
            </a:pPr>
            <a:r>
              <a:rPr lang="en-US" altLang="en-US" sz="1300" dirty="0"/>
              <a:t>You feel you assessed Eric’s performance fairly.</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chemeClr val="tx2"/>
                </a:solidFill>
                <a:cs typeface="Arial"/>
              </a:rPr>
              <a:t>.</a:t>
            </a:r>
          </a:p>
          <a:p>
            <a:pPr algn="ctr" eaLnBrk="1" hangingPunct="1">
              <a:spcAft>
                <a:spcPts val="600"/>
              </a:spcAft>
            </a:pPr>
            <a:endParaRPr lang="en-US" altLang="en-US" sz="1300" dirty="0"/>
          </a:p>
          <a:p>
            <a:pPr algn="ctr" eaLnBrk="1" hangingPunct="1">
              <a:spcAft>
                <a:spcPts val="600"/>
              </a:spcAft>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006974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altLang="en-US"/>
              <a:t>Case Study 6</a:t>
            </a:r>
          </a:p>
        </p:txBody>
      </p:sp>
      <p:sp>
        <p:nvSpPr>
          <p:cNvPr id="73731" name="TextBox 6"/>
          <p:cNvSpPr txBox="1">
            <a:spLocks noChangeArrowheads="1"/>
          </p:cNvSpPr>
          <p:nvPr/>
        </p:nvSpPr>
        <p:spPr bwMode="auto">
          <a:xfrm>
            <a:off x="460376" y="1970088"/>
            <a:ext cx="6851650" cy="5658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Mark is one of your subordinates. He came to you today (Tuesday) requesting a two-week vacation beginning the following Monday. It is a particularly busy time, and if Mark takes a two-week vacation, the rest of your department will be unable to meet department demands on time.</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chemeClr val="tx2"/>
                </a:solidFill>
                <a:cs typeface="Arial"/>
              </a:rPr>
              <a:t>.</a:t>
            </a:r>
          </a:p>
          <a:p>
            <a:pPr eaLnBrk="1" hangingPunct="1">
              <a:spcAft>
                <a:spcPts val="600"/>
              </a:spcAft>
            </a:pPr>
            <a:endParaRPr lang="en-US" altLang="en-US" sz="1300" dirty="0"/>
          </a:p>
          <a:p>
            <a:pPr eaLnBrk="1" hangingPunct="1">
              <a:spcAft>
                <a:spcPts val="600"/>
              </a:spcAft>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36756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pPr eaLnBrk="1" hangingPunct="1"/>
            <a:r>
              <a:rPr lang="en-US" altLang="en-US"/>
              <a:t>Case Study 7</a:t>
            </a:r>
          </a:p>
        </p:txBody>
      </p:sp>
      <p:sp>
        <p:nvSpPr>
          <p:cNvPr id="75779" name="TextBox 6"/>
          <p:cNvSpPr txBox="1">
            <a:spLocks noChangeArrowheads="1"/>
          </p:cNvSpPr>
          <p:nvPr/>
        </p:nvSpPr>
        <p:spPr bwMode="auto">
          <a:xfrm>
            <a:off x="460376" y="1970088"/>
            <a:ext cx="6851650" cy="5658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Ellen has come to you requesting she be allowed to modify her job responsibilities. She wants to work in the office in the mornings and telecommute in the afternoons. This is the first time this issue has come up in your organization. There are no policies to guide you. You’re concerned that you won’t be able to monitor Ellen’s productivity.</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chemeClr val="tx2"/>
                </a:solidFill>
                <a:cs typeface="Arial"/>
              </a:rPr>
              <a:t>.</a:t>
            </a:r>
          </a:p>
          <a:p>
            <a:pPr algn="ctr" eaLnBrk="1" hangingPunct="1">
              <a:spcAft>
                <a:spcPts val="600"/>
              </a:spcAft>
            </a:pPr>
            <a:endParaRPr lang="en-US" altLang="en-US" sz="1300" dirty="0"/>
          </a:p>
          <a:p>
            <a:pPr algn="ctr" eaLnBrk="1" hangingPunct="1">
              <a:spcAft>
                <a:spcPts val="600"/>
              </a:spcAft>
            </a:pP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573794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altLang="en-US"/>
              <a:t>Case Study 8</a:t>
            </a:r>
          </a:p>
        </p:txBody>
      </p:sp>
      <p:sp>
        <p:nvSpPr>
          <p:cNvPr id="77827" name="TextBox 6"/>
          <p:cNvSpPr txBox="1">
            <a:spLocks noChangeArrowheads="1"/>
          </p:cNvSpPr>
          <p:nvPr/>
        </p:nvSpPr>
        <p:spPr bwMode="auto">
          <a:xfrm>
            <a:off x="460376" y="1970088"/>
            <a:ext cx="6851650" cy="5104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Caitlin met with you today and expressed her interest in a management position that recently opened up, for which she’s qualified. Caitlin is one of your best employees, and you don’t want to lose her. If she moves into the management position, there will be a hole in your department that will be difficult to fill.</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rgbClr val="55565A"/>
                </a:solidFill>
                <a:cs typeface="Arial"/>
              </a:rPr>
              <a:t>.</a:t>
            </a: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5310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eaLnBrk="1" hangingPunct="1"/>
            <a:r>
              <a:rPr lang="en-US" altLang="en-US"/>
              <a:t>Case Study 9</a:t>
            </a:r>
          </a:p>
        </p:txBody>
      </p:sp>
      <p:sp>
        <p:nvSpPr>
          <p:cNvPr id="79875" name="TextBox 6"/>
          <p:cNvSpPr txBox="1">
            <a:spLocks noChangeArrowheads="1"/>
          </p:cNvSpPr>
          <p:nvPr/>
        </p:nvSpPr>
        <p:spPr bwMode="auto">
          <a:xfrm>
            <a:off x="460376" y="1970088"/>
            <a:ext cx="6851650" cy="630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In a recent effort to “trim the fat” in your company, your vice president decided you and Stephanie would need to assume more responsibilities. This was made possible by assigning more administrative duties to both of you. In the beginning, you weren’t thrilled with this new way of doing things, but you’ve since learned how many steps can be eliminated under the new system.</a:t>
            </a:r>
          </a:p>
          <a:p>
            <a:pPr marL="0" indent="0">
              <a:spcAft>
                <a:spcPts val="600"/>
              </a:spcAft>
            </a:pPr>
            <a:r>
              <a:rPr lang="en-US" altLang="en-US" sz="1300" dirty="0"/>
              <a:t>Stephanie hasn’t been receptive to the new system. She had the same reservations as you did about the changes, but instead of adapting and working with the new system, she’s regressed to the old way of doing things. This has created a log jam, and your work is often delayed because of Stephanie’s extensive demands. Tension between the two of you has developed. You realize this is affecting the morale of your team, and hurting the company.</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p>
          <a:p>
            <a:pPr>
              <a:spcAft>
                <a:spcPts val="600"/>
              </a:spcAft>
            </a:pPr>
            <a:r>
              <a:rPr lang="en-US" altLang="en-US" sz="1300" b="1" dirty="0">
                <a:solidFill>
                  <a:schemeClr val="tx2"/>
                </a:solidFill>
              </a:rPr>
              <a:t>	Resolve the conflict</a:t>
            </a:r>
            <a:r>
              <a:rPr lang="en-US" altLang="en-US" sz="1300" b="1" dirty="0">
                <a:solidFill>
                  <a:srgbClr val="55565A"/>
                </a:solidFill>
                <a:cs typeface="Arial"/>
              </a:rPr>
              <a:t>.</a:t>
            </a: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754881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pPr eaLnBrk="1" hangingPunct="1"/>
            <a:r>
              <a:rPr lang="en-US" altLang="en-US"/>
              <a:t>Case Study 10</a:t>
            </a:r>
          </a:p>
        </p:txBody>
      </p:sp>
      <p:sp>
        <p:nvSpPr>
          <p:cNvPr id="81923" name="TextBox 6"/>
          <p:cNvSpPr txBox="1">
            <a:spLocks noChangeArrowheads="1"/>
          </p:cNvSpPr>
          <p:nvPr/>
        </p:nvSpPr>
        <p:spPr bwMode="auto">
          <a:xfrm>
            <a:off x="460375" y="1970088"/>
            <a:ext cx="6851650" cy="618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8064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You and Larry are old friends. You both started working at this company out of school and have moved up the ranks at a relatively even rate — you in research and he in marketing. Larry was assigned to work with your department on a four-month project because of a recent downsizing and restructuring of departments. You told your co-workers what a great guy Larry is, and they had looked forward to meeting him.</a:t>
            </a:r>
          </a:p>
          <a:p>
            <a:pPr marL="0" indent="0">
              <a:spcAft>
                <a:spcPts val="600"/>
              </a:spcAft>
            </a:pPr>
            <a:r>
              <a:rPr lang="en-US" altLang="en-US" sz="1300" dirty="0"/>
              <a:t>After two weeks on the project, your co-workers approached you with complaints about Larry. They claimed he was obnoxious, overbearing and difficult to work with. You assured them that he just comes across a little strong, but deep down inside he really is a decent person and a hard worker. You’ve mentioned these complaints to Larry. He feels that your co-workers are uncooperative.</a:t>
            </a:r>
          </a:p>
          <a:p>
            <a:pPr marL="0" indent="0">
              <a:spcAft>
                <a:spcPts val="600"/>
              </a:spcAft>
            </a:pPr>
            <a:r>
              <a:rPr lang="en-US" altLang="en-US" sz="1300" dirty="0"/>
              <a:t>Recently, they approached you again with the same complaints, saying that Larry hasn’t changed and, in fact, is getting harder to tolerate.</a:t>
            </a:r>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p>
          <a:p>
            <a:pPr>
              <a:spcAft>
                <a:spcPts val="600"/>
              </a:spcAft>
            </a:pPr>
            <a:r>
              <a:rPr lang="en-US" altLang="en-US" sz="1300" b="1" dirty="0">
                <a:solidFill>
                  <a:schemeClr val="tx2"/>
                </a:solidFill>
              </a:rPr>
              <a:t>	Resolve the conflict</a:t>
            </a:r>
            <a:r>
              <a:rPr lang="en-US" altLang="en-US" sz="1300" b="1" dirty="0">
                <a:solidFill>
                  <a:srgbClr val="55565A"/>
                </a:solidFill>
                <a:cs typeface="Arial"/>
              </a:rPr>
              <a:t>.</a:t>
            </a: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2287051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pPr eaLnBrk="1" hangingPunct="1"/>
            <a:r>
              <a:rPr lang="en-US" altLang="en-US"/>
              <a:t>Case Study 11</a:t>
            </a:r>
          </a:p>
        </p:txBody>
      </p:sp>
      <p:sp>
        <p:nvSpPr>
          <p:cNvPr id="86019" name="TextBox 6"/>
          <p:cNvSpPr txBox="1">
            <a:spLocks noChangeArrowheads="1"/>
          </p:cNvSpPr>
          <p:nvPr/>
        </p:nvSpPr>
        <p:spPr bwMode="auto">
          <a:xfrm>
            <a:off x="460376" y="1970088"/>
            <a:ext cx="6851650" cy="598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t>Your supervisor’s just been promoted, and you and Marty — another employee — are competing for the vacant position created by his departure. You and Marty have very different personalities. Marty comes from a sales background, is very outgoing and likes to make sure everyone knows when he’s done something beneficial for the company. You’re more introverted. You work hard and do a good job for the company, but you don’t like to make a big deal out of your successes.</a:t>
            </a:r>
          </a:p>
          <a:p>
            <a:pPr marL="0" indent="0">
              <a:spcAft>
                <a:spcPts val="600"/>
              </a:spcAft>
            </a:pPr>
            <a:r>
              <a:rPr lang="en-US" altLang="en-US" sz="1300" dirty="0"/>
              <a:t>Marty’s been campaigning for this position ever since he got wind that your supervisor might be promoted. He recently has resorted to speaking negatively about you so he’ll look better. You really want this promotion and honestly feel you deserve it more than Marty does. You’re furious that Marty is carrying on this way, but you’re not sure what you should do about it.</a:t>
            </a:r>
          </a:p>
          <a:p>
            <a:pPr>
              <a:spcAft>
                <a:spcPts val="600"/>
              </a:spcAft>
            </a:pPr>
            <a:endParaRPr lang="en-US" altLang="en-US" sz="1300" dirty="0"/>
          </a:p>
          <a:p>
            <a:pPr>
              <a:spcAft>
                <a:spcPts val="600"/>
              </a:spcAft>
            </a:pPr>
            <a:r>
              <a:rPr lang="en-US" altLang="en-US" sz="1300" b="1" dirty="0">
                <a:solidFill>
                  <a:schemeClr val="tx2"/>
                </a:solidFill>
              </a:rPr>
              <a:t>	Analyze the conflict</a:t>
            </a:r>
            <a:r>
              <a:rPr lang="en-US" altLang="en-US" sz="1300" b="1" dirty="0">
                <a:solidFill>
                  <a:schemeClr val="tx2"/>
                </a:solidFill>
                <a:cs typeface="Arial"/>
              </a:rPr>
              <a:t>.</a:t>
            </a:r>
          </a:p>
          <a:p>
            <a:pPr lvl="1">
              <a:spcAft>
                <a:spcPts val="600"/>
              </a:spcAft>
              <a:buClr>
                <a:schemeClr val="tx2"/>
              </a:buClr>
              <a:buFont typeface="Arial" panose="020B0604020202020204" pitchFamily="34" charset="0"/>
              <a:buChar char="•"/>
            </a:pPr>
            <a:r>
              <a:rPr lang="en-US" altLang="en-US" sz="1300" dirty="0"/>
              <a:t>What type of conflict is it? </a:t>
            </a:r>
          </a:p>
          <a:p>
            <a:pPr lvl="1">
              <a:spcAft>
                <a:spcPts val="600"/>
              </a:spcAft>
              <a:buClr>
                <a:schemeClr val="tx2"/>
              </a:buClr>
              <a:buFont typeface="Arial" panose="020B0604020202020204" pitchFamily="34" charset="0"/>
              <a:buChar char="•"/>
            </a:pPr>
            <a:r>
              <a:rPr lang="en-US" altLang="en-US" sz="1300" dirty="0"/>
              <a:t>How did the conflict originate? </a:t>
            </a:r>
          </a:p>
          <a:p>
            <a:pPr lvl="1">
              <a:spcAft>
                <a:spcPts val="600"/>
              </a:spcAft>
              <a:buClr>
                <a:schemeClr val="tx2"/>
              </a:buClr>
              <a:buFont typeface="Arial" panose="020B0604020202020204" pitchFamily="34" charset="0"/>
              <a:buChar char="•"/>
            </a:pPr>
            <a:r>
              <a:rPr lang="en-US" altLang="en-US" sz="1300" dirty="0"/>
              <a:t>Who’s involved?</a:t>
            </a:r>
          </a:p>
          <a:p>
            <a:pPr lvl="1">
              <a:spcAft>
                <a:spcPts val="600"/>
              </a:spcAft>
              <a:buClr>
                <a:schemeClr val="tx2"/>
              </a:buClr>
              <a:buFont typeface="Arial" panose="020B0604020202020204" pitchFamily="34" charset="0"/>
              <a:buChar char="•"/>
            </a:pPr>
            <a:r>
              <a:rPr lang="en-US" altLang="en-US" sz="1300" dirty="0"/>
              <a:t>What are the issues?</a:t>
            </a:r>
          </a:p>
          <a:p>
            <a:pPr lvl="1">
              <a:spcAft>
                <a:spcPts val="600"/>
              </a:spcAft>
              <a:buClr>
                <a:schemeClr val="tx2"/>
              </a:buClr>
              <a:buFont typeface="Arial" panose="020B0604020202020204" pitchFamily="34" charset="0"/>
              <a:buChar char="•"/>
            </a:pPr>
            <a:r>
              <a:rPr lang="en-US" altLang="en-US" sz="1300" dirty="0"/>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t>What’s the behavior of the involved employees?</a:t>
            </a:r>
          </a:p>
          <a:p>
            <a:pPr lvl="1">
              <a:spcAft>
                <a:spcPts val="600"/>
              </a:spcAft>
              <a:buClr>
                <a:schemeClr val="tx2"/>
              </a:buClr>
              <a:buFont typeface="Arial" panose="020B0604020202020204" pitchFamily="34" charset="0"/>
              <a:buChar char="•"/>
            </a:pPr>
            <a:r>
              <a:rPr lang="en-US" altLang="en-US" sz="1300" dirty="0"/>
              <a:t>How do the employees involved perceive the problem?</a:t>
            </a:r>
          </a:p>
          <a:p>
            <a:pPr lvl="1">
              <a:spcAft>
                <a:spcPts val="600"/>
              </a:spcAft>
              <a:buClr>
                <a:schemeClr val="tx2"/>
              </a:buClr>
              <a:buFont typeface="Arial" panose="020B0604020202020204" pitchFamily="34" charset="0"/>
              <a:buChar char="•"/>
            </a:pPr>
            <a:r>
              <a:rPr lang="en-US" altLang="en-US" sz="1300" dirty="0"/>
              <a:t>What background conditions are perpetuating the problem?</a:t>
            </a:r>
          </a:p>
          <a:p>
            <a:pPr>
              <a:spcAft>
                <a:spcPts val="600"/>
              </a:spcAft>
            </a:pPr>
            <a:r>
              <a:rPr lang="en-US" altLang="en-US" sz="1300" b="1" dirty="0">
                <a:solidFill>
                  <a:schemeClr val="tx2"/>
                </a:solidFill>
              </a:rPr>
              <a:t>	Manage the conflict.    </a:t>
            </a:r>
            <a:endParaRPr lang="en-US" altLang="en-US" sz="1300" b="1" dirty="0">
              <a:solidFill>
                <a:schemeClr val="tx2"/>
              </a:solidFill>
              <a:cs typeface="Arial"/>
            </a:endParaRPr>
          </a:p>
          <a:p>
            <a:pPr lvl="1">
              <a:spcAft>
                <a:spcPts val="600"/>
              </a:spcAft>
              <a:buClr>
                <a:schemeClr val="tx2"/>
              </a:buClr>
              <a:buFont typeface="Arial" panose="020B0604020202020204" pitchFamily="34" charset="0"/>
              <a:buChar char="•"/>
            </a:pPr>
            <a:r>
              <a:rPr lang="en-US" altLang="en-US" sz="1300" dirty="0"/>
              <a:t>What role are you going to take?</a:t>
            </a:r>
          </a:p>
          <a:p>
            <a:pPr>
              <a:spcAft>
                <a:spcPts val="600"/>
              </a:spcAft>
            </a:pPr>
            <a:r>
              <a:rPr lang="en-US" altLang="en-US" sz="1300" b="1" dirty="0">
                <a:solidFill>
                  <a:schemeClr val="tx2"/>
                </a:solidFill>
              </a:rPr>
              <a:t>	Resolve the conflict</a:t>
            </a:r>
            <a:r>
              <a:rPr lang="en-US" altLang="en-US" sz="1300" b="1" dirty="0">
                <a:solidFill>
                  <a:srgbClr val="55565A"/>
                </a:solidFill>
                <a:cs typeface="Arial"/>
              </a:rPr>
              <a:t>.</a:t>
            </a:r>
            <a:endParaRPr lang="en-US" altLang="en-US" sz="13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9656096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pPr eaLnBrk="1" hangingPunct="1"/>
            <a:r>
              <a:rPr lang="en-US" altLang="en-US"/>
              <a:t>Case Study 12</a:t>
            </a:r>
          </a:p>
        </p:txBody>
      </p:sp>
      <p:sp>
        <p:nvSpPr>
          <p:cNvPr id="88067" name="TextBox 6"/>
          <p:cNvSpPr txBox="1">
            <a:spLocks noChangeArrowheads="1"/>
          </p:cNvSpPr>
          <p:nvPr/>
        </p:nvSpPr>
        <p:spPr bwMode="auto">
          <a:xfrm>
            <a:off x="460375" y="1970088"/>
            <a:ext cx="6851650" cy="638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0941" rIns="0" bIns="50941" anchor="t">
            <a:spAutoFit/>
          </a:bodyPr>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600"/>
              </a:spcAft>
            </a:pPr>
            <a:r>
              <a:rPr lang="en-US" altLang="en-US" sz="1300" dirty="0">
                <a:solidFill>
                  <a:schemeClr val="tx1"/>
                </a:solidFill>
              </a:rPr>
              <a:t>You and Janet have worked in the same department for a little over six months. Janet is the type of person who will do whatever work is assigned her, but rarely takes the initiative to seek out tasks on her own.</a:t>
            </a:r>
          </a:p>
          <a:p>
            <a:pPr marL="0" indent="0">
              <a:spcAft>
                <a:spcPts val="600"/>
              </a:spcAft>
            </a:pPr>
            <a:r>
              <a:rPr lang="en-US" altLang="en-US" sz="1300" dirty="0">
                <a:solidFill>
                  <a:schemeClr val="tx1"/>
                </a:solidFill>
              </a:rPr>
              <a:t>Janet’s lack of initiative has bothered you, but you’ve let it go because you felt your supervisor knew who was doing what work, and you felt you were being properly compensated. Recently, however, your company has decided to institute a bonus system to reward high-performing groups. Everyone in your group will receive an equal bonus.</a:t>
            </a:r>
          </a:p>
          <a:p>
            <a:pPr marL="0" indent="0">
              <a:spcAft>
                <a:spcPts val="600"/>
              </a:spcAft>
            </a:pPr>
            <a:r>
              <a:rPr lang="en-US" altLang="en-US" sz="1300" dirty="0">
                <a:solidFill>
                  <a:schemeClr val="tx1"/>
                </a:solidFill>
              </a:rPr>
              <a:t>You think this decision is unfair. As far as you’re concerned, Janet will be rewarded for your hard work. You’ve heard Janet say she thinks this system is great. She’ll get more money, and she doesn’t have to work any harder. Because there’s no assigned supervisor for each departmental group, the only person you can go to is the manager of your entire department, and you know she believes strongly in the new reward system.</a:t>
            </a:r>
            <a:r>
              <a:rPr lang="en-US" altLang="en-US" sz="1300" dirty="0">
                <a:solidFill>
                  <a:schemeClr val="tx1"/>
                </a:solidFill>
                <a:latin typeface="ＭＳ Ｐゴシック"/>
              </a:rPr>
              <a:t/>
            </a:r>
            <a:br>
              <a:rPr lang="en-US" altLang="en-US" sz="1300" dirty="0">
                <a:solidFill>
                  <a:schemeClr val="tx1"/>
                </a:solidFill>
                <a:latin typeface="ＭＳ Ｐゴシック"/>
              </a:rPr>
            </a:br>
            <a:endParaRPr lang="en-US" altLang="en-US" sz="1300" dirty="0">
              <a:solidFill>
                <a:schemeClr val="tx1"/>
              </a:solidFill>
            </a:endParaRPr>
          </a:p>
          <a:p>
            <a:pPr>
              <a:spcAft>
                <a:spcPts val="600"/>
              </a:spcAft>
            </a:pPr>
            <a:r>
              <a:rPr lang="en-US" altLang="en-US" sz="1300" b="1" dirty="0">
                <a:solidFill>
                  <a:schemeClr val="tx1"/>
                </a:solidFill>
              </a:rPr>
              <a:t>	Analyze the conflict</a:t>
            </a:r>
            <a:r>
              <a:rPr lang="en-US" altLang="en-US" sz="1300" b="1" dirty="0">
                <a:solidFill>
                  <a:schemeClr val="tx1"/>
                </a:solidFill>
                <a:cs typeface="Arial"/>
              </a:rPr>
              <a:t>.</a:t>
            </a:r>
          </a:p>
          <a:p>
            <a:pPr lvl="1">
              <a:spcAft>
                <a:spcPts val="600"/>
              </a:spcAft>
              <a:buClr>
                <a:schemeClr val="tx2"/>
              </a:buClr>
              <a:buFont typeface="Arial" panose="020B0604020202020204" pitchFamily="34" charset="0"/>
              <a:buChar char="•"/>
            </a:pPr>
            <a:r>
              <a:rPr lang="en-US" altLang="en-US" sz="1300" dirty="0">
                <a:solidFill>
                  <a:schemeClr val="tx1"/>
                </a:solidFill>
              </a:rPr>
              <a:t>What type of conflict is it? </a:t>
            </a:r>
          </a:p>
          <a:p>
            <a:pPr lvl="1">
              <a:spcAft>
                <a:spcPts val="600"/>
              </a:spcAft>
              <a:buClr>
                <a:schemeClr val="tx2"/>
              </a:buClr>
              <a:buFont typeface="Arial" panose="020B0604020202020204" pitchFamily="34" charset="0"/>
              <a:buChar char="•"/>
            </a:pPr>
            <a:r>
              <a:rPr lang="en-US" altLang="en-US" sz="1300" dirty="0">
                <a:solidFill>
                  <a:schemeClr val="tx1"/>
                </a:solidFill>
              </a:rPr>
              <a:t>How did the conflict originate? </a:t>
            </a:r>
          </a:p>
          <a:p>
            <a:pPr lvl="1">
              <a:spcAft>
                <a:spcPts val="600"/>
              </a:spcAft>
              <a:buClr>
                <a:schemeClr val="tx2"/>
              </a:buClr>
              <a:buFont typeface="Arial" panose="020B0604020202020204" pitchFamily="34" charset="0"/>
              <a:buChar char="•"/>
            </a:pPr>
            <a:r>
              <a:rPr lang="en-US" altLang="en-US" sz="1300" dirty="0">
                <a:solidFill>
                  <a:schemeClr val="tx1"/>
                </a:solidFill>
              </a:rPr>
              <a:t>Who’s involved?</a:t>
            </a:r>
          </a:p>
          <a:p>
            <a:pPr lvl="1">
              <a:spcAft>
                <a:spcPts val="600"/>
              </a:spcAft>
              <a:buClr>
                <a:schemeClr val="tx2"/>
              </a:buClr>
              <a:buFont typeface="Arial" panose="020B0604020202020204" pitchFamily="34" charset="0"/>
              <a:buChar char="•"/>
            </a:pPr>
            <a:r>
              <a:rPr lang="en-US" altLang="en-US" sz="1300" dirty="0">
                <a:solidFill>
                  <a:schemeClr val="tx1"/>
                </a:solidFill>
              </a:rPr>
              <a:t>What are the issues?</a:t>
            </a:r>
          </a:p>
          <a:p>
            <a:pPr lvl="1">
              <a:spcAft>
                <a:spcPts val="600"/>
              </a:spcAft>
              <a:buClr>
                <a:schemeClr val="tx2"/>
              </a:buClr>
              <a:buFont typeface="Arial" panose="020B0604020202020204" pitchFamily="34" charset="0"/>
              <a:buChar char="•"/>
            </a:pPr>
            <a:r>
              <a:rPr lang="en-US" altLang="en-US" sz="1300" dirty="0">
                <a:solidFill>
                  <a:schemeClr val="tx1"/>
                </a:solidFill>
              </a:rPr>
              <a:t>What are the consequences of the conflict on work performance, relationships and other employees? </a:t>
            </a:r>
          </a:p>
          <a:p>
            <a:pPr lvl="1">
              <a:spcAft>
                <a:spcPts val="600"/>
              </a:spcAft>
              <a:buClr>
                <a:schemeClr val="tx2"/>
              </a:buClr>
              <a:buFont typeface="Arial" panose="020B0604020202020204" pitchFamily="34" charset="0"/>
              <a:buChar char="•"/>
            </a:pPr>
            <a:r>
              <a:rPr lang="en-US" altLang="en-US" sz="1300" dirty="0">
                <a:solidFill>
                  <a:schemeClr val="tx1"/>
                </a:solidFill>
              </a:rPr>
              <a:t>What’s the behavior of the involved employees?</a:t>
            </a:r>
          </a:p>
          <a:p>
            <a:pPr lvl="1">
              <a:spcAft>
                <a:spcPts val="600"/>
              </a:spcAft>
              <a:buClr>
                <a:schemeClr val="tx2"/>
              </a:buClr>
              <a:buFont typeface="Arial" panose="020B0604020202020204" pitchFamily="34" charset="0"/>
              <a:buChar char="•"/>
            </a:pPr>
            <a:r>
              <a:rPr lang="en-US" altLang="en-US" sz="1300" dirty="0">
                <a:solidFill>
                  <a:schemeClr val="tx1"/>
                </a:solidFill>
              </a:rPr>
              <a:t>How do the employees involved perceive the problem?</a:t>
            </a:r>
          </a:p>
          <a:p>
            <a:pPr lvl="1">
              <a:spcAft>
                <a:spcPts val="600"/>
              </a:spcAft>
              <a:buClr>
                <a:schemeClr val="tx2"/>
              </a:buClr>
              <a:buFont typeface="Arial" panose="020B0604020202020204" pitchFamily="34" charset="0"/>
              <a:buChar char="•"/>
            </a:pPr>
            <a:r>
              <a:rPr lang="en-US" altLang="en-US" sz="1300" dirty="0">
                <a:solidFill>
                  <a:schemeClr val="tx1"/>
                </a:solidFill>
              </a:rPr>
              <a:t>What background conditions are perpetuating the problem?</a:t>
            </a:r>
          </a:p>
          <a:p>
            <a:pPr>
              <a:spcAft>
                <a:spcPts val="600"/>
              </a:spcAft>
            </a:pPr>
            <a:r>
              <a:rPr lang="en-US" altLang="en-US" sz="1300" b="1" dirty="0">
                <a:solidFill>
                  <a:schemeClr val="tx1"/>
                </a:solidFill>
              </a:rPr>
              <a:t>	Manage the conflict</a:t>
            </a:r>
            <a:r>
              <a:rPr lang="en-US" altLang="en-US" sz="1300" b="1" dirty="0">
                <a:solidFill>
                  <a:schemeClr val="tx1"/>
                </a:solidFill>
                <a:cs typeface="Arial"/>
              </a:rPr>
              <a:t>.</a:t>
            </a:r>
          </a:p>
          <a:p>
            <a:pPr lvl="1">
              <a:spcAft>
                <a:spcPts val="600"/>
              </a:spcAft>
              <a:buClr>
                <a:schemeClr val="tx2"/>
              </a:buClr>
              <a:buFont typeface="Arial" panose="020B0604020202020204" pitchFamily="34" charset="0"/>
              <a:buChar char="•"/>
            </a:pPr>
            <a:r>
              <a:rPr lang="en-US" altLang="en-US" sz="1300" dirty="0">
                <a:solidFill>
                  <a:schemeClr val="tx1"/>
                </a:solidFill>
              </a:rPr>
              <a:t>What role are you going to take?</a:t>
            </a:r>
          </a:p>
          <a:p>
            <a:pPr>
              <a:spcAft>
                <a:spcPts val="600"/>
              </a:spcAft>
            </a:pPr>
            <a:r>
              <a:rPr lang="en-US" altLang="en-US" sz="1300" b="1" dirty="0">
                <a:solidFill>
                  <a:schemeClr val="tx1"/>
                </a:solidFill>
              </a:rPr>
              <a:t>	Resolve the conflict</a:t>
            </a:r>
            <a:r>
              <a:rPr lang="en-US" altLang="en-US" sz="1300" b="1" dirty="0">
                <a:solidFill>
                  <a:schemeClr val="tx1"/>
                </a:solidFill>
                <a:cs typeface="Arial"/>
              </a:rPr>
              <a:t>.</a:t>
            </a:r>
            <a:endParaRPr lang="en-US" altLang="en-US" sz="13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866327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7"/>
          <p:cNvSpPr>
            <a:spLocks noGrp="1"/>
          </p:cNvSpPr>
          <p:nvPr>
            <p:ph type="title"/>
          </p:nvPr>
        </p:nvSpPr>
        <p:spPr/>
        <p:txBody>
          <a:bodyPr/>
          <a:lstStyle/>
          <a:p>
            <a:pPr eaLnBrk="1" hangingPunct="1"/>
            <a:r>
              <a:rPr lang="en-US" altLang="en-US"/>
              <a:t>Make Your Action Plan</a:t>
            </a:r>
          </a:p>
        </p:txBody>
      </p:sp>
      <p:sp>
        <p:nvSpPr>
          <p:cNvPr id="89091" name="Text Placeholder 8"/>
          <p:cNvSpPr txBox="1">
            <a:spLocks/>
          </p:cNvSpPr>
          <p:nvPr/>
        </p:nvSpPr>
        <p:spPr bwMode="auto">
          <a:xfrm>
            <a:off x="460375" y="1970088"/>
            <a:ext cx="6851650" cy="717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300" dirty="0">
                <a:solidFill>
                  <a:schemeClr val="tx1"/>
                </a:solidFill>
              </a:rPr>
              <a:t>What ideas, behaviors, attitudes, feelings, techniques about conflict resolution did I gain from the training:</a:t>
            </a:r>
          </a:p>
          <a:p>
            <a:pPr>
              <a:spcBef>
                <a:spcPct val="0"/>
              </a:spcBef>
              <a:spcAft>
                <a:spcPts val="669"/>
              </a:spcAft>
              <a:buClr>
                <a:schemeClr val="tx2"/>
              </a:buClr>
              <a:buSzTx/>
            </a:pPr>
            <a:r>
              <a:rPr lang="en-US" altLang="en-US" sz="1300" dirty="0">
                <a:solidFill>
                  <a:schemeClr val="tx1"/>
                </a:solidFill>
              </a:rPr>
              <a:t>________________________________________________________________________</a:t>
            </a:r>
          </a:p>
          <a:p>
            <a:pPr>
              <a:spcBef>
                <a:spcPct val="0"/>
              </a:spcBef>
              <a:spcAft>
                <a:spcPts val="669"/>
              </a:spcAft>
              <a:buClr>
                <a:schemeClr val="tx2"/>
              </a:buClr>
              <a:buSzTx/>
            </a:pPr>
            <a:r>
              <a:rPr lang="en-US" altLang="en-US" sz="1300" dirty="0">
                <a:solidFill>
                  <a:schemeClr val="tx1"/>
                </a:solidFill>
              </a:rPr>
              <a:t>________________________________________________________________________</a:t>
            </a:r>
          </a:p>
          <a:p>
            <a:pPr>
              <a:spcBef>
                <a:spcPct val="0"/>
              </a:spcBef>
              <a:spcAft>
                <a:spcPts val="2006"/>
              </a:spcAft>
              <a:buClr>
                <a:schemeClr val="tx2"/>
              </a:buClr>
              <a:buSzTx/>
            </a:pPr>
            <a:r>
              <a:rPr lang="en-US" altLang="en-US" sz="1300" dirty="0">
                <a:solidFill>
                  <a:schemeClr val="tx1"/>
                </a:solidFill>
              </a:rPr>
              <a:t>________________________________________________________________________</a:t>
            </a:r>
          </a:p>
          <a:p>
            <a:pPr>
              <a:spcBef>
                <a:spcPct val="0"/>
              </a:spcBef>
              <a:spcAft>
                <a:spcPts val="669"/>
              </a:spcAft>
              <a:buClr>
                <a:schemeClr val="tx2"/>
              </a:buClr>
              <a:buSzTx/>
            </a:pPr>
            <a:r>
              <a:rPr lang="en-US" altLang="en-US" sz="1300" dirty="0">
                <a:solidFill>
                  <a:schemeClr val="tx1"/>
                </a:solidFill>
              </a:rPr>
              <a:t>I will focus on applying these techniques by: </a:t>
            </a: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r>
              <a:rPr lang="en-US" altLang="en-US" sz="1300" dirty="0">
                <a:solidFill>
                  <a:schemeClr val="tx1"/>
                </a:solidFill>
              </a:rPr>
              <a:t>I will seek support for this from _______________________________________________</a:t>
            </a:r>
            <a:br>
              <a:rPr lang="en-US" altLang="en-US" sz="1300" dirty="0">
                <a:solidFill>
                  <a:schemeClr val="tx1"/>
                </a:solidFill>
              </a:rPr>
            </a:br>
            <a:r>
              <a:rPr lang="en-US" altLang="en-US" sz="1300" dirty="0">
                <a:solidFill>
                  <a:schemeClr val="tx1"/>
                </a:solidFill>
              </a:rPr>
              <a:t>(This could be a professional peer, friend, supervisor, group, books, audio or video files, or other resources that you may gather.)</a:t>
            </a:r>
          </a:p>
          <a:p>
            <a:pPr>
              <a:spcBef>
                <a:spcPct val="0"/>
              </a:spcBef>
              <a:spcAft>
                <a:spcPts val="669"/>
              </a:spcAft>
              <a:buClr>
                <a:schemeClr val="tx2"/>
              </a:buClr>
              <a:buSzTx/>
            </a:pPr>
            <a:r>
              <a:rPr lang="en-US" altLang="en-US" sz="1300" dirty="0">
                <a:solidFill>
                  <a:schemeClr val="tx1"/>
                </a:solidFill>
              </a:rPr>
              <a:t>I will review my progress one month from today: ______________________</a:t>
            </a:r>
          </a:p>
          <a:p>
            <a:pPr>
              <a:spcBef>
                <a:spcPct val="0"/>
              </a:spcBef>
              <a:spcAft>
                <a:spcPts val="669"/>
              </a:spcAft>
              <a:buClr>
                <a:schemeClr val="tx2"/>
              </a:buClr>
              <a:buSzTx/>
            </a:pPr>
            <a:r>
              <a:rPr lang="en-US" altLang="en-US" sz="1300" dirty="0">
                <a:solidFill>
                  <a:schemeClr val="tx1"/>
                </a:solidFill>
              </a:rPr>
              <a:t>__  I am satisfied that I have made sufficient progress. </a:t>
            </a:r>
          </a:p>
          <a:p>
            <a:pPr>
              <a:spcBef>
                <a:spcPct val="0"/>
              </a:spcBef>
              <a:spcAft>
                <a:spcPts val="669"/>
              </a:spcAft>
              <a:buClr>
                <a:schemeClr val="tx2"/>
              </a:buClr>
              <a:buSzTx/>
            </a:pPr>
            <a:r>
              <a:rPr lang="en-US" altLang="en-US" sz="1300" dirty="0">
                <a:solidFill>
                  <a:schemeClr val="tx1"/>
                </a:solidFill>
              </a:rPr>
              <a:t>__  I will choose another area of my professional behavior to address:</a:t>
            </a:r>
          </a:p>
          <a:p>
            <a:pPr>
              <a:spcBef>
                <a:spcPct val="0"/>
              </a:spcBef>
              <a:spcAft>
                <a:spcPts val="2006"/>
              </a:spcAft>
              <a:buClr>
                <a:schemeClr val="tx2"/>
              </a:buClr>
              <a:buSzTx/>
            </a:pPr>
            <a:r>
              <a:rPr lang="en-US" altLang="en-US" sz="1300" dirty="0">
                <a:solidFill>
                  <a:schemeClr val="tx1"/>
                </a:solidFill>
              </a:rPr>
              <a:t>      __________________________________________________________</a:t>
            </a:r>
          </a:p>
          <a:p>
            <a:pPr>
              <a:spcBef>
                <a:spcPct val="0"/>
              </a:spcBef>
              <a:spcAft>
                <a:spcPts val="2006"/>
              </a:spcAft>
              <a:buClr>
                <a:schemeClr val="tx2"/>
              </a:buClr>
              <a:buSzTx/>
            </a:pPr>
            <a:r>
              <a:rPr lang="en-US" altLang="en-US" sz="1300" dirty="0">
                <a:solidFill>
                  <a:schemeClr val="tx1"/>
                </a:solidFill>
              </a:rPr>
              <a:t>I want to continue to develop my skills and will review again one month from today _________________________________________________________.</a:t>
            </a:r>
          </a:p>
          <a:p>
            <a:pPr>
              <a:spcBef>
                <a:spcPct val="0"/>
              </a:spcBef>
              <a:spcAft>
                <a:spcPts val="669"/>
              </a:spcAft>
              <a:buClr>
                <a:schemeClr val="tx2"/>
              </a:buClr>
              <a:buSzTx/>
            </a:pPr>
            <a:r>
              <a:rPr lang="en-US" altLang="en-US" sz="1300" dirty="0">
                <a:solidFill>
                  <a:schemeClr val="tx1"/>
                </a:solidFill>
              </a:rPr>
              <a:t>I commit to this action plan.</a:t>
            </a: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r>
              <a:rPr lang="en-US" altLang="en-US" sz="1300" dirty="0">
                <a:solidFill>
                  <a:schemeClr val="tx1"/>
                </a:solidFill>
              </a:rPr>
              <a:t>Signature _____________________________	Date ________________________</a:t>
            </a:r>
          </a:p>
          <a:p>
            <a:pPr>
              <a:spcBef>
                <a:spcPct val="0"/>
              </a:spcBef>
              <a:spcAft>
                <a:spcPts val="669"/>
              </a:spcAft>
              <a:buClr>
                <a:schemeClr val="tx2"/>
              </a:buClr>
              <a:buSzTx/>
            </a:pPr>
            <a:endParaRPr lang="en-US" altLang="en-US" sz="13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4925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a:t>Ask Yourself … </a:t>
            </a:r>
          </a:p>
        </p:txBody>
      </p:sp>
      <p:sp>
        <p:nvSpPr>
          <p:cNvPr id="12291" name="Text Placeholder 5"/>
          <p:cNvSpPr>
            <a:spLocks noGrp="1" noChangeArrowheads="1"/>
          </p:cNvSpPr>
          <p:nvPr>
            <p:ph type="body" sz="quarter" idx="4294967295"/>
          </p:nvPr>
        </p:nvSpPr>
        <p:spPr>
          <a:xfrm>
            <a:off x="460375" y="1970088"/>
            <a:ext cx="6851650" cy="80518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spcBef>
                <a:spcPct val="0"/>
              </a:spcBef>
              <a:buClr>
                <a:schemeClr val="tx2"/>
              </a:buClr>
            </a:pPr>
            <a:r>
              <a:rPr lang="en-US" altLang="en-US" sz="2400" b="1" dirty="0">
                <a:latin typeface="Arial" charset="0"/>
                <a:ea typeface="ＭＳ Ｐゴシック" pitchFamily="34" charset="-128"/>
              </a:rPr>
              <a:t>Based on the Learning Points, ask yourself the following questions:</a:t>
            </a:r>
          </a:p>
        </p:txBody>
      </p:sp>
      <p:sp>
        <p:nvSpPr>
          <p:cNvPr id="11268" name="Text Placeholder 6"/>
          <p:cNvSpPr txBox="1">
            <a:spLocks/>
          </p:cNvSpPr>
          <p:nvPr/>
        </p:nvSpPr>
        <p:spPr bwMode="auto">
          <a:xfrm>
            <a:off x="460375" y="3023870"/>
            <a:ext cx="6851650" cy="73152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What have your experiences been in resolving workplace conflict?</a:t>
            </a:r>
          </a:p>
        </p:txBody>
      </p:sp>
      <p:sp>
        <p:nvSpPr>
          <p:cNvPr id="11269" name="Text Placeholder 8"/>
          <p:cNvSpPr txBox="1">
            <a:spLocks/>
          </p:cNvSpPr>
          <p:nvPr/>
        </p:nvSpPr>
        <p:spPr bwMode="auto">
          <a:xfrm>
            <a:off x="460375" y="3874702"/>
            <a:ext cx="6855176" cy="73152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What makes resolving conflict difficult for you, either in the workplace or other settings?</a:t>
            </a:r>
          </a:p>
        </p:txBody>
      </p:sp>
      <p:sp>
        <p:nvSpPr>
          <p:cNvPr id="11270" name="Text Placeholder 9"/>
          <p:cNvSpPr txBox="1">
            <a:spLocks/>
          </p:cNvSpPr>
          <p:nvPr/>
        </p:nvSpPr>
        <p:spPr bwMode="auto">
          <a:xfrm>
            <a:off x="460375" y="4725534"/>
            <a:ext cx="6855176" cy="73152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What has worked for you?</a:t>
            </a:r>
          </a:p>
        </p:txBody>
      </p:sp>
      <p:sp>
        <p:nvSpPr>
          <p:cNvPr id="11271" name="Text Placeholder 6"/>
          <p:cNvSpPr txBox="1">
            <a:spLocks/>
          </p:cNvSpPr>
          <p:nvPr/>
        </p:nvSpPr>
        <p:spPr bwMode="auto">
          <a:xfrm>
            <a:off x="460375" y="5576366"/>
            <a:ext cx="6851650" cy="73152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What hasn’t worked for you?</a:t>
            </a:r>
          </a:p>
        </p:txBody>
      </p:sp>
      <p:sp>
        <p:nvSpPr>
          <p:cNvPr id="11272" name="Text Placeholder 8"/>
          <p:cNvSpPr txBox="1">
            <a:spLocks/>
          </p:cNvSpPr>
          <p:nvPr/>
        </p:nvSpPr>
        <p:spPr bwMode="auto">
          <a:xfrm>
            <a:off x="460375" y="6427199"/>
            <a:ext cx="6855176" cy="731520"/>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What would you like to learn about conflict? </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025210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xmlns=""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xmlns=""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xmlns=""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140511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52475" y="1012380"/>
            <a:ext cx="4114800" cy="276999"/>
          </a:xfrm>
        </p:spPr>
        <p:txBody>
          <a:bodyPr/>
          <a:lstStyle/>
          <a:p>
            <a:r>
              <a:rPr lang="en-US" altLang="en-US" dirty="0"/>
              <a:t>What Is Conflict? </a:t>
            </a:r>
          </a:p>
        </p:txBody>
      </p:sp>
      <p:sp>
        <p:nvSpPr>
          <p:cNvPr id="8" name="Rectangle 7"/>
          <p:cNvSpPr/>
          <p:nvPr/>
        </p:nvSpPr>
        <p:spPr>
          <a:xfrm>
            <a:off x="435399" y="1970088"/>
            <a:ext cx="1250421" cy="824230"/>
          </a:xfrm>
          <a:prstGeom prst="rect">
            <a:avLst/>
          </a:prstGeom>
          <a:solidFill>
            <a:schemeClr val="tx2"/>
          </a:solidFill>
          <a:ln w="63500">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marL="254706">
              <a:defRPr/>
            </a:pPr>
            <a:r>
              <a:rPr lang="en-US" sz="2200" b="1" dirty="0">
                <a:solidFill>
                  <a:schemeClr val="bg1"/>
                </a:solidFill>
              </a:rPr>
              <a:t>1.</a:t>
            </a:r>
          </a:p>
        </p:txBody>
      </p:sp>
      <p:sp>
        <p:nvSpPr>
          <p:cNvPr id="9" name="Rectangle 4"/>
          <p:cNvSpPr>
            <a:spLocks noChangeArrowheads="1"/>
          </p:cNvSpPr>
          <p:nvPr/>
        </p:nvSpPr>
        <p:spPr bwMode="auto">
          <a:xfrm>
            <a:off x="1685820" y="1970088"/>
            <a:ext cx="5626205" cy="1313750"/>
          </a:xfrm>
          <a:prstGeom prst="rect">
            <a:avLst/>
          </a:prstGeom>
          <a:noFill/>
          <a:ln>
            <a:noFill/>
          </a:ln>
        </p:spPr>
        <p:txBody>
          <a:bodyPr lIns="203765" tIns="101882" rIns="203765" bIns="101882" anchor="t" anchorCtr="0">
            <a:spAutoFit/>
          </a:bodyPr>
          <a:lstStyle/>
          <a:p>
            <a:pPr eaLnBrk="1" hangingPunct="1">
              <a:spcAft>
                <a:spcPct val="35000"/>
              </a:spcAft>
              <a:buClr>
                <a:srgbClr val="D45D00"/>
              </a:buClr>
              <a:defRPr/>
            </a:pPr>
            <a:r>
              <a:rPr lang="en-US" sz="1800" dirty="0">
                <a:latin typeface="Arial" panose="020B0604020202020204" pitchFamily="34" charset="0"/>
                <a:cs typeface="Arial" charset="0"/>
              </a:rPr>
              <a:t>The perceived incompatible difference between two or more people that results in some form of interference or opposition, and may take many forms.</a:t>
            </a:r>
          </a:p>
        </p:txBody>
      </p:sp>
      <p:sp>
        <p:nvSpPr>
          <p:cNvPr id="10" name="Rectangle 9"/>
          <p:cNvSpPr/>
          <p:nvPr/>
        </p:nvSpPr>
        <p:spPr>
          <a:xfrm>
            <a:off x="435399" y="4241642"/>
            <a:ext cx="1250421" cy="824230"/>
          </a:xfrm>
          <a:prstGeom prst="rect">
            <a:avLst/>
          </a:prstGeom>
          <a:solidFill>
            <a:schemeClr val="tx2"/>
          </a:solidFill>
          <a:ln w="63500">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marL="254706">
              <a:defRPr/>
            </a:pPr>
            <a:r>
              <a:rPr lang="en-US" sz="2200" b="1" dirty="0">
                <a:solidFill>
                  <a:schemeClr val="bg1"/>
                </a:solidFill>
              </a:rPr>
              <a:t>2.</a:t>
            </a:r>
          </a:p>
        </p:txBody>
      </p:sp>
      <p:sp>
        <p:nvSpPr>
          <p:cNvPr id="12" name="Rectangle 4"/>
          <p:cNvSpPr>
            <a:spLocks noChangeArrowheads="1"/>
          </p:cNvSpPr>
          <p:nvPr/>
        </p:nvSpPr>
        <p:spPr bwMode="auto">
          <a:xfrm>
            <a:off x="1685820" y="4241642"/>
            <a:ext cx="5626205" cy="759752"/>
          </a:xfrm>
          <a:prstGeom prst="rect">
            <a:avLst/>
          </a:prstGeom>
          <a:noFill/>
          <a:ln>
            <a:noFill/>
          </a:ln>
        </p:spPr>
        <p:txBody>
          <a:bodyPr lIns="203765" tIns="101882" rIns="203765" bIns="101882" anchor="t" anchorCtr="0">
            <a:spAutoFit/>
          </a:bodyPr>
          <a:lstStyle/>
          <a:p>
            <a:pPr>
              <a:spcAft>
                <a:spcPct val="35000"/>
              </a:spcAft>
              <a:buClr>
                <a:srgbClr val="D45D00"/>
              </a:buClr>
              <a:defRPr/>
            </a:pPr>
            <a:r>
              <a:rPr lang="en-US" sz="1800" kern="0" dirty="0">
                <a:latin typeface="Arial" panose="020B0604020202020204" pitchFamily="34" charset="0"/>
                <a:cs typeface="Arial" pitchFamily="34" charset="0"/>
              </a:rPr>
              <a:t>When parties with contrasting goals come in contact with one another</a:t>
            </a:r>
            <a:r>
              <a:rPr lang="en-US" sz="1800" dirty="0">
                <a:latin typeface="Arial" panose="020B0604020202020204" pitchFamily="34" charset="0"/>
                <a:cs typeface="Arial" pitchFamily="34" charset="0"/>
              </a:rPr>
              <a:t>.</a:t>
            </a:r>
            <a:endParaRPr lang="en-US" sz="1800" kern="0" dirty="0">
              <a:latin typeface="Arial" panose="020B0604020202020204" pitchFamily="34" charset="0"/>
              <a:cs typeface="Arial" pitchFamily="34" charset="0"/>
            </a:endParaRPr>
          </a:p>
        </p:txBody>
      </p:sp>
      <p:sp>
        <p:nvSpPr>
          <p:cNvPr id="13" name="Rectangle 12"/>
          <p:cNvSpPr/>
          <p:nvPr/>
        </p:nvSpPr>
        <p:spPr>
          <a:xfrm>
            <a:off x="435399" y="6292982"/>
            <a:ext cx="1250421" cy="824230"/>
          </a:xfrm>
          <a:prstGeom prst="rect">
            <a:avLst/>
          </a:prstGeom>
          <a:solidFill>
            <a:schemeClr val="tx2"/>
          </a:solidFill>
          <a:ln w="63500">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marL="254706">
              <a:defRPr/>
            </a:pPr>
            <a:r>
              <a:rPr lang="en-US" sz="2200" b="1" dirty="0">
                <a:solidFill>
                  <a:schemeClr val="bg1"/>
                </a:solidFill>
              </a:rPr>
              <a:t>3.</a:t>
            </a:r>
          </a:p>
        </p:txBody>
      </p:sp>
      <p:sp>
        <p:nvSpPr>
          <p:cNvPr id="14" name="Rectangle 4"/>
          <p:cNvSpPr>
            <a:spLocks noChangeArrowheads="1"/>
          </p:cNvSpPr>
          <p:nvPr/>
        </p:nvSpPr>
        <p:spPr bwMode="auto">
          <a:xfrm>
            <a:off x="1685820" y="6292982"/>
            <a:ext cx="5626205" cy="482753"/>
          </a:xfrm>
          <a:prstGeom prst="rect">
            <a:avLst/>
          </a:prstGeom>
          <a:noFill/>
          <a:ln>
            <a:noFill/>
          </a:ln>
        </p:spPr>
        <p:txBody>
          <a:bodyPr lIns="203765" tIns="101882" rIns="203765" bIns="101882" anchor="t" anchorCtr="0">
            <a:spAutoFit/>
          </a:bodyPr>
          <a:lstStyle/>
          <a:p>
            <a:pPr>
              <a:spcAft>
                <a:spcPct val="35000"/>
              </a:spcAft>
              <a:buClr>
                <a:srgbClr val="D45D00"/>
              </a:buClr>
              <a:defRPr/>
            </a:pPr>
            <a:r>
              <a:rPr lang="en-US" sz="1800" kern="0" dirty="0">
                <a:latin typeface="Arial" panose="020B0604020202020204" pitchFamily="34" charset="0"/>
                <a:cs typeface="Arial" pitchFamily="34" charset="0"/>
              </a:rPr>
              <a:t>A clash of opposing ideas</a:t>
            </a:r>
            <a:r>
              <a:rPr lang="en-US" sz="1800" dirty="0">
                <a:latin typeface="Arial" panose="020B0604020202020204" pitchFamily="34" charset="0"/>
                <a:cs typeface="Arial" pitchFamily="34" charset="0"/>
              </a:rPr>
              <a:t>.</a:t>
            </a:r>
            <a:endParaRPr lang="en-US" sz="1800" kern="0" dirty="0">
              <a:latin typeface="Arial" panose="020B0604020202020204" pitchFamily="34" charset="0"/>
              <a:cs typeface="Arial" pitchFamily="34" charset="0"/>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56588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a:t>Philosophy</a:t>
            </a:r>
          </a:p>
        </p:txBody>
      </p:sp>
      <p:sp>
        <p:nvSpPr>
          <p:cNvPr id="18435" name="Text Placeholder 8"/>
          <p:cNvSpPr txBox="1">
            <a:spLocks/>
          </p:cNvSpPr>
          <p:nvPr/>
        </p:nvSpPr>
        <p:spPr bwMode="auto">
          <a:xfrm>
            <a:off x="460376" y="1970088"/>
            <a:ext cx="6851650" cy="742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1337"/>
              </a:spcAft>
              <a:buClr>
                <a:schemeClr val="tx2"/>
              </a:buClr>
            </a:pPr>
            <a:r>
              <a:rPr lang="en-US" altLang="en-US" sz="1600" dirty="0">
                <a:solidFill>
                  <a:srgbClr val="535A5D"/>
                </a:solidFill>
              </a:rPr>
              <a:t>Regardless of which view you hold, there’s a basic conflict philosophy that can reduce some of the resistance and emotional intensity connected with conflict. It’s not a confrontation to be overcome, it’s a problem to be solved. Conflict is an opportunity, and identifies areas for change and improvement.</a:t>
            </a:r>
          </a:p>
          <a:p>
            <a:pPr>
              <a:spcAft>
                <a:spcPts val="1337"/>
              </a:spcAft>
              <a:buClr>
                <a:schemeClr val="tx2"/>
              </a:buClr>
            </a:pPr>
            <a:endParaRPr lang="en-US" altLang="en-US" sz="1600" dirty="0">
              <a:solidFill>
                <a:srgbClr val="535A5D"/>
              </a:solidFill>
            </a:endParaRPr>
          </a:p>
          <a:p>
            <a:pPr>
              <a:spcAft>
                <a:spcPts val="1337"/>
              </a:spcAft>
              <a:buClr>
                <a:schemeClr val="tx2"/>
              </a:buClr>
            </a:pPr>
            <a:r>
              <a:rPr lang="en-US" altLang="en-US" sz="1600" dirty="0">
                <a:solidFill>
                  <a:srgbClr val="535A5D"/>
                </a:solidFill>
              </a:rPr>
              <a:t>Traditional view:</a:t>
            </a:r>
          </a:p>
          <a:p>
            <a:pPr>
              <a:spcAft>
                <a:spcPts val="1337"/>
              </a:spcAft>
              <a:buClr>
                <a:schemeClr val="tx2"/>
              </a:buClr>
            </a:pPr>
            <a:endParaRPr lang="en-US" altLang="en-US" sz="1600" dirty="0">
              <a:solidFill>
                <a:srgbClr val="535A5D"/>
              </a:solidFill>
            </a:endParaRPr>
          </a:p>
          <a:p>
            <a:pPr>
              <a:spcAft>
                <a:spcPts val="1337"/>
              </a:spcAft>
              <a:buClr>
                <a:schemeClr val="tx2"/>
              </a:buClr>
            </a:pPr>
            <a:endParaRPr lang="en-US" altLang="en-US" sz="1600" dirty="0">
              <a:solidFill>
                <a:srgbClr val="535A5D"/>
              </a:solidFill>
            </a:endParaRPr>
          </a:p>
          <a:p>
            <a:pPr>
              <a:spcAft>
                <a:spcPts val="1337"/>
              </a:spcAft>
              <a:buClr>
                <a:schemeClr val="tx2"/>
              </a:buClr>
            </a:pPr>
            <a:endParaRPr lang="en-US" altLang="en-US" sz="1600" dirty="0">
              <a:solidFill>
                <a:srgbClr val="535A5D"/>
              </a:solidFill>
            </a:endParaRPr>
          </a:p>
          <a:p>
            <a:pPr>
              <a:spcAft>
                <a:spcPts val="1337"/>
              </a:spcAft>
              <a:buClr>
                <a:schemeClr val="tx2"/>
              </a:buClr>
            </a:pPr>
            <a:r>
              <a:rPr lang="en-US" altLang="en-US" sz="1600" dirty="0">
                <a:solidFill>
                  <a:srgbClr val="535A5D"/>
                </a:solidFill>
              </a:rPr>
              <a:t>Human relations view:</a:t>
            </a:r>
          </a:p>
          <a:p>
            <a:pPr>
              <a:spcAft>
                <a:spcPts val="1337"/>
              </a:spcAft>
              <a:buClr>
                <a:schemeClr val="tx2"/>
              </a:buClr>
            </a:pPr>
            <a:endParaRPr lang="en-US" altLang="en-US" sz="1600" dirty="0">
              <a:solidFill>
                <a:srgbClr val="535A5D"/>
              </a:solidFill>
            </a:endParaRPr>
          </a:p>
          <a:p>
            <a:pPr>
              <a:spcAft>
                <a:spcPts val="1337"/>
              </a:spcAft>
              <a:buClr>
                <a:schemeClr val="tx2"/>
              </a:buClr>
            </a:pPr>
            <a:endParaRPr lang="en-US" altLang="en-US" sz="1600" dirty="0">
              <a:solidFill>
                <a:srgbClr val="535A5D"/>
              </a:solidFill>
            </a:endParaRPr>
          </a:p>
          <a:p>
            <a:pPr>
              <a:spcAft>
                <a:spcPts val="1337"/>
              </a:spcAft>
              <a:buClr>
                <a:schemeClr val="tx2"/>
              </a:buClr>
            </a:pPr>
            <a:endParaRPr lang="en-US" altLang="en-US" sz="1600" dirty="0">
              <a:solidFill>
                <a:srgbClr val="535A5D"/>
              </a:solidFill>
            </a:endParaRPr>
          </a:p>
          <a:p>
            <a:pPr>
              <a:spcAft>
                <a:spcPts val="1337"/>
              </a:spcAft>
              <a:buClr>
                <a:schemeClr val="tx2"/>
              </a:buClr>
            </a:pPr>
            <a:r>
              <a:rPr lang="en-US" altLang="en-US" sz="1600" dirty="0">
                <a:solidFill>
                  <a:srgbClr val="535A5D"/>
                </a:solidFill>
              </a:rPr>
              <a:t>Interactionist view:</a:t>
            </a:r>
          </a:p>
          <a:p>
            <a:pPr algn="ctr">
              <a:spcAft>
                <a:spcPts val="1337"/>
              </a:spcAft>
              <a:buClr>
                <a:schemeClr val="tx2"/>
              </a:buClr>
            </a:pPr>
            <a:endParaRPr lang="en-US" altLang="en-US" sz="1600" dirty="0">
              <a:solidFill>
                <a:srgbClr val="535A5D"/>
              </a:solidFill>
            </a:endParaRPr>
          </a:p>
          <a:p>
            <a:pPr algn="ctr">
              <a:spcAft>
                <a:spcPts val="1337"/>
              </a:spcAft>
              <a:buClr>
                <a:schemeClr val="tx2"/>
              </a:buClr>
            </a:pPr>
            <a:endParaRPr lang="en-US" altLang="en-US" sz="1300" dirty="0">
              <a:solidFill>
                <a:srgbClr val="535A5D"/>
              </a:solidFill>
            </a:endParaRPr>
          </a:p>
          <a:p>
            <a:pPr algn="ctr">
              <a:spcAft>
                <a:spcPts val="669"/>
              </a:spcAft>
              <a:buClr>
                <a:schemeClr val="tx2"/>
              </a:buClr>
            </a:pPr>
            <a:endParaRPr lang="en-US" altLang="en-US" sz="1300" dirty="0">
              <a:solidFill>
                <a:srgbClr val="535A5D"/>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7717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a:t>Philosophy</a:t>
            </a:r>
            <a:endParaRPr lang="en-US" altLang="en-US" sz="2200"/>
          </a:p>
        </p:txBody>
      </p:sp>
      <p:sp>
        <p:nvSpPr>
          <p:cNvPr id="20483" name="Text Placeholder 8"/>
          <p:cNvSpPr txBox="1">
            <a:spLocks/>
          </p:cNvSpPr>
          <p:nvPr/>
        </p:nvSpPr>
        <p:spPr bwMode="auto">
          <a:xfrm>
            <a:off x="460376" y="1970087"/>
            <a:ext cx="6851650" cy="7429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900"/>
              </a:spcAft>
              <a:buClr>
                <a:schemeClr val="tx2"/>
              </a:buClr>
            </a:pPr>
            <a:r>
              <a:rPr lang="en-US" altLang="en-US" sz="1600" dirty="0">
                <a:solidFill>
                  <a:srgbClr val="535A5D"/>
                </a:solidFill>
              </a:rPr>
              <a:t>These different philosophies will impact productivity, creativity and work relationships. Which philosophy do you think each of these results reflect?</a:t>
            </a:r>
          </a:p>
          <a:p>
            <a:pPr lvl="1">
              <a:spcAft>
                <a:spcPts val="900"/>
              </a:spcAft>
              <a:buClr>
                <a:schemeClr val="tx2"/>
              </a:buClr>
              <a:buFont typeface="Arial" panose="020B0604020202020204" pitchFamily="34" charset="0"/>
              <a:buChar char="•"/>
            </a:pPr>
            <a:r>
              <a:rPr lang="en-US" altLang="en-US" sz="1600" dirty="0">
                <a:solidFill>
                  <a:srgbClr val="535A5D"/>
                </a:solidFill>
              </a:rPr>
              <a:t>Be indirect, hint only at what’s bothering you.</a:t>
            </a:r>
          </a:p>
          <a:p>
            <a:pPr lvl="1">
              <a:spcAft>
                <a:spcPts val="900"/>
              </a:spcAft>
              <a:buClr>
                <a:schemeClr val="tx2"/>
              </a:buClr>
              <a:buFont typeface="Arial" panose="020B0604020202020204" pitchFamily="34" charset="0"/>
              <a:buChar char="•"/>
            </a:pPr>
            <a:r>
              <a:rPr lang="en-US" altLang="en-US" sz="1600" dirty="0">
                <a:solidFill>
                  <a:srgbClr val="535A5D"/>
                </a:solidFill>
              </a:rPr>
              <a:t>Find something outside yourself on which to blame the situation.</a:t>
            </a:r>
          </a:p>
          <a:p>
            <a:pPr lvl="1">
              <a:spcAft>
                <a:spcPts val="900"/>
              </a:spcAft>
              <a:buClr>
                <a:schemeClr val="tx2"/>
              </a:buClr>
              <a:buFont typeface="Arial" panose="020B0604020202020204" pitchFamily="34" charset="0"/>
              <a:buChar char="•"/>
            </a:pPr>
            <a:r>
              <a:rPr lang="en-US" altLang="en-US" sz="1600" dirty="0">
                <a:solidFill>
                  <a:srgbClr val="535A5D"/>
                </a:solidFill>
              </a:rPr>
              <a:t>Use sarcasm in talking about the situation.</a:t>
            </a:r>
          </a:p>
          <a:p>
            <a:pPr lvl="1">
              <a:spcAft>
                <a:spcPts val="900"/>
              </a:spcAft>
              <a:buClr>
                <a:schemeClr val="tx2"/>
              </a:buClr>
              <a:buFont typeface="Arial" panose="020B0604020202020204" pitchFamily="34" charset="0"/>
              <a:buChar char="•"/>
            </a:pPr>
            <a:r>
              <a:rPr lang="en-US" altLang="en-US" sz="1600" dirty="0">
                <a:solidFill>
                  <a:srgbClr val="535A5D"/>
                </a:solidFill>
              </a:rPr>
              <a:t>Seek a specific scapegoat.</a:t>
            </a:r>
          </a:p>
          <a:p>
            <a:pPr lvl="1">
              <a:spcAft>
                <a:spcPts val="900"/>
              </a:spcAft>
              <a:buClr>
                <a:schemeClr val="tx2"/>
              </a:buClr>
              <a:buFont typeface="Arial" panose="020B0604020202020204" pitchFamily="34" charset="0"/>
              <a:buChar char="•"/>
            </a:pPr>
            <a:r>
              <a:rPr lang="en-US" altLang="en-US" sz="1600" dirty="0">
                <a:solidFill>
                  <a:srgbClr val="535A5D"/>
                </a:solidFill>
              </a:rPr>
              <a:t>Make an active effort to smooth over the tension or live with </a:t>
            </a:r>
            <a:br>
              <a:rPr lang="en-US" altLang="en-US" sz="1600" dirty="0">
                <a:solidFill>
                  <a:srgbClr val="535A5D"/>
                </a:solidFill>
              </a:rPr>
            </a:br>
            <a:r>
              <a:rPr lang="en-US" altLang="en-US" sz="1600" dirty="0">
                <a:solidFill>
                  <a:srgbClr val="535A5D"/>
                </a:solidFill>
              </a:rPr>
              <a:t>the situation.</a:t>
            </a:r>
          </a:p>
          <a:p>
            <a:pPr lvl="1">
              <a:spcAft>
                <a:spcPts val="900"/>
              </a:spcAft>
              <a:buClr>
                <a:schemeClr val="tx2"/>
              </a:buClr>
              <a:buFont typeface="Arial" panose="020B0604020202020204" pitchFamily="34" charset="0"/>
              <a:buChar char="•"/>
            </a:pPr>
            <a:r>
              <a:rPr lang="en-US" altLang="en-US" sz="1600" dirty="0">
                <a:solidFill>
                  <a:srgbClr val="535A5D"/>
                </a:solidFill>
              </a:rPr>
              <a:t>Blow up; let off steam; let people know just exactly how you feel.</a:t>
            </a:r>
          </a:p>
          <a:p>
            <a:pPr lvl="1">
              <a:spcAft>
                <a:spcPts val="900"/>
              </a:spcAft>
              <a:buClr>
                <a:schemeClr val="tx2"/>
              </a:buClr>
              <a:buFont typeface="Arial" panose="020B0604020202020204" pitchFamily="34" charset="0"/>
              <a:buChar char="•"/>
            </a:pPr>
            <a:r>
              <a:rPr lang="en-US" altLang="en-US" sz="1600" dirty="0">
                <a:solidFill>
                  <a:srgbClr val="535A5D"/>
                </a:solidFill>
              </a:rPr>
              <a:t>Hide your feelings at the moment and only reveal them later to friends or confidants in private.</a:t>
            </a:r>
          </a:p>
          <a:p>
            <a:pPr lvl="1">
              <a:spcAft>
                <a:spcPts val="900"/>
              </a:spcAft>
              <a:buClr>
                <a:schemeClr val="tx2"/>
              </a:buClr>
              <a:buFont typeface="Arial" panose="020B0604020202020204" pitchFamily="34" charset="0"/>
              <a:buChar char="•"/>
            </a:pPr>
            <a:r>
              <a:rPr lang="en-US" altLang="en-US" sz="1600" dirty="0">
                <a:solidFill>
                  <a:srgbClr val="535A5D"/>
                </a:solidFill>
              </a:rPr>
              <a:t>Attempt to seek clarification and more information about the situation.</a:t>
            </a:r>
          </a:p>
          <a:p>
            <a:pPr lvl="1">
              <a:spcAft>
                <a:spcPts val="900"/>
              </a:spcAft>
              <a:buClr>
                <a:schemeClr val="tx2"/>
              </a:buClr>
              <a:buFont typeface="Arial" panose="020B0604020202020204" pitchFamily="34" charset="0"/>
              <a:buChar char="•"/>
            </a:pPr>
            <a:r>
              <a:rPr lang="en-US" altLang="en-US" sz="1600" dirty="0">
                <a:solidFill>
                  <a:srgbClr val="535A5D"/>
                </a:solidFill>
              </a:rPr>
              <a:t>Sublimate your feelings; put your energy and attention into other unrelated activities or interests.</a:t>
            </a:r>
          </a:p>
          <a:p>
            <a:pPr lvl="1">
              <a:spcAft>
                <a:spcPts val="900"/>
              </a:spcAft>
              <a:buClr>
                <a:schemeClr val="tx2"/>
              </a:buClr>
              <a:buFont typeface="Arial" panose="020B0604020202020204" pitchFamily="34" charset="0"/>
              <a:buChar char="•"/>
            </a:pPr>
            <a:r>
              <a:rPr lang="en-US" altLang="en-US" sz="1600" dirty="0">
                <a:solidFill>
                  <a:srgbClr val="535A5D"/>
                </a:solidFill>
              </a:rPr>
              <a:t>Spend your time listening and gathering additional information by talking with those involved.</a:t>
            </a:r>
          </a:p>
          <a:p>
            <a:pPr lvl="1">
              <a:spcAft>
                <a:spcPts val="900"/>
              </a:spcAft>
              <a:buClr>
                <a:schemeClr val="tx2"/>
              </a:buClr>
              <a:buFont typeface="Arial" panose="020B0604020202020204" pitchFamily="34" charset="0"/>
              <a:buChar char="•"/>
            </a:pPr>
            <a:r>
              <a:rPr lang="en-US" altLang="en-US" sz="1600" dirty="0">
                <a:solidFill>
                  <a:srgbClr val="535A5D"/>
                </a:solidFill>
              </a:rPr>
              <a:t>Back down under pressure rather than dealing with the conflict.</a:t>
            </a:r>
          </a:p>
          <a:p>
            <a:pPr lvl="1">
              <a:spcAft>
                <a:spcPts val="900"/>
              </a:spcAft>
              <a:buClr>
                <a:schemeClr val="tx2"/>
              </a:buClr>
              <a:buFont typeface="Arial" panose="020B0604020202020204" pitchFamily="34" charset="0"/>
              <a:buChar char="•"/>
            </a:pPr>
            <a:r>
              <a:rPr lang="en-US" altLang="en-US" sz="1600" dirty="0">
                <a:solidFill>
                  <a:srgbClr val="535A5D"/>
                </a:solidFill>
              </a:rPr>
              <a:t>Make an active attempt to compromise.</a:t>
            </a:r>
          </a:p>
          <a:p>
            <a:pPr lvl="1">
              <a:spcAft>
                <a:spcPts val="900"/>
              </a:spcAft>
              <a:buClr>
                <a:schemeClr val="tx2"/>
              </a:buClr>
              <a:buFont typeface="Arial" panose="020B0604020202020204" pitchFamily="34" charset="0"/>
              <a:buChar char="•"/>
            </a:pPr>
            <a:r>
              <a:rPr lang="en-US" altLang="en-US" sz="1600" dirty="0">
                <a:solidFill>
                  <a:srgbClr val="535A5D"/>
                </a:solidFill>
              </a:rPr>
              <a:t>Complain to others about the unfairness of the situation.</a:t>
            </a:r>
          </a:p>
          <a:p>
            <a:pPr lvl="1">
              <a:spcAft>
                <a:spcPts val="900"/>
              </a:spcAft>
              <a:buClr>
                <a:schemeClr val="tx2"/>
              </a:buClr>
              <a:buFont typeface="Arial" panose="020B0604020202020204" pitchFamily="34" charset="0"/>
              <a:buChar char="•"/>
            </a:pPr>
            <a:r>
              <a:rPr lang="en-US" altLang="en-US" sz="1600" dirty="0">
                <a:solidFill>
                  <a:srgbClr val="535A5D"/>
                </a:solidFill>
              </a:rPr>
              <a:t>Make an effort to seek creative alternatives to the situation.</a:t>
            </a:r>
            <a:endParaRPr lang="en-US" altLang="en-US" sz="1300" dirty="0">
              <a:solidFill>
                <a:srgbClr val="535A5D"/>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76038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7"/>
          <p:cNvSpPr>
            <a:spLocks noGrp="1"/>
          </p:cNvSpPr>
          <p:nvPr>
            <p:ph type="title"/>
          </p:nvPr>
        </p:nvSpPr>
        <p:spPr/>
        <p:txBody>
          <a:bodyPr/>
          <a:lstStyle/>
          <a:p>
            <a:pPr eaLnBrk="1" hangingPunct="1"/>
            <a:r>
              <a:rPr lang="en-US" altLang="en-US"/>
              <a:t>Five Conflict Management Styles</a:t>
            </a:r>
          </a:p>
        </p:txBody>
      </p:sp>
      <p:sp>
        <p:nvSpPr>
          <p:cNvPr id="30724" name="Text Placeholder 10"/>
          <p:cNvSpPr txBox="1">
            <a:spLocks/>
          </p:cNvSpPr>
          <p:nvPr/>
        </p:nvSpPr>
        <p:spPr bwMode="auto">
          <a:xfrm>
            <a:off x="460375" y="4817570"/>
            <a:ext cx="2061845" cy="1241583"/>
          </a:xfrm>
          <a:prstGeom prst="rect">
            <a:avLst/>
          </a:prstGeom>
          <a:solidFill>
            <a:schemeClr val="accent3"/>
          </a:solidFill>
          <a:ln>
            <a:noFill/>
          </a:ln>
        </p:spPr>
        <p:txBody>
          <a:bodyPr lIns="101882" tIns="101882" rIns="101882" bIns="101882" anchor="ctr" anchorCtr="1"/>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spcAft>
                <a:spcPts val="669"/>
              </a:spcAft>
              <a:buClr>
                <a:schemeClr val="tx2"/>
              </a:buClr>
            </a:pPr>
            <a:r>
              <a:rPr lang="en-US" altLang="en-US" sz="1800" b="1">
                <a:solidFill>
                  <a:schemeClr val="bg1"/>
                </a:solidFill>
              </a:rPr>
              <a:t>Competing</a:t>
            </a:r>
          </a:p>
        </p:txBody>
      </p:sp>
      <p:sp>
        <p:nvSpPr>
          <p:cNvPr id="29701" name="Text Placeholder 12"/>
          <p:cNvSpPr txBox="1">
            <a:spLocks/>
          </p:cNvSpPr>
          <p:nvPr/>
        </p:nvSpPr>
        <p:spPr bwMode="auto">
          <a:xfrm>
            <a:off x="2572808" y="4817571"/>
            <a:ext cx="4739217" cy="1241583"/>
          </a:xfrm>
          <a:prstGeom prst="rect">
            <a:avLst/>
          </a:prstGeom>
          <a:noFill/>
          <a:ln>
            <a:noFill/>
          </a:ln>
        </p:spPr>
        <p:txBody>
          <a:bodyPr lIns="101882" tIns="101882" rIns="101882" bIns="132447" anchor="t" anchorCtr="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1600" dirty="0">
                <a:solidFill>
                  <a:schemeClr val="tx1"/>
                </a:solidFill>
              </a:rPr>
              <a:t>Competing produces a win-lose situation. One person’s goals are met and the other’s are not. </a:t>
            </a:r>
          </a:p>
        </p:txBody>
      </p:sp>
      <p:sp>
        <p:nvSpPr>
          <p:cNvPr id="30726" name="Text Placeholder 10"/>
          <p:cNvSpPr txBox="1">
            <a:spLocks/>
          </p:cNvSpPr>
          <p:nvPr/>
        </p:nvSpPr>
        <p:spPr bwMode="auto">
          <a:xfrm>
            <a:off x="460375" y="1969101"/>
            <a:ext cx="2061845" cy="1241583"/>
          </a:xfrm>
          <a:prstGeom prst="rect">
            <a:avLst/>
          </a:prstGeom>
          <a:solidFill>
            <a:schemeClr val="accent3"/>
          </a:solidFill>
          <a:ln>
            <a:noFill/>
          </a:ln>
        </p:spPr>
        <p:txBody>
          <a:bodyPr lIns="101882" tIns="101882" rIns="101882" bIns="101882"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800" b="1" dirty="0">
                <a:solidFill>
                  <a:schemeClr val="bg1"/>
                </a:solidFill>
              </a:rPr>
              <a:t>Integrating</a:t>
            </a:r>
          </a:p>
        </p:txBody>
      </p:sp>
      <p:sp>
        <p:nvSpPr>
          <p:cNvPr id="29703" name="Text Placeholder 12"/>
          <p:cNvSpPr txBox="1">
            <a:spLocks/>
          </p:cNvSpPr>
          <p:nvPr/>
        </p:nvSpPr>
        <p:spPr bwMode="auto">
          <a:xfrm>
            <a:off x="2572808" y="1969101"/>
            <a:ext cx="4739217" cy="1241584"/>
          </a:xfrm>
          <a:prstGeom prst="rect">
            <a:avLst/>
          </a:prstGeom>
          <a:noFill/>
          <a:ln>
            <a:noFill/>
          </a:ln>
        </p:spPr>
        <p:txBody>
          <a:bodyPr lIns="101882" tIns="101882" rIns="101882" bIns="132447" anchor="t" anchorCtr="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1600" dirty="0">
                <a:solidFill>
                  <a:schemeClr val="tx1"/>
                </a:solidFill>
              </a:rPr>
              <a:t>Integrating produces a solution that incorporates each party’s goals in the conflict in a mutually satisfying way. </a:t>
            </a:r>
          </a:p>
        </p:txBody>
      </p:sp>
      <p:sp>
        <p:nvSpPr>
          <p:cNvPr id="11" name="Text Placeholder 10"/>
          <p:cNvSpPr txBox="1">
            <a:spLocks/>
          </p:cNvSpPr>
          <p:nvPr/>
        </p:nvSpPr>
        <p:spPr bwMode="auto">
          <a:xfrm>
            <a:off x="460375" y="3393335"/>
            <a:ext cx="2061845" cy="1241584"/>
          </a:xfrm>
          <a:prstGeom prst="rect">
            <a:avLst/>
          </a:prstGeom>
          <a:solidFill>
            <a:schemeClr val="tx2"/>
          </a:solidFill>
          <a:ln>
            <a:noFill/>
          </a:ln>
        </p:spPr>
        <p:txBody>
          <a:bodyPr lIns="101882" tIns="101882" rIns="101882" bIns="101882" anchor="ctr" anchorCtr="1"/>
          <a:lstStyle>
            <a:defPPr>
              <a:defRPr lang="en-US"/>
            </a:defPPr>
            <a:lvl1pPr>
              <a:spcBef>
                <a:spcPct val="0"/>
              </a:spcBef>
              <a:spcAft>
                <a:spcPts val="669"/>
              </a:spcAft>
              <a:buClr>
                <a:schemeClr val="tx2"/>
              </a:buClr>
              <a:buSzTx/>
              <a:defRPr sz="1800" b="1">
                <a:solidFill>
                  <a:schemeClr val="bg1"/>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a:t>Compromising</a:t>
            </a:r>
          </a:p>
        </p:txBody>
      </p:sp>
      <p:sp>
        <p:nvSpPr>
          <p:cNvPr id="29705" name="Text Placeholder 12"/>
          <p:cNvSpPr txBox="1">
            <a:spLocks/>
          </p:cNvSpPr>
          <p:nvPr/>
        </p:nvSpPr>
        <p:spPr bwMode="auto">
          <a:xfrm>
            <a:off x="2572808" y="3393336"/>
            <a:ext cx="4739217" cy="1241584"/>
          </a:xfrm>
          <a:prstGeom prst="rect">
            <a:avLst/>
          </a:prstGeom>
          <a:noFill/>
          <a:ln>
            <a:noFill/>
          </a:ln>
        </p:spPr>
        <p:txBody>
          <a:bodyPr lIns="101882" tIns="101882" rIns="101882" bIns="132447" anchor="t" anchorCtr="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1600" dirty="0">
                <a:solidFill>
                  <a:schemeClr val="tx1"/>
                </a:solidFill>
              </a:rPr>
              <a:t>Compromising consists of one person giving in </a:t>
            </a:r>
            <a:br>
              <a:rPr lang="en-US" altLang="en-US" sz="1600" dirty="0">
                <a:solidFill>
                  <a:schemeClr val="tx1"/>
                </a:solidFill>
              </a:rPr>
            </a:br>
            <a:r>
              <a:rPr lang="en-US" altLang="en-US" sz="1600" dirty="0">
                <a:solidFill>
                  <a:schemeClr val="tx1"/>
                </a:solidFill>
              </a:rPr>
              <a:t>to satisfy the needs of another at the earliest possible stage of the conflict. </a:t>
            </a:r>
          </a:p>
        </p:txBody>
      </p:sp>
      <p:sp>
        <p:nvSpPr>
          <p:cNvPr id="30730" name="Text Placeholder 10"/>
          <p:cNvSpPr txBox="1">
            <a:spLocks/>
          </p:cNvSpPr>
          <p:nvPr/>
        </p:nvSpPr>
        <p:spPr bwMode="auto">
          <a:xfrm>
            <a:off x="460375" y="6241804"/>
            <a:ext cx="2061845" cy="1241583"/>
          </a:xfrm>
          <a:prstGeom prst="rect">
            <a:avLst/>
          </a:prstGeom>
          <a:solidFill>
            <a:schemeClr val="tx2"/>
          </a:solidFill>
          <a:ln>
            <a:noFill/>
          </a:ln>
        </p:spPr>
        <p:txBody>
          <a:bodyPr lIns="101882" tIns="101882" rIns="101882" bIns="101882" anchor="ctr" anchorCtr="1"/>
          <a:lstStyle>
            <a:defPPr>
              <a:defRPr lang="en-US"/>
            </a:defPPr>
            <a:lvl1pPr>
              <a:spcBef>
                <a:spcPct val="0"/>
              </a:spcBef>
              <a:spcAft>
                <a:spcPts val="669"/>
              </a:spcAft>
              <a:buClr>
                <a:schemeClr val="tx2"/>
              </a:buClr>
              <a:buSzTx/>
              <a:defRPr sz="1800" b="1">
                <a:solidFill>
                  <a:schemeClr val="bg1"/>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Smoothing</a:t>
            </a:r>
          </a:p>
        </p:txBody>
      </p:sp>
      <p:sp>
        <p:nvSpPr>
          <p:cNvPr id="29707" name="Text Placeholder 12"/>
          <p:cNvSpPr txBox="1">
            <a:spLocks/>
          </p:cNvSpPr>
          <p:nvPr/>
        </p:nvSpPr>
        <p:spPr bwMode="auto">
          <a:xfrm>
            <a:off x="2572808" y="6241805"/>
            <a:ext cx="4739217" cy="1241583"/>
          </a:xfrm>
          <a:prstGeom prst="rect">
            <a:avLst/>
          </a:prstGeom>
          <a:noFill/>
          <a:ln>
            <a:noFill/>
          </a:ln>
        </p:spPr>
        <p:txBody>
          <a:bodyPr lIns="101882" tIns="101882" rIns="101882" bIns="132447" anchor="t" anchorCtr="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1600">
                <a:solidFill>
                  <a:schemeClr val="tx1"/>
                </a:solidFill>
              </a:rPr>
              <a:t>Smoothing involves giving in to the other person </a:t>
            </a:r>
            <a:br>
              <a:rPr lang="en-US" altLang="en-US" sz="1600">
                <a:solidFill>
                  <a:schemeClr val="tx1"/>
                </a:solidFill>
              </a:rPr>
            </a:br>
            <a:r>
              <a:rPr lang="en-US" altLang="en-US" sz="1600">
                <a:solidFill>
                  <a:schemeClr val="tx1"/>
                </a:solidFill>
              </a:rPr>
              <a:t>and ignoring one’s own goals. Smoothing can be useful as a temporary fix in a conflict situation. </a:t>
            </a:r>
          </a:p>
        </p:txBody>
      </p:sp>
      <p:sp>
        <p:nvSpPr>
          <p:cNvPr id="30732" name="Text Placeholder 10"/>
          <p:cNvSpPr txBox="1">
            <a:spLocks/>
          </p:cNvSpPr>
          <p:nvPr/>
        </p:nvSpPr>
        <p:spPr bwMode="auto">
          <a:xfrm>
            <a:off x="460375" y="7666038"/>
            <a:ext cx="2061845" cy="1386523"/>
          </a:xfrm>
          <a:prstGeom prst="rect">
            <a:avLst/>
          </a:prstGeom>
          <a:solidFill>
            <a:schemeClr val="accent3"/>
          </a:solidFill>
          <a:ln>
            <a:noFill/>
          </a:ln>
        </p:spPr>
        <p:txBody>
          <a:bodyPr lIns="101882" tIns="101882" rIns="101882" bIns="101882"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800" b="1" dirty="0">
                <a:solidFill>
                  <a:schemeClr val="bg1"/>
                </a:solidFill>
              </a:rPr>
              <a:t>Avoiding</a:t>
            </a:r>
          </a:p>
        </p:txBody>
      </p:sp>
      <p:sp>
        <p:nvSpPr>
          <p:cNvPr id="29709" name="Text Placeholder 12"/>
          <p:cNvSpPr txBox="1">
            <a:spLocks/>
          </p:cNvSpPr>
          <p:nvPr/>
        </p:nvSpPr>
        <p:spPr bwMode="auto">
          <a:xfrm>
            <a:off x="2572808" y="7666038"/>
            <a:ext cx="4739217" cy="1386523"/>
          </a:xfrm>
          <a:prstGeom prst="rect">
            <a:avLst/>
          </a:prstGeom>
          <a:noFill/>
          <a:ln>
            <a:noFill/>
          </a:ln>
        </p:spPr>
        <p:txBody>
          <a:bodyPr lIns="101882" tIns="101882" rIns="101882" bIns="132447" anchor="t" anchorCtr="0"/>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defRPr/>
            </a:pPr>
            <a:r>
              <a:rPr lang="en-US" altLang="en-US" sz="1600" dirty="0">
                <a:solidFill>
                  <a:schemeClr val="tx1"/>
                </a:solidFill>
              </a:rPr>
              <a:t>Avoiding is staying away from or withdrawing from </a:t>
            </a:r>
            <a:br>
              <a:rPr lang="en-US" altLang="en-US" sz="1600" dirty="0">
                <a:solidFill>
                  <a:schemeClr val="tx1"/>
                </a:solidFill>
              </a:rPr>
            </a:br>
            <a:r>
              <a:rPr lang="en-US" altLang="en-US" sz="1600" dirty="0">
                <a:solidFill>
                  <a:schemeClr val="tx1"/>
                </a:solidFill>
              </a:rPr>
              <a:t>a conflict. Some conflicts may work themselves </a:t>
            </a:r>
            <a:br>
              <a:rPr lang="en-US" altLang="en-US" sz="1600" dirty="0">
                <a:solidFill>
                  <a:schemeClr val="tx1"/>
                </a:solidFill>
              </a:rPr>
            </a:br>
            <a:r>
              <a:rPr lang="en-US" altLang="en-US" sz="1600" dirty="0">
                <a:solidFill>
                  <a:schemeClr val="tx1"/>
                </a:solidFill>
              </a:rPr>
              <a:t>out over time, or they may be so trivial that it’s not worth the effort to get involved. Some conflicts are irresolvable.</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2033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p:txBody>
          <a:bodyPr/>
          <a:lstStyle/>
          <a:p>
            <a:pPr eaLnBrk="1" hangingPunct="1"/>
            <a:r>
              <a:rPr lang="en-US" altLang="en-US" sz="2700"/>
              <a:t>Integrating</a:t>
            </a:r>
          </a:p>
        </p:txBody>
      </p:sp>
      <p:sp>
        <p:nvSpPr>
          <p:cNvPr id="32771" name="Text Placeholder 10"/>
          <p:cNvSpPr txBox="1">
            <a:spLocks/>
          </p:cNvSpPr>
          <p:nvPr/>
        </p:nvSpPr>
        <p:spPr bwMode="auto">
          <a:xfrm>
            <a:off x="469584" y="1970088"/>
            <a:ext cx="2061845" cy="1566386"/>
          </a:xfrm>
          <a:prstGeom prst="rect">
            <a:avLst/>
          </a:prstGeom>
          <a:solidFill>
            <a:schemeClr val="tx2"/>
          </a:solidFill>
          <a:ln>
            <a:noFill/>
          </a:ln>
        </p:spPr>
        <p:txBody>
          <a:bodyPr lIns="101882" tIns="101882" rIns="101882" bIns="101882" anchor="ctr" anchorCtr="1"/>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sz="1800" b="1" dirty="0">
                <a:solidFill>
                  <a:schemeClr val="bg1"/>
                </a:solidFill>
              </a:rPr>
              <a:t>Focus:  </a:t>
            </a:r>
            <a:r>
              <a:rPr lang="en-US" dirty="0">
                <a:solidFill>
                  <a:schemeClr val="tx1"/>
                </a:solidFill>
                <a:latin typeface="ＭＳ Ｐゴシック"/>
              </a:rPr>
              <a:t/>
            </a:r>
            <a:br>
              <a:rPr lang="en-US" dirty="0">
                <a:solidFill>
                  <a:schemeClr val="tx1"/>
                </a:solidFill>
                <a:latin typeface="ＭＳ Ｐゴシック"/>
              </a:rPr>
            </a:br>
            <a:r>
              <a:rPr lang="en-US" altLang="en-US" sz="1600" dirty="0">
                <a:solidFill>
                  <a:schemeClr val="bg1"/>
                </a:solidFill>
              </a:rPr>
              <a:t>On meeting the needs and goals of both parties</a:t>
            </a:r>
            <a:r>
              <a:rPr lang="en-US" altLang="en-US" sz="1600" dirty="0">
                <a:solidFill>
                  <a:schemeClr val="bg1"/>
                </a:solidFill>
                <a:cs typeface="Arial"/>
              </a:rPr>
              <a:t>.</a:t>
            </a:r>
            <a:endParaRPr lang="en-US" altLang="en-US" sz="1600" dirty="0">
              <a:solidFill>
                <a:schemeClr val="bg1"/>
              </a:solidFill>
            </a:endParaRPr>
          </a:p>
        </p:txBody>
      </p:sp>
      <p:sp>
        <p:nvSpPr>
          <p:cNvPr id="33797" name="Text Placeholder 12"/>
          <p:cNvSpPr txBox="1">
            <a:spLocks/>
          </p:cNvSpPr>
          <p:nvPr/>
        </p:nvSpPr>
        <p:spPr bwMode="auto">
          <a:xfrm>
            <a:off x="2531429" y="1970088"/>
            <a:ext cx="4780596" cy="3302158"/>
          </a:xfrm>
          <a:prstGeom prst="rect">
            <a:avLst/>
          </a:prstGeom>
          <a:noFill/>
          <a:ln>
            <a:noFill/>
          </a:ln>
        </p:spPr>
        <p:txBody>
          <a:bodyPr lIns="101882" tIns="101882" rIns="101882" bIns="132447" anchor="t" anchorCtr="0"/>
          <a:lstStyle>
            <a:lvl1pPr marL="285750" indent="-28575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2674"/>
              </a:spcAft>
              <a:buClr>
                <a:schemeClr val="tx2"/>
              </a:buClr>
              <a:buFont typeface="Arial" panose="020B0604020202020204" pitchFamily="34" charset="0"/>
              <a:buChar char="•"/>
              <a:defRPr/>
            </a:pPr>
            <a:r>
              <a:rPr lang="en-US" altLang="en-US" sz="1600" dirty="0">
                <a:solidFill>
                  <a:schemeClr val="tx1"/>
                </a:solidFill>
              </a:rPr>
              <a:t>Integrating is the only strategy that’s solution-oriented and, at the same time, oriented to meeting the needs of both individuals.</a:t>
            </a:r>
          </a:p>
          <a:p>
            <a:pPr>
              <a:spcAft>
                <a:spcPts val="2674"/>
              </a:spcAft>
              <a:buClr>
                <a:schemeClr val="tx2"/>
              </a:buClr>
              <a:buFont typeface="Arial" panose="020B0604020202020204" pitchFamily="34" charset="0"/>
              <a:buChar char="•"/>
              <a:defRPr/>
            </a:pPr>
            <a:r>
              <a:rPr lang="en-US" altLang="en-US" sz="1600" dirty="0">
                <a:solidFill>
                  <a:schemeClr val="tx1"/>
                </a:solidFill>
              </a:rPr>
              <a:t>Integrating allows both parties to solve the conflict and leave with positive feelings, facilitating ongoing work relationships.</a:t>
            </a:r>
          </a:p>
          <a:p>
            <a:pPr>
              <a:spcAft>
                <a:spcPts val="2674"/>
              </a:spcAft>
              <a:buClr>
                <a:schemeClr val="tx2"/>
              </a:buClr>
              <a:buFont typeface="Arial" panose="020B0604020202020204" pitchFamily="34" charset="0"/>
              <a:buChar char="•"/>
              <a:defRPr/>
            </a:pPr>
            <a:r>
              <a:rPr lang="en-US" altLang="en-US" sz="1600" dirty="0">
                <a:solidFill>
                  <a:schemeClr val="tx1"/>
                </a:solidFill>
              </a:rPr>
              <a:t>Integrating is the most complex and time-consuming of the five strategies.</a:t>
            </a:r>
          </a:p>
          <a:p>
            <a:pPr algn="ctr">
              <a:spcAft>
                <a:spcPts val="669"/>
              </a:spcAft>
              <a:buClr>
                <a:schemeClr val="tx2"/>
              </a:buClr>
              <a:defRPr/>
            </a:pPr>
            <a:endParaRPr lang="en-US" altLang="en-US" sz="1600" dirty="0">
              <a:solidFill>
                <a:schemeClr val="tx1"/>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713954736"/>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E583BA-61BB-490B-A2E8-709AC21DD6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4A86EE-912F-46E0-802B-22B89A0948EC}">
  <ds:schemaRefs>
    <ds:schemaRef ds:uri="http://schemas.microsoft.com/sharepoint/v3/contenttype/forms"/>
  </ds:schemaRefs>
</ds:datastoreItem>
</file>

<file path=customXml/itemProps3.xml><?xml version="1.0" encoding="utf-8"?>
<ds:datastoreItem xmlns:ds="http://schemas.openxmlformats.org/officeDocument/2006/customXml" ds:itemID="{B4A06612-E0A0-4547-BDC8-26AE191B79F0}">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d7b5156c-7859-495b-a65c-a7601d85f73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6848</Words>
  <Application>Microsoft Office PowerPoint</Application>
  <PresentationFormat>Custom</PresentationFormat>
  <Paragraphs>636</Paragraphs>
  <Slides>40</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ＭＳ Ｐゴシック</vt:lpstr>
      <vt:lpstr>Arial</vt:lpstr>
      <vt:lpstr>Calibri</vt:lpstr>
      <vt:lpstr>Times New Roman</vt:lpstr>
      <vt:lpstr>Wingdings</vt:lpstr>
      <vt:lpstr>OptumPortrait</vt:lpstr>
      <vt:lpstr> How To Use Conflict as Opportunity</vt:lpstr>
      <vt:lpstr>The Program</vt:lpstr>
      <vt:lpstr>Learning Points</vt:lpstr>
      <vt:lpstr>Ask Yourself … </vt:lpstr>
      <vt:lpstr>What Is Conflict? </vt:lpstr>
      <vt:lpstr>Philosophy</vt:lpstr>
      <vt:lpstr>Philosophy</vt:lpstr>
      <vt:lpstr>Five Conflict Management Styles</vt:lpstr>
      <vt:lpstr>Integrating</vt:lpstr>
      <vt:lpstr>Sources of Conflict</vt:lpstr>
      <vt:lpstr>Background Conditions </vt:lpstr>
      <vt:lpstr>Background Conditions </vt:lpstr>
      <vt:lpstr>Analyze</vt:lpstr>
      <vt:lpstr>Analyze</vt:lpstr>
      <vt:lpstr>Analyze</vt:lpstr>
      <vt:lpstr>Analyze</vt:lpstr>
      <vt:lpstr>Anatomy of an Argument</vt:lpstr>
      <vt:lpstr>Resolve</vt:lpstr>
      <vt:lpstr>Resolve</vt:lpstr>
      <vt:lpstr>Resolve</vt:lpstr>
      <vt:lpstr>Resolve</vt:lpstr>
      <vt:lpstr>Resolve </vt:lpstr>
      <vt:lpstr>Resolve</vt:lpstr>
      <vt:lpstr>Alternatives</vt:lpstr>
      <vt:lpstr>Alternatives</vt:lpstr>
      <vt:lpstr>Opportunities</vt:lpstr>
      <vt:lpstr>Case Study 1</vt:lpstr>
      <vt:lpstr>Case Study 2</vt:lpstr>
      <vt:lpstr>Case Study 3</vt:lpstr>
      <vt:lpstr>Case Study 4</vt:lpstr>
      <vt:lpstr>Case Study 5</vt:lpstr>
      <vt:lpstr>Case Study 6</vt:lpstr>
      <vt:lpstr>Case Study 7</vt:lpstr>
      <vt:lpstr>Case Study 8</vt:lpstr>
      <vt:lpstr>Case Study 9</vt:lpstr>
      <vt:lpstr>Case Study 10</vt:lpstr>
      <vt:lpstr>Case Study 11</vt:lpstr>
      <vt:lpstr>Case Study 12</vt:lpstr>
      <vt:lpstr>Make Your Action Plan</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Conflict as Opportunity</dc:title>
  <dc:creator/>
  <cp:lastModifiedBy/>
  <cp:revision>2</cp:revision>
  <dcterms:created xsi:type="dcterms:W3CDTF">2018-10-23T22:08:24Z</dcterms:created>
  <dcterms:modified xsi:type="dcterms:W3CDTF">2021-06-02T15:31:52Z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122400</vt:r8>
  </property>
</Properties>
</file>