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4"/>
  </p:sldMasterIdLst>
  <p:notesMasterIdLst>
    <p:notesMasterId r:id="rId27"/>
  </p:notesMasterIdLst>
  <p:sldIdLst>
    <p:sldId id="468" r:id="rId5"/>
    <p:sldId id="461" r:id="rId6"/>
    <p:sldId id="456" r:id="rId7"/>
    <p:sldId id="449" r:id="rId8"/>
    <p:sldId id="430" r:id="rId9"/>
    <p:sldId id="441" r:id="rId10"/>
    <p:sldId id="442" r:id="rId11"/>
    <p:sldId id="411" r:id="rId12"/>
    <p:sldId id="440" r:id="rId13"/>
    <p:sldId id="435" r:id="rId14"/>
    <p:sldId id="407" r:id="rId15"/>
    <p:sldId id="420" r:id="rId16"/>
    <p:sldId id="421" r:id="rId17"/>
    <p:sldId id="470" r:id="rId18"/>
    <p:sldId id="412" r:id="rId19"/>
    <p:sldId id="416" r:id="rId20"/>
    <p:sldId id="447" r:id="rId21"/>
    <p:sldId id="445" r:id="rId22"/>
    <p:sldId id="446" r:id="rId23"/>
    <p:sldId id="345" r:id="rId24"/>
    <p:sldId id="469" r:id="rId25"/>
    <p:sldId id="348" r:id="rId2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B94147-285A-3F48-A4DC-95B9FC60DA15}">
          <p14:sldIdLst>
            <p14:sldId id="468"/>
            <p14:sldId id="461"/>
            <p14:sldId id="456"/>
            <p14:sldId id="449"/>
            <p14:sldId id="430"/>
            <p14:sldId id="441"/>
            <p14:sldId id="442"/>
            <p14:sldId id="411"/>
            <p14:sldId id="440"/>
            <p14:sldId id="435"/>
            <p14:sldId id="407"/>
            <p14:sldId id="420"/>
            <p14:sldId id="421"/>
            <p14:sldId id="470"/>
            <p14:sldId id="412"/>
            <p14:sldId id="416"/>
            <p14:sldId id="447"/>
            <p14:sldId id="445"/>
            <p14:sldId id="446"/>
            <p14:sldId id="345"/>
            <p14:sldId id="469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695" userDrawn="1">
          <p15:clr>
            <a:srgbClr val="A4A3A4"/>
          </p15:clr>
        </p15:guide>
        <p15:guide id="5" orient="horz" pos="3919" userDrawn="1">
          <p15:clr>
            <a:srgbClr val="A4A3A4"/>
          </p15:clr>
        </p15:guide>
        <p15:guide id="6" orient="horz" pos="736" userDrawn="1">
          <p15:clr>
            <a:srgbClr val="A4A3A4"/>
          </p15:clr>
        </p15:guide>
        <p15:guide id="7" orient="horz" pos="852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E"/>
    <a:srgbClr val="B1B3B3"/>
    <a:srgbClr val="888B8D"/>
    <a:srgbClr val="63666A"/>
    <a:srgbClr val="F2B411"/>
    <a:srgbClr val="E87722"/>
    <a:srgbClr val="FFFFFF"/>
    <a:srgbClr val="55565A"/>
    <a:srgbClr val="A22B38"/>
    <a:srgbClr val="008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91" autoAdjust="0"/>
    <p:restoredTop sz="79167" autoAdjust="0"/>
  </p:normalViewPr>
  <p:slideViewPr>
    <p:cSldViewPr snapToGrid="0">
      <p:cViewPr>
        <p:scale>
          <a:sx n="50" d="100"/>
          <a:sy n="50" d="100"/>
        </p:scale>
        <p:origin x="1500" y="100"/>
      </p:cViewPr>
      <p:guideLst>
        <p:guide orient="horz" pos="2880"/>
        <p:guide pos="5120"/>
        <p:guide orient="horz" pos="2160"/>
        <p:guide orient="horz" pos="695"/>
        <p:guide orient="horz" pos="3919"/>
        <p:guide orient="horz" pos="736"/>
        <p:guide orient="horz" pos="852"/>
        <p:guide pos="3840"/>
        <p:guide pos="3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1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059E1-8A92-412E-9FFC-46DC2A12AD11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AA27-3892-4360-B986-D6B124C22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8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4922-48E6-4733-ABFE-71C8845710B2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05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50" indent="-2808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09" indent="-22466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31" indent="-22466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1955" indent="-22466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278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02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926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248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69839-6244-4654-AE31-D0424487B385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24" y="4343148"/>
            <a:ext cx="503116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7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FD77F-EC5B-45BD-BC5E-6EC0023F96C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316" y="4342465"/>
            <a:ext cx="5491370" cy="4116048"/>
          </a:xfrm>
          <a:noFill/>
          <a:ln/>
        </p:spPr>
        <p:txBody>
          <a:bodyPr/>
          <a:lstStyle/>
          <a:p>
            <a:endParaRPr lang="en-AU" baseline="0" dirty="0"/>
          </a:p>
        </p:txBody>
      </p:sp>
    </p:spTree>
    <p:extLst>
      <p:ext uri="{BB962C8B-B14F-4D97-AF65-F5344CB8AC3E}">
        <p14:creationId xmlns:p14="http://schemas.microsoft.com/office/powerpoint/2010/main" val="33305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4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4922-48E6-4733-ABFE-71C8845710B2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816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8E0B9-4795-46BD-A330-EA0C0B58B6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3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1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1AA27-3892-4360-B986-D6B124C22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04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B53CE1-F990-46E3-A4BB-51E2BBA1214F}" type="slidenum">
              <a:rPr lang="en-US" altLang="en-US" sz="12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75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1A3000-7C6C-4235-9E66-F2C74AE380CA}" type="slidenum">
              <a:rPr lang="en-US" altLang="en-US" sz="120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7634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02756" indent="-270291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81164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13629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46095" indent="-216233" algn="l" defTabSz="4564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78560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11026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43491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75957" indent="-216233" defTabSz="45649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46CF09-9E59-47E3-8E21-4369E3687EAA}" type="slidenum">
              <a:rPr lang="en-US" altLang="en-US" sz="120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559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6214" y="4240369"/>
            <a:ext cx="6387921" cy="4114800"/>
          </a:xfrm>
        </p:spPr>
        <p:txBody>
          <a:bodyPr/>
          <a:lstStyle/>
          <a:p>
            <a:endParaRPr lang="en-A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4922-48E6-4733-ABFE-71C8845710B2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28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7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50" indent="-2808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09" indent="-22466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31" indent="-22466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1955" indent="-22466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278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02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926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248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CB404-F89A-4D15-B500-AE8FFFB7B92E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24" y="4343148"/>
            <a:ext cx="503116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5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50" indent="-2808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09" indent="-22466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31" indent="-22466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1955" indent="-22466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278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02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9926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248" indent="-224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7CB404-F89A-4D15-B500-AE8FFFB7B92E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24" y="4343148"/>
            <a:ext cx="5031160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6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1627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36576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336293" y="1828798"/>
            <a:ext cx="36576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77285" y="1828798"/>
            <a:ext cx="36576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336293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177285" y="2492372"/>
            <a:ext cx="36576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6328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1828802"/>
            <a:ext cx="54864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3712" y="1828798"/>
            <a:ext cx="54864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313712" y="2492372"/>
            <a:ext cx="54864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41518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24330" y="1828801"/>
            <a:ext cx="5571671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510971" y="4470401"/>
            <a:ext cx="3585028" cy="1435100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096000" y="1828801"/>
            <a:ext cx="5715000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226552" y="4470401"/>
            <a:ext cx="3584448" cy="1435100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E817BE-EAFE-488D-818F-3A834185D3B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92439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51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04322" y="3873724"/>
            <a:ext cx="2077359" cy="2031776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4286399" y="1828801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5985513" y="3873724"/>
            <a:ext cx="2077359" cy="2031776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8067405" y="1835375"/>
            <a:ext cx="3776472" cy="40767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9766519" y="3873724"/>
            <a:ext cx="2077359" cy="2031776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870C7-51DA-4C40-888B-8B285A0F75BB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378141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8802"/>
            <a:ext cx="2819400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3333751" y="1828802"/>
            <a:ext cx="2824163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157912" y="1826531"/>
            <a:ext cx="2821781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8977313" y="1826531"/>
            <a:ext cx="2833688" cy="25835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2343" y="2971800"/>
            <a:ext cx="1461407" cy="1439408"/>
          </a:xfrm>
          <a:solidFill>
            <a:schemeClr val="tx1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696506" y="2971800"/>
            <a:ext cx="1461407" cy="1439408"/>
          </a:xfrm>
          <a:solidFill>
            <a:schemeClr val="accent2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518286" y="2971800"/>
            <a:ext cx="1461407" cy="1439408"/>
          </a:xfrm>
          <a:solidFill>
            <a:schemeClr val="accent4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10349594" y="2971800"/>
            <a:ext cx="1461407" cy="1439408"/>
          </a:xfrm>
          <a:solidFill>
            <a:srgbClr val="A22B38"/>
          </a:solidFill>
        </p:spPr>
        <p:txBody>
          <a:bodyPr lIns="102870" tIns="10287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</a:t>
            </a:r>
            <a:r>
              <a:rPr lang="en-US" dirty="0" err="1"/>
              <a:t>here|Remove</a:t>
            </a:r>
            <a:r>
              <a:rPr lang="en-US" dirty="0"/>
              <a:t> if not needed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C153F-3CBA-4181-B037-6B310FABB909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80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14349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Photo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2777123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039895" y="1826532"/>
            <a:ext cx="2240280" cy="197414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7302668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9565441" y="1826530"/>
            <a:ext cx="2240280" cy="197414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7936" y="2700789"/>
            <a:ext cx="1116693" cy="1099883"/>
          </a:xfrm>
          <a:solidFill>
            <a:schemeClr val="tx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900710" y="2700789"/>
            <a:ext cx="1116693" cy="1099883"/>
          </a:xfrm>
          <a:solidFill>
            <a:schemeClr val="accent2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163483" y="2700789"/>
            <a:ext cx="1116693" cy="1099883"/>
          </a:xfrm>
          <a:solidFill>
            <a:schemeClr val="accent4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426256" y="2700789"/>
            <a:ext cx="1116693" cy="1099883"/>
          </a:xfrm>
          <a:solidFill>
            <a:schemeClr val="accent1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10662104" y="2700789"/>
            <a:ext cx="1116693" cy="1099883"/>
          </a:xfrm>
          <a:solidFill>
            <a:srgbClr val="A22B38"/>
          </a:solidFill>
        </p:spPr>
        <p:txBody>
          <a:bodyPr lIns="102870" tIns="3429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65E925-2FCB-43EF-8928-862B5DDB1D8D}"/>
              </a:ext>
            </a:extLst>
          </p:cNvPr>
          <p:cNvSpPr/>
          <p:nvPr userDrawn="1"/>
        </p:nvSpPr>
        <p:spPr bwMode="gray">
          <a:xfrm>
            <a:off x="12258802" y="-5893"/>
            <a:ext cx="2184401" cy="685800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l"/>
            <a:r>
              <a:rPr lang="en-US" sz="1467" dirty="0"/>
              <a:t>For Image / Photography options. navigate to https://hub.uhg.com/sites/hub/Optum/Resources/Brand/Documents/Photo%20Library%20Overview_June2017.docx</a:t>
            </a:r>
          </a:p>
        </p:txBody>
      </p:sp>
    </p:spTree>
    <p:extLst>
      <p:ext uri="{BB962C8B-B14F-4D97-AF65-F5344CB8AC3E}">
        <p14:creationId xmlns:p14="http://schemas.microsoft.com/office/powerpoint/2010/main" val="103911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1970316"/>
          </a:xfrm>
          <a:solidFill>
            <a:schemeClr val="tx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1970316"/>
          </a:xfrm>
          <a:solidFill>
            <a:schemeClr val="accent2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1970316"/>
          </a:xfrm>
          <a:solidFill>
            <a:schemeClr val="accent4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1970316"/>
          </a:xfrm>
          <a:solidFill>
            <a:schemeClr val="accent1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1970316"/>
          </a:xfrm>
          <a:solidFill>
            <a:srgbClr val="A22B38"/>
          </a:solidFill>
        </p:spPr>
        <p:txBody>
          <a:bodyPr lIns="102870" anchor="ctr"/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5" y="3799113"/>
            <a:ext cx="2194563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7" y="3799113"/>
            <a:ext cx="2194560" cy="210638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13343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697451" cy="1307592"/>
          </a:xfrm>
          <a:solidFill>
            <a:schemeClr val="tx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223757"/>
            <a:ext cx="1697451" cy="1307592"/>
          </a:xfrm>
          <a:solidFill>
            <a:schemeClr val="accent2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586060"/>
            <a:ext cx="1697451" cy="1307592"/>
          </a:xfrm>
          <a:solidFill>
            <a:schemeClr val="accent4"/>
          </a:solidFill>
        </p:spPr>
        <p:txBody>
          <a:bodyPr lIns="10287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318204" y="1861456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318204" y="3242808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318204" y="4624161"/>
            <a:ext cx="9489168" cy="128016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2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700784" cy="987552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887905"/>
            <a:ext cx="1700784" cy="987552"/>
          </a:xfrm>
          <a:solidFill>
            <a:schemeClr val="accent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914355"/>
            <a:ext cx="1700784" cy="987552"/>
          </a:xfrm>
          <a:solidFill>
            <a:schemeClr val="accent4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79649" y="1861456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79649" y="2888303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83277" y="3914355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940803"/>
            <a:ext cx="1700784" cy="987552"/>
          </a:xfrm>
          <a:solidFill>
            <a:schemeClr val="accent1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067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83277" y="4940407"/>
            <a:ext cx="9527723" cy="987552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134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icon | Type insightful headline in sentence case | 1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2" y="1861456"/>
            <a:ext cx="1050471" cy="768096"/>
          </a:xfrm>
          <a:solidFill>
            <a:schemeClr val="tx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2" y="2681880"/>
            <a:ext cx="1050471" cy="768096"/>
          </a:xfrm>
          <a:solidFill>
            <a:schemeClr val="accent2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3502304"/>
            <a:ext cx="1050471" cy="768096"/>
          </a:xfrm>
          <a:solidFill>
            <a:schemeClr val="accent4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629230" y="1861456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32858" y="2679568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32858" y="3497680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2" y="4322728"/>
            <a:ext cx="1050471" cy="768096"/>
          </a:xfrm>
          <a:solidFill>
            <a:schemeClr val="accent1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29230" y="4315792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2" y="5143151"/>
            <a:ext cx="1050471" cy="768096"/>
          </a:xfrm>
          <a:solidFill>
            <a:srgbClr val="A22B38"/>
          </a:solidFill>
        </p:spPr>
        <p:txBody>
          <a:bodyPr lIns="34290" rIns="13716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933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1632858" y="5133905"/>
            <a:ext cx="10178143" cy="76809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664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1" y="1118283"/>
            <a:ext cx="11315700" cy="407443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7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13263" y="2975656"/>
            <a:ext cx="3165475" cy="609373"/>
          </a:xfrm>
        </p:spPr>
        <p:txBody>
          <a:bodyPr anchor="ctr"/>
          <a:lstStyle>
            <a:lvl1pPr algn="ct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[blank]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A2E36E-0880-4ED1-941C-15199A0FA8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2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Me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0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0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94CC-B592-44F3-8181-C62CCD2755B7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C29CE-FDE1-4EE7-87CF-02422434B872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E92DE-FB09-4887-9870-C8EA7C390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1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4CC8E-C163-4D27-8E8B-087072A6A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6" y="2285999"/>
            <a:ext cx="5440691" cy="22860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8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E72BA-48BB-D949-B687-1F086A0B9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05740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14352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14352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B351-B70F-40D4-9AE2-195CAECD3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6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2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 not reproduce, transmit or modify the content set forth herein in any form or by any means without written permission of </a:t>
            </a:r>
            <a:r>
              <a:rPr lang="en-US" dirty="0" err="1"/>
              <a:t>UnitedHealthcare</a:t>
            </a:r>
            <a:r>
              <a:rPr lang="en-US" dirty="0"/>
              <a:t>. © 2018 United HealthCare Services,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7690175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39353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1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95300" y="1118283"/>
            <a:ext cx="5502275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18283"/>
            <a:ext cx="5638800" cy="492125"/>
          </a:xfrm>
        </p:spPr>
        <p:txBody>
          <a:bodyPr anchor="t"/>
          <a:lstStyle>
            <a:lvl1pPr marL="0" indent="0">
              <a:buNone/>
              <a:defRPr sz="2667" b="0">
                <a:solidFill>
                  <a:schemeClr val="accent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</p:spTree>
    <p:extLst>
      <p:ext uri="{BB962C8B-B14F-4D97-AF65-F5344CB8AC3E}">
        <p14:creationId xmlns:p14="http://schemas.microsoft.com/office/powerpoint/2010/main" val="7074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3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</p:spTree>
    <p:extLst>
      <p:ext uri="{BB962C8B-B14F-4D97-AF65-F5344CB8AC3E}">
        <p14:creationId xmlns:p14="http://schemas.microsoft.com/office/powerpoint/2010/main" val="166584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7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5" y="1828801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51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B99C12-BC4B-42D3-9852-1F9B4101E13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36843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004B96-D94C-4153-B36B-4355853060E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75761" y="4401690"/>
            <a:ext cx="3335483" cy="1503809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 marL="228594" indent="-228594">
              <a:buFont typeface="Arial" panose="020B0604020202020204" pitchFamily="34" charset="0"/>
              <a:buChar char="•"/>
              <a:defRPr sz="1600"/>
            </a:lvl2pPr>
            <a:lvl3pPr marL="457189" indent="-228594">
              <a:buClr>
                <a:schemeClr val="tx1"/>
              </a:buClr>
              <a:buFont typeface="Arial" panose="020B0604020202020204" pitchFamily="34" charset="0"/>
              <a:buChar char="−"/>
              <a:defRPr sz="1600"/>
            </a:lvl3pPr>
            <a:lvl4pPr marL="687371" indent="-230182">
              <a:buFont typeface="Arial" panose="020B0604020202020204" pitchFamily="34" charset="0"/>
              <a:buChar char="•"/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3" y="3868739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3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</p:spTree>
    <p:extLst>
      <p:ext uri="{BB962C8B-B14F-4D97-AF65-F5344CB8AC3E}">
        <p14:creationId xmlns:p14="http://schemas.microsoft.com/office/powerpoint/2010/main" val="37750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19456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9"/>
            <a:ext cx="219456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5" y="1828799"/>
            <a:ext cx="219456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9"/>
            <a:ext cx="219456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7" y="1828799"/>
            <a:ext cx="2194560" cy="663575"/>
          </a:xfrm>
          <a:solidFill>
            <a:srgbClr val="A22B38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7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5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8" y="2492372"/>
            <a:ext cx="219456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329471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Column | Type insightful headline in sentence case | One 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1" y="1118283"/>
            <a:ext cx="11315700" cy="492125"/>
          </a:xfrm>
        </p:spPr>
        <p:txBody>
          <a:bodyPr/>
          <a:lstStyle>
            <a:lvl1pPr>
              <a:defRPr sz="2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8"/>
            <a:ext cx="2743200" cy="663575"/>
          </a:xfrm>
          <a:solidFill>
            <a:schemeClr val="tx2"/>
          </a:solidFill>
        </p:spPr>
        <p:txBody>
          <a:bodyPr lIns="10287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356581" y="1828799"/>
            <a:ext cx="2743200" cy="663575"/>
          </a:xfrm>
          <a:solidFill>
            <a:schemeClr val="accent2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217863" y="1828799"/>
            <a:ext cx="2743200" cy="663575"/>
          </a:xfrm>
          <a:solidFill>
            <a:schemeClr val="accent4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79143" y="1828799"/>
            <a:ext cx="2743200" cy="663575"/>
          </a:xfrm>
          <a:solidFill>
            <a:schemeClr val="accent1"/>
          </a:solidFill>
        </p:spPr>
        <p:txBody>
          <a:bodyPr lIns="10287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3356581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86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079143" y="2492372"/>
            <a:ext cx="2743200" cy="3413128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2870" tIns="10287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</p:spTree>
    <p:extLst>
      <p:ext uri="{BB962C8B-B14F-4D97-AF65-F5344CB8AC3E}">
        <p14:creationId xmlns:p14="http://schemas.microsoft.com/office/powerpoint/2010/main" val="80568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4D087D-EF83-4A62-AD98-E31A422A942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4" y="6263367"/>
            <a:ext cx="1425757" cy="444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5301" y="0"/>
            <a:ext cx="11315700" cy="10740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95301" y="1825625"/>
            <a:ext cx="11315700" cy="407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81000" y="738686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295900" y="6486983"/>
            <a:ext cx="59245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64900" y="6486983"/>
            <a:ext cx="542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2CE75-020D-45A1-B141-8BC43E0F6356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70631-2200-435E-8B78-C15380687CB2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69FDF-A621-430B-ADCC-6492A766DF3E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7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79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71" r:id="rId20"/>
    <p:sldLayoutId id="2147483872" r:id="rId21"/>
    <p:sldLayoutId id="2147483875" r:id="rId22"/>
    <p:sldLayoutId id="2147483877" r:id="rId23"/>
    <p:sldLayoutId id="2147483883" r:id="rId24"/>
    <p:sldLayoutId id="2147483884" r:id="rId25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rgbClr val="55565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800"/>
        </a:spcBef>
        <a:spcAft>
          <a:spcPts val="600"/>
        </a:spcAft>
        <a:buFont typeface="Arial" panose="020B0604020202020204" pitchFamily="34" charset="0"/>
        <a:buChar char="​"/>
        <a:defRPr sz="2267" kern="1200">
          <a:solidFill>
            <a:schemeClr val="tx2"/>
          </a:solidFill>
          <a:latin typeface="+mn-lt"/>
          <a:ea typeface="+mn-ea"/>
          <a:cs typeface="+mn-cs"/>
        </a:defRPr>
      </a:lvl1pPr>
      <a:lvl2pPr marL="230182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458777" indent="-230182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83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14377" indent="-228594" algn="l" defTabSz="914377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2" pos="5088" userDrawn="1">
          <p15:clr>
            <a:srgbClr val="FDE53C"/>
          </p15:clr>
        </p15:guide>
        <p15:guide id="73" orient="horz" pos="4960" userDrawn="1">
          <p15:clr>
            <a:srgbClr val="F26B43"/>
          </p15:clr>
        </p15:guide>
        <p15:guide id="74" userDrawn="1">
          <p15:clr>
            <a:srgbClr val="F26B43"/>
          </p15:clr>
        </p15:guide>
        <p15:guide id="75" pos="9920" userDrawn="1">
          <p15:clr>
            <a:srgbClr val="F26B43"/>
          </p15:clr>
        </p15:guide>
        <p15:guide id="76" pos="352" userDrawn="1">
          <p15:clr>
            <a:srgbClr val="F26B43"/>
          </p15:clr>
        </p15:guide>
        <p15:guide id="77" orient="horz" pos="5440" userDrawn="1">
          <p15:clr>
            <a:srgbClr val="F26B43"/>
          </p15:clr>
        </p15:guide>
        <p15:guide id="78" pos="416" userDrawn="1">
          <p15:clr>
            <a:srgbClr val="F26B43"/>
          </p15:clr>
        </p15:guide>
        <p15:guide id="79" orient="horz" pos="320" userDrawn="1">
          <p15:clr>
            <a:srgbClr val="F26B43"/>
          </p15:clr>
        </p15:guide>
        <p15:guide id="80" orient="horz" pos="480" userDrawn="1">
          <p15:clr>
            <a:srgbClr val="F26B43"/>
          </p15:clr>
        </p15:guide>
        <p15:guide id="81" orient="horz" pos="928" userDrawn="1">
          <p15:clr>
            <a:srgbClr val="F26B43"/>
          </p15:clr>
        </p15:guide>
        <p15:guide id="82" orient="horz" pos="3296" userDrawn="1">
          <p15:clr>
            <a:srgbClr val="F26B43"/>
          </p15:clr>
        </p15:guide>
        <p15:guide id="83" orient="horz" pos="5632" userDrawn="1">
          <p15:clr>
            <a:srgbClr val="F26B43"/>
          </p15:clr>
        </p15:guide>
        <p15:guide id="84" pos="9856" userDrawn="1">
          <p15:clr>
            <a:srgbClr val="F26B43"/>
          </p15:clr>
        </p15:guide>
        <p15:guide id="85" pos="5152" userDrawn="1">
          <p15:clr>
            <a:srgbClr val="FDE53C"/>
          </p15:clr>
        </p15:guide>
        <p15:guide id="86" pos="3584" userDrawn="1">
          <p15:clr>
            <a:srgbClr val="F26B43"/>
          </p15:clr>
        </p15:guide>
        <p15:guide id="87" pos="6656" userDrawn="1">
          <p15:clr>
            <a:srgbClr val="F26B43"/>
          </p15:clr>
        </p15:guide>
        <p15:guide id="88" pos="3520" userDrawn="1">
          <p15:clr>
            <a:srgbClr val="F26B43"/>
          </p15:clr>
        </p15:guide>
        <p15:guide id="89" pos="6720" userDrawn="1">
          <p15:clr>
            <a:srgbClr val="F26B43"/>
          </p15:clr>
        </p15:guide>
        <p15:guide id="90" orient="horz" pos="3232" userDrawn="1">
          <p15:clr>
            <a:srgbClr val="F26B43"/>
          </p15:clr>
        </p15:guide>
        <p15:guide id="91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search?term=art%20markman&amp;search_type=search-all" TargetMode="External"/><Relationship Id="rId2" Type="http://schemas.openxmlformats.org/officeDocument/2006/relationships/hyperlink" Target="https://hbr.org/2019/07/how-to-have-difficult-conversations-virtual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9BCD4D6-38CC-F04A-AF28-3D259FF20BB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31" r="11889" b="24194"/>
          <a:stretch/>
        </p:blipFill>
        <p:spPr bwMode="auto">
          <a:xfrm>
            <a:off x="0" y="0"/>
            <a:ext cx="12192000" cy="587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07AACA-869A-4242-938F-E7E323251A2B}"/>
              </a:ext>
            </a:extLst>
          </p:cNvPr>
          <p:cNvSpPr/>
          <p:nvPr/>
        </p:nvSpPr>
        <p:spPr>
          <a:xfrm>
            <a:off x="-1" y="0"/>
            <a:ext cx="7178221" cy="5873860"/>
          </a:xfrm>
          <a:prstGeom prst="rect">
            <a:avLst/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14352" y="1828800"/>
            <a:ext cx="7178221" cy="2128837"/>
          </a:xfrm>
        </p:spPr>
        <p:txBody>
          <a:bodyPr/>
          <a:lstStyle/>
          <a:p>
            <a:r>
              <a:rPr lang="en-US" altLang="en-US"/>
              <a:t>How To Make the 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US" altLang="en-US" dirty="0"/>
              <a:t>Most of Feedback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61CDA0-72E7-EA41-8DD0-454CE8E5E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8631" r="7973" b="19012"/>
          <a:stretch/>
        </p:blipFill>
        <p:spPr>
          <a:xfrm>
            <a:off x="392615" y="6263368"/>
            <a:ext cx="1425757" cy="4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3597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GB" sz="3050" dirty="0"/>
              <a:t>Blocks To Accurate &amp; Effective Feedback</a:t>
            </a:r>
            <a:endParaRPr lang="en-US" sz="3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473200"/>
            <a:ext cx="3969123" cy="3945965"/>
          </a:xfrm>
        </p:spPr>
        <p:txBody>
          <a:bodyPr/>
          <a:lstStyle/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Feelings of discomfort &amp; anxiety about discussing performance issues.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Worry about the response from the recipient.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Unrealistic fears about conflict or confrontation.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Hope that the situation will resolve and the need to get   involved will dissipate.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Creating busyness so there’s never a “right” time to give constructive feedback.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Gathering performance issues over time to discuss at one end-of-year meeting. </a:t>
            </a:r>
            <a:endParaRPr lang="en-US" sz="180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8CD3381-CEAF-5740-83CB-BD62CC22E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23" r="248" b="6333"/>
          <a:stretch/>
        </p:blipFill>
        <p:spPr bwMode="auto">
          <a:xfrm>
            <a:off x="4633913" y="1473200"/>
            <a:ext cx="7558087" cy="451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CFCC185-55EB-D041-9F0A-BD7EE3382B5B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596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AU" dirty="0"/>
              <a:t>Setting the Stage for Giving &amp; Receiving Feedback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73200"/>
            <a:ext cx="3848100" cy="3719513"/>
          </a:xfrm>
        </p:spPr>
        <p:txBody>
          <a:bodyPr>
            <a:noAutofit/>
          </a:bodyPr>
          <a:lstStyle/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Set a positive intention to be helpful rather than to be “right.”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Stay calm while embracing the possibility of discomfort.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Envision more understanding &amp; trust between parties.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Show a willingness to listen.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Use a flexible communication style.</a:t>
            </a:r>
            <a:endParaRPr lang="en-AU" sz="1800" dirty="0"/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Stay curious! Be open to listen to what the other says.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Keep your mind open without judging their motives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Manage your own emotional reactions.</a:t>
            </a:r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F1D88DE-FDF3-104A-8AB0-D17D3C073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5801" r="1377" b="9409"/>
          <a:stretch/>
        </p:blipFill>
        <p:spPr>
          <a:xfrm>
            <a:off x="4608099" y="1473200"/>
            <a:ext cx="7566680" cy="4344606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9FD5ED6-AA09-584A-B867-641F036D3F8C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80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1" y="0"/>
            <a:ext cx="11315700" cy="1074059"/>
          </a:xfrm>
          <a:noFill/>
        </p:spPr>
        <p:txBody>
          <a:bodyPr>
            <a:normAutofit/>
          </a:bodyPr>
          <a:lstStyle/>
          <a:p>
            <a:r>
              <a:rPr lang="en-AU" dirty="0"/>
              <a:t>Tips for Offering Effective Feedback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06921-8989-E24B-9B64-288317FA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2" y="1521695"/>
            <a:ext cx="3888440" cy="4074432"/>
          </a:xfrm>
        </p:spPr>
        <p:txBody>
          <a:bodyPr/>
          <a:lstStyle/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Take time to establish rapport before moving to feedback.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Be specific, focus on the issue &amp; acknowledge feelings.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Allow time for recipient to react &amp; respond.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State desired outcome and address common goals.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Be aware of personal stress levels prior to event.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Focus on strengths to enhance.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Ask questions for clarity.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Have a follow-up plan of action.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77C679-3C32-1044-85CD-00F27A33A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3520"/>
          <a:stretch/>
        </p:blipFill>
        <p:spPr>
          <a:xfrm>
            <a:off x="4625320" y="1473200"/>
            <a:ext cx="7566680" cy="4344606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AB4402C-5324-4148-8238-56A0BB4D42C5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036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1" y="0"/>
            <a:ext cx="11315700" cy="1074059"/>
          </a:xfrm>
          <a:noFill/>
        </p:spPr>
        <p:txBody>
          <a:bodyPr>
            <a:normAutofit/>
          </a:bodyPr>
          <a:lstStyle/>
          <a:p>
            <a:r>
              <a:rPr lang="en-AU" dirty="0"/>
              <a:t>Tips for Receiving Feedback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73200"/>
            <a:ext cx="3686735" cy="4430059"/>
          </a:xfrm>
        </p:spPr>
        <p:txBody>
          <a:bodyPr/>
          <a:lstStyle/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Approach your session as a learning opportunity.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Be open to hearing both positive &amp; </a:t>
            </a:r>
            <a:r>
              <a:rPr lang="en-AU" dirty="0"/>
              <a:t>constructive</a:t>
            </a:r>
            <a:r>
              <a:rPr lang="en-AU" sz="1800" dirty="0"/>
              <a:t> feedback.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Maintain a calm &amp; composed demeanor.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Request specific examples to gain more clarity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Engage in positive self-talk to ease stress.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Focus on your breathing to balance emotional reactions.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AU" sz="1800" dirty="0"/>
              <a:t>Express appreciation for the feedback.</a:t>
            </a:r>
            <a:endParaRPr lang="en-US" sz="1800" dirty="0"/>
          </a:p>
        </p:txBody>
      </p:sp>
      <p:pic>
        <p:nvPicPr>
          <p:cNvPr id="7" name="Picture 10" descr="C:\Users\dtlouga1\Downloads\business.happy group with assertive leader at a whiteboard.jpg">
            <a:extLst>
              <a:ext uri="{FF2B5EF4-FFF2-40B4-BE49-F238E27FC236}">
                <a16:creationId xmlns:a16="http://schemas.microsoft.com/office/drawing/2014/main" id="{72D0D95A-50BD-8140-8AAC-9E6E3BD45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7890" r="1" b="5129"/>
          <a:stretch/>
        </p:blipFill>
        <p:spPr bwMode="auto">
          <a:xfrm>
            <a:off x="4642743" y="1473200"/>
            <a:ext cx="7549257" cy="440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F699C0C-BD83-9D4E-8552-606C233104B2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928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rmAutofit/>
          </a:bodyPr>
          <a:lstStyle/>
          <a:p>
            <a:r>
              <a:rPr lang="en-US" dirty="0"/>
              <a:t>Heighten Strategies for Increased Self Awareness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3E99365-32EC-6A4F-A875-0946D7218D25}"/>
              </a:ext>
            </a:extLst>
          </p:cNvPr>
          <p:cNvSpPr txBox="1">
            <a:spLocks/>
          </p:cNvSpPr>
          <p:nvPr/>
        </p:nvSpPr>
        <p:spPr bwMode="gray">
          <a:xfrm>
            <a:off x="3" y="1473201"/>
            <a:ext cx="12191999" cy="4400659"/>
          </a:xfrm>
          <a:prstGeom prst="rect">
            <a:avLst/>
          </a:prstGeom>
          <a:solidFill>
            <a:schemeClr val="accent2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67" indent="-457167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643" y="1510706"/>
            <a:ext cx="5446056" cy="4177400"/>
          </a:xfrm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bg2"/>
                </a:solidFill>
              </a:rPr>
              <a:t>Strategies:</a:t>
            </a:r>
          </a:p>
          <a:p>
            <a:pPr marL="293688" indent="-2936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Conduct an honest self-assessment prior to giving or receiving feedback.</a:t>
            </a:r>
          </a:p>
          <a:p>
            <a:pPr marL="293688" indent="-2936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Regularly reflect on your reactions to others, both positive and negative, as well as intense internal “triggers.”</a:t>
            </a:r>
          </a:p>
          <a:p>
            <a:pPr marL="293688" indent="-2936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Reach out to your EAP to dive deeper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to resolve old hurt and unhealed areas of forgiveness for self and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46C68-3895-6448-8487-466B521DE5EC}"/>
              </a:ext>
            </a:extLst>
          </p:cNvPr>
          <p:cNvSpPr txBox="1"/>
          <p:nvPr/>
        </p:nvSpPr>
        <p:spPr>
          <a:xfrm>
            <a:off x="1" y="2079921"/>
            <a:ext cx="5620856" cy="321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Know Thyself. </a:t>
            </a:r>
          </a:p>
          <a:p>
            <a:pPr algn="ctr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1400" dirty="0">
                <a:solidFill>
                  <a:schemeClr val="bg2"/>
                </a:solidFill>
              </a:rPr>
              <a:t>— Socrates</a:t>
            </a:r>
          </a:p>
          <a:p>
            <a:pPr algn="ctr">
              <a:lnSpc>
                <a:spcPts val="3200"/>
              </a:lnSpc>
              <a:spcAft>
                <a:spcPts val="600"/>
              </a:spcAft>
              <a:buNone/>
            </a:pPr>
            <a:endParaRPr lang="en-US" sz="2000" dirty="0">
              <a:solidFill>
                <a:schemeClr val="bg2"/>
              </a:solidFill>
            </a:endParaRPr>
          </a:p>
          <a:p>
            <a:pPr algn="ctr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2400" dirty="0">
                <a:solidFill>
                  <a:schemeClr val="bg2"/>
                </a:solidFill>
              </a:rPr>
              <a:t>Everything that irritates us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about others can lead us to an understanding of ourselves.</a:t>
            </a:r>
          </a:p>
          <a:p>
            <a:pPr algn="ctr">
              <a:lnSpc>
                <a:spcPts val="3200"/>
              </a:lnSpc>
              <a:spcAft>
                <a:spcPts val="600"/>
              </a:spcAft>
              <a:buNone/>
            </a:pPr>
            <a:r>
              <a:rPr lang="en-US" sz="1400" dirty="0">
                <a:solidFill>
                  <a:schemeClr val="bg2"/>
                </a:solidFill>
              </a:rPr>
              <a:t>— Carl Jung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9489D1-363D-DB49-A79D-75CAD4C0D17B}"/>
              </a:ext>
            </a:extLst>
          </p:cNvPr>
          <p:cNvCxnSpPr>
            <a:cxnSpLocks/>
          </p:cNvCxnSpPr>
          <p:nvPr/>
        </p:nvCxnSpPr>
        <p:spPr>
          <a:xfrm>
            <a:off x="5620870" y="1938860"/>
            <a:ext cx="0" cy="346934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FB3355F-62AA-8A4B-864C-299CC77F28E7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8211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C34D56-2574-C64A-A076-D87B1E2B04C9}"/>
              </a:ext>
            </a:extLst>
          </p:cNvPr>
          <p:cNvSpPr txBox="1">
            <a:spLocks/>
          </p:cNvSpPr>
          <p:nvPr/>
        </p:nvSpPr>
        <p:spPr>
          <a:xfrm>
            <a:off x="495301" y="2643336"/>
            <a:ext cx="3483859" cy="1901769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vert="horz" lIns="182880" tIns="228600" rIns="91440" bIns="9144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2000" dirty="0"/>
              <a:t>“It sounds like you are saying…”</a:t>
            </a:r>
          </a:p>
          <a:p>
            <a:pPr marL="173038" indent="-173038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2000" dirty="0"/>
              <a:t>“I’m sensing that you feel frustrated …”</a:t>
            </a:r>
          </a:p>
          <a:p>
            <a:pPr marL="114300" indent="-114300">
              <a:buClrTx/>
            </a:pP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7A95E-B9B0-C444-9583-38C954314CE9}"/>
              </a:ext>
            </a:extLst>
          </p:cNvPr>
          <p:cNvSpPr/>
          <p:nvPr/>
        </p:nvSpPr>
        <p:spPr>
          <a:xfrm>
            <a:off x="495302" y="1875526"/>
            <a:ext cx="3483864" cy="793210"/>
          </a:xfrm>
          <a:prstGeom prst="rect">
            <a:avLst/>
          </a:prstGeom>
          <a:gradFill>
            <a:gsLst>
              <a:gs pos="0">
                <a:schemeClr val="accent1">
                  <a:gamma/>
                  <a:tint val="8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Reflective comments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AED3E-1B50-2C4E-9BB8-B6CDECD61FCF}"/>
              </a:ext>
            </a:extLst>
          </p:cNvPr>
          <p:cNvSpPr/>
          <p:nvPr/>
        </p:nvSpPr>
        <p:spPr>
          <a:xfrm>
            <a:off x="8009281" y="1875526"/>
            <a:ext cx="3485450" cy="793211"/>
          </a:xfrm>
          <a:prstGeom prst="rect">
            <a:avLst/>
          </a:prstGeom>
          <a:solidFill>
            <a:schemeClr val="accent5"/>
          </a:soli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Short summary to address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94C0F8-0388-5F4B-A000-36B2021D967E}"/>
              </a:ext>
            </a:extLst>
          </p:cNvPr>
          <p:cNvSpPr txBox="1">
            <a:spLocks/>
          </p:cNvSpPr>
          <p:nvPr/>
        </p:nvSpPr>
        <p:spPr>
          <a:xfrm>
            <a:off x="4252290" y="2643337"/>
            <a:ext cx="3483863" cy="1901770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vert="horz" lIns="182880" tIns="228600" rIns="91440" bIns="9144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2000" dirty="0"/>
              <a:t>“Do I understand you want…?”</a:t>
            </a:r>
          </a:p>
          <a:p>
            <a:pPr marL="173038" indent="-173038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2000" dirty="0"/>
              <a:t>“Oh, your preference is to …”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800719-2868-3240-9C9F-A856B5AFD7E3}"/>
              </a:ext>
            </a:extLst>
          </p:cNvPr>
          <p:cNvSpPr txBox="1">
            <a:spLocks/>
          </p:cNvSpPr>
          <p:nvPr/>
        </p:nvSpPr>
        <p:spPr>
          <a:xfrm>
            <a:off x="8009282" y="2643336"/>
            <a:ext cx="3483864" cy="1901769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vert="horz" lIns="182880" tIns="228600" rIns="91440" bIns="9144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2000" dirty="0"/>
              <a:t>Content of what was said.</a:t>
            </a:r>
          </a:p>
          <a:p>
            <a:pPr marL="173038" indent="-173038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2000" dirty="0"/>
              <a:t>Emotional tone of interaction.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3B3F0-CA16-5F4C-8467-BA77267EAE56}"/>
              </a:ext>
            </a:extLst>
          </p:cNvPr>
          <p:cNvSpPr/>
          <p:nvPr/>
        </p:nvSpPr>
        <p:spPr>
          <a:xfrm>
            <a:off x="4252291" y="1875526"/>
            <a:ext cx="3483864" cy="793211"/>
          </a:xfrm>
          <a:prstGeom prst="rect">
            <a:avLst/>
          </a:prstGeom>
          <a:solidFill>
            <a:schemeClr val="accent2"/>
          </a:solidFill>
        </p:spPr>
        <p:txBody>
          <a:bodyPr wrap="none" lIns="182880" anchor="ctr" anchorCtr="0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Clarifying comments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6028711-650B-7F40-AE35-1893CAE6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Listening Skills</a:t>
            </a: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8483516B-DD33-5A49-9371-492D24467DF4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436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Active Listening Skills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95301" y="1473199"/>
            <a:ext cx="3955675" cy="4201460"/>
          </a:xfrm>
        </p:spPr>
        <p:txBody>
          <a:bodyPr/>
          <a:lstStyle/>
          <a:p>
            <a:pPr lvl="1"/>
            <a:r>
              <a:rPr lang="en-US" dirty="0"/>
              <a:t>Make eye contact.</a:t>
            </a:r>
          </a:p>
          <a:p>
            <a:pPr lvl="1"/>
            <a:r>
              <a:rPr lang="en-AU" dirty="0"/>
              <a:t>Match and mirror their </a:t>
            </a:r>
            <a:br>
              <a:rPr lang="en-AU" dirty="0"/>
            </a:br>
            <a:r>
              <a:rPr lang="en-AU" dirty="0"/>
              <a:t>body language. </a:t>
            </a:r>
            <a:endParaRPr lang="en-US" dirty="0"/>
          </a:p>
          <a:p>
            <a:pPr lvl="1"/>
            <a:r>
              <a:rPr lang="en-US" dirty="0"/>
              <a:t>Nod and use appropriate facial gestures.</a:t>
            </a:r>
          </a:p>
          <a:p>
            <a:pPr lvl="1"/>
            <a:r>
              <a:rPr lang="en-US" dirty="0"/>
              <a:t>Use encouragers, such as “yes,” “uh huh, or “go on.”</a:t>
            </a:r>
          </a:p>
          <a:p>
            <a:pPr lvl="1"/>
            <a:r>
              <a:rPr lang="en-US" dirty="0"/>
              <a:t>Ask gentle questions.</a:t>
            </a:r>
          </a:p>
          <a:p>
            <a:pPr lvl="1"/>
            <a:r>
              <a:rPr lang="en-US" dirty="0"/>
              <a:t>Avoid interrupting.</a:t>
            </a:r>
          </a:p>
          <a:p>
            <a:pPr lvl="1"/>
            <a:r>
              <a:rPr lang="en-US" dirty="0"/>
              <a:t>Reflect with paraphrasing.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AE618-C249-D54C-AB02-905EE389A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b="14628"/>
          <a:stretch/>
        </p:blipFill>
        <p:spPr>
          <a:xfrm>
            <a:off x="4633384" y="1473200"/>
            <a:ext cx="7558615" cy="431118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8D0CC14-25BD-EA42-AABE-3B8DFC3C4FA2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353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EDF18-BAF6-D74B-B3B8-2B816858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US" dirty="0"/>
              <a:t>SMART Goals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5CBEC-20D2-B444-AEEB-9FBD01311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69" y="1986737"/>
            <a:ext cx="3565713" cy="1457406"/>
          </a:xfrm>
        </p:spPr>
        <p:txBody>
          <a:bodyPr/>
          <a:lstStyle/>
          <a:p>
            <a:r>
              <a:rPr lang="en-US" dirty="0"/>
              <a:t>Be prepared to discuss SMART goals when you offer feedback to create actionable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FF907-5064-7E47-83AD-2D5B3FFFE20D}"/>
              </a:ext>
            </a:extLst>
          </p:cNvPr>
          <p:cNvSpPr txBox="1"/>
          <p:nvPr/>
        </p:nvSpPr>
        <p:spPr>
          <a:xfrm>
            <a:off x="2270310" y="5941383"/>
            <a:ext cx="3229537" cy="3787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endParaRPr lang="en-US" sz="800" dirty="0">
              <a:solidFill>
                <a:srgbClr val="55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2C0376-F1A5-0845-991C-E5F5DC3D8D90}"/>
              </a:ext>
            </a:extLst>
          </p:cNvPr>
          <p:cNvSpPr/>
          <p:nvPr/>
        </p:nvSpPr>
        <p:spPr>
          <a:xfrm>
            <a:off x="4642743" y="1986737"/>
            <a:ext cx="7549257" cy="626380"/>
          </a:xfrm>
          <a:prstGeom prst="rect">
            <a:avLst/>
          </a:prstGeom>
          <a:gradFill>
            <a:gsLst>
              <a:gs pos="0">
                <a:schemeClr val="accent1">
                  <a:gamma/>
                  <a:tint val="8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Specific (simple, significant).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EA36E1C-7053-ED46-9D8E-67449C819B4E}"/>
              </a:ext>
            </a:extLst>
          </p:cNvPr>
          <p:cNvSpPr/>
          <p:nvPr/>
        </p:nvSpPr>
        <p:spPr>
          <a:xfrm>
            <a:off x="4642743" y="2709819"/>
            <a:ext cx="7549257" cy="626380"/>
          </a:xfrm>
          <a:prstGeom prst="rect">
            <a:avLst/>
          </a:prstGeom>
          <a:solidFill>
            <a:schemeClr val="accent2"/>
          </a:soli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Measurable (meaningful, motivating).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1F82E27-A899-5E44-9878-7E9B42A82D24}"/>
              </a:ext>
            </a:extLst>
          </p:cNvPr>
          <p:cNvSpPr/>
          <p:nvPr/>
        </p:nvSpPr>
        <p:spPr>
          <a:xfrm>
            <a:off x="4642743" y="3432901"/>
            <a:ext cx="7549257" cy="626380"/>
          </a:xfrm>
          <a:prstGeom prst="rect">
            <a:avLst/>
          </a:prstGeom>
          <a:solidFill>
            <a:schemeClr val="accent4"/>
          </a:soli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Achievable (attainable).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37F59F-244F-FA4B-89A7-75A53BF172BD}"/>
              </a:ext>
            </a:extLst>
          </p:cNvPr>
          <p:cNvSpPr/>
          <p:nvPr/>
        </p:nvSpPr>
        <p:spPr>
          <a:xfrm>
            <a:off x="4642743" y="4155983"/>
            <a:ext cx="7549257" cy="626380"/>
          </a:xfrm>
          <a:prstGeom prst="rect">
            <a:avLst/>
          </a:prstGeom>
          <a:solidFill>
            <a:schemeClr val="accent5"/>
          </a:soli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Relevant (reasonable, realistic, results-based).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13A5A9-5B14-E345-A510-65F940CAE892}"/>
              </a:ext>
            </a:extLst>
          </p:cNvPr>
          <p:cNvSpPr/>
          <p:nvPr/>
        </p:nvSpPr>
        <p:spPr>
          <a:xfrm>
            <a:off x="4642743" y="4879067"/>
            <a:ext cx="7549257" cy="626380"/>
          </a:xfrm>
          <a:prstGeom prst="rect">
            <a:avLst/>
          </a:prstGeom>
          <a:solidFill>
            <a:schemeClr val="accent6"/>
          </a:soli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Time bound (time-based, time limited).</a:t>
            </a:r>
          </a:p>
        </p:txBody>
      </p:sp>
      <p:sp>
        <p:nvSpPr>
          <p:cNvPr id="62" name="Footer Placeholder 1">
            <a:extLst>
              <a:ext uri="{FF2B5EF4-FFF2-40B4-BE49-F238E27FC236}">
                <a16:creationId xmlns:a16="http://schemas.microsoft.com/office/drawing/2014/main" id="{2BDC2D7D-71EF-4C40-8105-D40C6341F089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36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EDF18-BAF6-D74B-B3B8-2B816858C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US" dirty="0"/>
              <a:t>Feedback Delivered Remotely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5CBEC-20D2-B444-AEEB-9FBD01311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78173"/>
            <a:ext cx="3727076" cy="4599898"/>
          </a:xfrm>
        </p:spPr>
        <p:txBody>
          <a:bodyPr/>
          <a:lstStyle/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Create a sense of being in the same place at the same time to make a connection, or “co-presence.”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Be able to maintain eye contact to convey caring &amp; read reactions more accurately.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Be prepared to be detailed when you need to address areas of concern and identify specific actions that need to occur. 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Make notes before your conversation so that you have clear examples to strengthen your main points.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07A5A-6A04-8E4D-B121-96AC19C6A349}"/>
              </a:ext>
            </a:extLst>
          </p:cNvPr>
          <p:cNvSpPr txBox="1"/>
          <p:nvPr/>
        </p:nvSpPr>
        <p:spPr>
          <a:xfrm>
            <a:off x="4736517" y="6078071"/>
            <a:ext cx="8229600" cy="585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itchFamily="34" charset="0"/>
              </a:rPr>
              <a:t>Harvard Business Review. How to Have Difficult Conversations Virtually. Accessed 13/06/2020. </a:t>
            </a:r>
            <a:r>
              <a:rPr lang="en-US" sz="800" dirty="0">
                <a:latin typeface="Arial" panose="020B0604020202020204" pitchFamily="34" charset="0"/>
                <a:cs typeface="Arial" pitchFamily="34" charset="0"/>
                <a:hlinkClick r:id="rId2"/>
              </a:rPr>
              <a:t>https://hbr.org/2019/07/how-to-have-difficult-conversations-virtually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06C47-FEC8-D943-A2E6-B5E042C54F95}"/>
              </a:ext>
            </a:extLst>
          </p:cNvPr>
          <p:cNvSpPr/>
          <p:nvPr/>
        </p:nvSpPr>
        <p:spPr>
          <a:xfrm>
            <a:off x="3810000" y="-4927133"/>
            <a:ext cx="4572000" cy="18162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82828"/>
                </a:solidFill>
                <a:latin typeface="Lava Std"/>
              </a:rPr>
              <a:t>Take care to override the effects of distance and make your discussion as specific as possible. It can be helpful to take notes before a conversation so that you have particular examples to bolster your main points. </a:t>
            </a:r>
            <a:r>
              <a:rPr lang="en-US" dirty="0">
                <a:solidFill>
                  <a:srgbClr val="0787B1"/>
                </a:solidFill>
                <a:latin typeface="GT America"/>
                <a:hlinkClick r:id="rId3"/>
              </a:rPr>
              <a:t>Art</a:t>
            </a:r>
            <a:endParaRPr lang="en-US" dirty="0">
              <a:latin typeface="GT America"/>
            </a:endParaRPr>
          </a:p>
        </p:txBody>
      </p:sp>
      <p:pic>
        <p:nvPicPr>
          <p:cNvPr id="8" name="Picture 7" descr="C:\Users\dtlouga1\Documents\PowerPoint Re-Branding Project\Images\business.mature aged man in a group of professionals.jpg">
            <a:extLst>
              <a:ext uri="{FF2B5EF4-FFF2-40B4-BE49-F238E27FC236}">
                <a16:creationId xmlns:a16="http://schemas.microsoft.com/office/drawing/2014/main" id="{0595DF98-A19F-0C4B-97E1-323D976CD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" t="3672" r="-1" b="11408"/>
          <a:stretch/>
        </p:blipFill>
        <p:spPr bwMode="auto">
          <a:xfrm>
            <a:off x="4633385" y="1478173"/>
            <a:ext cx="7558616" cy="43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DCC4AD9F-393A-DB4B-865A-C058A67118AD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4104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5F165-E592-B940-9806-84435266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Follow-Up Strategy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C967F0-9D80-DF4B-B15C-BA2071455DEC}"/>
              </a:ext>
            </a:extLst>
          </p:cNvPr>
          <p:cNvSpPr/>
          <p:nvPr/>
        </p:nvSpPr>
        <p:spPr>
          <a:xfrm>
            <a:off x="2759784" y="5934448"/>
            <a:ext cx="8229602" cy="2154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5CE226E-C060-6345-A9BA-963CBECF558D}"/>
              </a:ext>
            </a:extLst>
          </p:cNvPr>
          <p:cNvSpPr txBox="1">
            <a:spLocks/>
          </p:cNvSpPr>
          <p:nvPr/>
        </p:nvSpPr>
        <p:spPr bwMode="gray">
          <a:xfrm>
            <a:off x="3" y="1473201"/>
            <a:ext cx="12191999" cy="4400659"/>
          </a:xfrm>
          <a:prstGeom prst="rect">
            <a:avLst/>
          </a:prstGeom>
          <a:solidFill>
            <a:schemeClr val="accent2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67" indent="-457167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69286-C7B2-A845-895A-F114CD465E4D}"/>
              </a:ext>
            </a:extLst>
          </p:cNvPr>
          <p:cNvSpPr txBox="1">
            <a:spLocks/>
          </p:cNvSpPr>
          <p:nvPr/>
        </p:nvSpPr>
        <p:spPr bwMode="gray">
          <a:xfrm>
            <a:off x="495300" y="1510705"/>
            <a:ext cx="10652312" cy="43631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2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2" indent="-230182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94" indent="-228594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8777" indent="-230182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783" indent="-228594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377" indent="-228594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14377" indent="-228594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377" indent="-228594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4377" indent="-228594" algn="l" defTabSz="914377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Immediately schedule a follow-up meeting.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Incorporate on-the-spot coaching when possible.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Compare progress notes on performance.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Actively listen to gain perspective on progress achieved.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 sure to consider your follow-up performance review plan.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A7F9009-DED2-F94C-BCB2-DDEFDE6D390E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696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20449" y="6486983"/>
            <a:ext cx="612323" cy="365125"/>
          </a:xfrm>
        </p:spPr>
        <p:txBody>
          <a:bodyPr/>
          <a:lstStyle/>
          <a:p>
            <a:fld id="{E39FC2AA-09DD-4DC9-BB2B-8335F073CC0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95900" y="6486983"/>
            <a:ext cx="5924549" cy="365125"/>
          </a:xfrm>
        </p:spPr>
        <p:txBody>
          <a:bodyPr/>
          <a:lstStyle/>
          <a:p>
            <a:pPr algn="l"/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FE5009D-E858-6A4F-A61A-56D81BD3E5B5}"/>
              </a:ext>
            </a:extLst>
          </p:cNvPr>
          <p:cNvSpPr txBox="1">
            <a:spLocks/>
          </p:cNvSpPr>
          <p:nvPr/>
        </p:nvSpPr>
        <p:spPr bwMode="gray">
          <a:xfrm>
            <a:off x="3" y="1473201"/>
            <a:ext cx="12191999" cy="4400659"/>
          </a:xfrm>
          <a:prstGeom prst="rect">
            <a:avLst/>
          </a:prstGeom>
          <a:solidFill>
            <a:schemeClr val="tx1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67" indent="-457167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5B30-22BE-A14A-89DE-08F6DCCAF26A}"/>
              </a:ext>
            </a:extLst>
          </p:cNvPr>
          <p:cNvSpPr txBox="1">
            <a:spLocks/>
          </p:cNvSpPr>
          <p:nvPr/>
        </p:nvSpPr>
        <p:spPr bwMode="gray">
          <a:xfrm>
            <a:off x="495301" y="1493704"/>
            <a:ext cx="11696699" cy="4380156"/>
          </a:xfrm>
          <a:prstGeom prst="rect">
            <a:avLst/>
          </a:prstGeom>
          <a:noFill/>
        </p:spPr>
        <p:txBody>
          <a:bodyPr vert="horz" lIns="0" tIns="121920" rIns="0" bIns="121920" numCol="1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Identify the various forms of feedback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  <a:endParaRPr lang="en-US" dirty="0"/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Recognize advantages of value-added feedback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Discuss blocks to accurate &amp; effective feedback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Know how to set the stage for giving &amp; receiving feedback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Embrace strategies for increased self awareness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Prioritize enhanced self care. 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Apply and practice listening skills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Implement SMART goals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236220" indent="-236220">
              <a:lnSpc>
                <a:spcPts val="2600"/>
              </a:lnSpc>
              <a:spcBef>
                <a:spcPts val="0"/>
              </a:spcBef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Recognize nuances of feedback delivered remotely</a:t>
            </a:r>
            <a:r>
              <a:rPr lang="en-US" altLang="en-US" sz="2200" dirty="0">
                <a:solidFill>
                  <a:schemeClr val="bg1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50129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17073" y="0"/>
            <a:ext cx="11315700" cy="1074059"/>
          </a:xfrm>
        </p:spPr>
        <p:txBody>
          <a:bodyPr/>
          <a:lstStyle/>
          <a:p>
            <a:r>
              <a:rPr lang="en-US" spc="-1" dirty="0"/>
              <a:t>Employee Assistance Program (EAP)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20</a:t>
            </a:fld>
            <a:endParaRPr lang="en-US"/>
          </a:p>
        </p:txBody>
      </p:sp>
      <p:sp>
        <p:nvSpPr>
          <p:cNvPr id="13" name="CustomShape 3"/>
          <p:cNvSpPr/>
          <p:nvPr/>
        </p:nvSpPr>
        <p:spPr>
          <a:xfrm>
            <a:off x="517073" y="1961659"/>
            <a:ext cx="6548376" cy="336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Free counselling and support for all employees and eligible family members.</a:t>
            </a:r>
          </a:p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Easily accessible, voluntary and confidential in accordance with the law.</a:t>
            </a:r>
          </a:p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tx2"/>
                </a:solidFill>
              </a:rPr>
              <a:t>​</a:t>
            </a:r>
            <a:r>
              <a:rPr lang="en-GB" sz="2667" dirty="0">
                <a:solidFill>
                  <a:schemeClr val="tx2"/>
                </a:solidFill>
              </a:rPr>
              <a:t>A service that can provide support for personal or work-related issues.</a:t>
            </a:r>
            <a:r>
              <a:rPr lang="en-US" sz="2667" dirty="0">
                <a:solidFill>
                  <a:schemeClr val="tx2"/>
                </a:solidFill>
              </a:rPr>
              <a:t>​</a:t>
            </a:r>
          </a:p>
          <a:p>
            <a:pPr marL="228474" lvl="1" indent="-227994" fontAlgn="base">
              <a:lnSpc>
                <a:spcPct val="95000"/>
              </a:lnSpc>
              <a:spcBef>
                <a:spcPts val="8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GB" sz="2667" dirty="0">
                <a:solidFill>
                  <a:schemeClr val="tx2"/>
                </a:solidFill>
              </a:rPr>
              <a:t>Staffed by experienced professionals.</a:t>
            </a:r>
            <a:endParaRPr lang="en-US" sz="2667" dirty="0">
              <a:solidFill>
                <a:schemeClr val="tx2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B7A51C4-2FE0-5045-88A5-AA0911FA75A5}"/>
              </a:ext>
            </a:extLst>
          </p:cNvPr>
          <p:cNvPicPr/>
          <p:nvPr/>
        </p:nvPicPr>
        <p:blipFill rotWithShape="1">
          <a:blip r:embed="rId3"/>
          <a:srcRect t="9814" b="6870"/>
          <a:stretch/>
        </p:blipFill>
        <p:spPr>
          <a:xfrm>
            <a:off x="7192371" y="1305014"/>
            <a:ext cx="4376382" cy="4764955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B0BCE4A-5A24-524B-BFEA-9472A8736476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6393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Professional Support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5301" y="1174729"/>
            <a:ext cx="11315700" cy="5102601"/>
          </a:xfrm>
        </p:spPr>
        <p:txBody>
          <a:bodyPr vert="horz" lIns="0" tIns="0" rIns="0" bIns="0" rtlCol="0" anchor="t">
            <a:noAutofit/>
          </a:bodyPr>
          <a:lstStyle/>
          <a:p>
            <a:pPr eaLnBrk="0" hangingPunct="0">
              <a:spcBef>
                <a:spcPts val="0"/>
              </a:spcBef>
              <a:buClr>
                <a:srgbClr val="005293"/>
              </a:buClr>
              <a:buSzPct val="115000"/>
            </a:pPr>
            <a:r>
              <a:rPr lang="en-US" altLang="en-US" sz="2133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You may consider seeking professional support if you experience any of the following: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Sleep problems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Performance issues at work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Relationship difficulties with family or friends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Loss of interest in hobbies you normally enjoy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Lack of care about normal everyday work tasks.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Excessive anxiety or worrying more than normal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Feeling overwhelmed or sad for more than two weeks. </a:t>
            </a:r>
            <a:endParaRPr lang="en-US" altLang="en-US" sz="1867" dirty="0">
              <a:solidFill>
                <a:srgbClr val="535A5D"/>
              </a:solidFill>
              <a:latin typeface="Arial" charset="0"/>
              <a:ea typeface="ＭＳ Ｐゴシック" pitchFamily="34" charset="-128"/>
              <a:cs typeface="Arial"/>
            </a:endParaRP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A noticeable change in appetite, eating too little or too much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Behavior and coping methods have become harmful to yourself or others, whether that is through aggressive behavior or unhealthy habits, such as alcohol or drug misuse</a:t>
            </a:r>
            <a:r>
              <a:rPr lang="en-US" altLang="en-US" sz="1867" dirty="0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 marL="687476" lvl="1" indent="-380990" eaLnBrk="0" hangingPunct="0">
              <a:buFont typeface="Arial" charset="0"/>
              <a:tabLst>
                <a:tab pos="1145089" algn="l"/>
              </a:tabLst>
            </a:pP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</a:rPr>
              <a:t>Thoughts of harm to self and/or others</a:t>
            </a:r>
            <a:r>
              <a:rPr lang="en-US" altLang="en-US" sz="1867">
                <a:solidFill>
                  <a:srgbClr val="535A5D"/>
                </a:solidFill>
                <a:latin typeface="Arial" charset="0"/>
                <a:ea typeface="ＭＳ Ｐゴシック" pitchFamily="34" charset="-128"/>
                <a:cs typeface="Arial"/>
              </a:rPr>
              <a:t>.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r>
              <a:rPr lang="en-US" altLang="en-US" sz="2133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Keep in mind some of these conditions may warrant more urgent professional help and you should seek support if you are unsure. </a:t>
            </a:r>
            <a:endParaRPr lang="en-US" altLang="en-US" sz="2133" dirty="0">
              <a:solidFill>
                <a:srgbClr val="535A5D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2D4A762-95F8-044D-B2E4-28CB2D79F2BE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643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Thanks for attending today’s presentation. </a:t>
            </a:r>
          </a:p>
        </p:txBody>
      </p:sp>
      <p:sp>
        <p:nvSpPr>
          <p:cNvPr id="21506" name="Text Placeholder 6"/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altLang="en-US" dirty="0"/>
              <a:t>How To Make the Most of Feedback</a:t>
            </a:r>
          </a:p>
        </p:txBody>
      </p:sp>
    </p:spTree>
    <p:extLst>
      <p:ext uri="{BB962C8B-B14F-4D97-AF65-F5344CB8AC3E}">
        <p14:creationId xmlns:p14="http://schemas.microsoft.com/office/powerpoint/2010/main" val="25051316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5A26051-C512-3A43-9EDA-4E5EC5DD2F52}"/>
              </a:ext>
            </a:extLst>
          </p:cNvPr>
          <p:cNvSpPr txBox="1">
            <a:spLocks/>
          </p:cNvSpPr>
          <p:nvPr/>
        </p:nvSpPr>
        <p:spPr bwMode="gray">
          <a:xfrm>
            <a:off x="3" y="1473201"/>
            <a:ext cx="12191999" cy="4400659"/>
          </a:xfrm>
          <a:prstGeom prst="rect">
            <a:avLst/>
          </a:prstGeom>
          <a:solidFill>
            <a:schemeClr val="tx1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67" indent="-457167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81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50" dirty="0">
                <a:cs typeface="Arial"/>
              </a:rPr>
              <a:t>The Program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5B6AB4C-CA2F-0F4E-9D39-7A6CE20ECB9A}"/>
              </a:ext>
            </a:extLst>
          </p:cNvPr>
          <p:cNvSpPr txBox="1">
            <a:spLocks/>
          </p:cNvSpPr>
          <p:nvPr/>
        </p:nvSpPr>
        <p:spPr bwMode="gray">
          <a:xfrm>
            <a:off x="495301" y="2139433"/>
            <a:ext cx="11961743" cy="3067567"/>
          </a:xfrm>
          <a:prstGeom prst="rect">
            <a:avLst/>
          </a:prstGeom>
          <a:noFill/>
        </p:spPr>
        <p:txBody>
          <a:bodyPr vert="horz" lIns="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Welcome &amp; Learning Points</a:t>
            </a:r>
            <a:endParaRPr lang="en-US"/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Feedback Defined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Value-Added Feedback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Roadblocks To Accurate &amp;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en-US" sz="2200" dirty="0">
                <a:solidFill>
                  <a:schemeClr val="bg1"/>
                </a:solidFill>
              </a:rPr>
              <a:t>Effective Feedback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Setting the Stage for Giving </a:t>
            </a:r>
            <a:br>
              <a:rPr lang="en-US" altLang="en-US" sz="2200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en-US" sz="2200" dirty="0">
                <a:solidFill>
                  <a:schemeClr val="bg1"/>
                </a:solidFill>
              </a:rPr>
              <a:t>and Receiving Feedback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Increasing Self-Awareness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Self-Care To Optimize Your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en-US" altLang="en-US" sz="2200" dirty="0">
                <a:solidFill>
                  <a:schemeClr val="bg1"/>
                </a:solidFill>
              </a:rPr>
              <a:t>Feedback Session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Listening Skills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SMART Goals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Feedback Delivered Remotely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  <a:p>
            <a:pPr marL="236220" indent="-236220"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About Professional Support / Closing</a:t>
            </a:r>
            <a:endParaRPr lang="en-US" altLang="en-US" sz="2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D0CBDF11-D3AA-8643-B0A3-A16DABF3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86984"/>
            <a:ext cx="5924549" cy="365125"/>
          </a:xfrm>
        </p:spPr>
        <p:txBody>
          <a:bodyPr/>
          <a:lstStyle/>
          <a:p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60114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US" dirty="0"/>
              <a:t>Feedback Types, Definition, &amp; Examples</a:t>
            </a:r>
            <a:endParaRPr lang="en-AU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0BC79CC-AEB2-A24C-9327-883D11630231}"/>
              </a:ext>
            </a:extLst>
          </p:cNvPr>
          <p:cNvSpPr txBox="1">
            <a:spLocks/>
          </p:cNvSpPr>
          <p:nvPr/>
        </p:nvSpPr>
        <p:spPr>
          <a:xfrm>
            <a:off x="2407288" y="2643336"/>
            <a:ext cx="2308818" cy="2619542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vert="horz" lIns="182880" tIns="91440" rIns="91440" bIns="9144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ClrTx/>
            </a:pPr>
            <a:r>
              <a:rPr lang="en-US" sz="1400" dirty="0"/>
              <a:t>Negative language.</a:t>
            </a:r>
          </a:p>
          <a:p>
            <a:pPr marL="114300" indent="-114300">
              <a:buClrTx/>
            </a:pPr>
            <a:r>
              <a:rPr lang="en-US" sz="1400" dirty="0"/>
              <a:t>Purpose: to belittle and/or denigrate the work.</a:t>
            </a:r>
          </a:p>
          <a:p>
            <a:pPr marL="114300" indent="-114300">
              <a:buClrTx/>
            </a:pPr>
            <a:r>
              <a:rPr lang="en-US" sz="1400" dirty="0"/>
              <a:t>e.g. “Can’t you do anything right?”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81FAC6-2127-9B47-BACA-894CDCBEA828}"/>
              </a:ext>
            </a:extLst>
          </p:cNvPr>
          <p:cNvSpPr/>
          <p:nvPr/>
        </p:nvSpPr>
        <p:spPr>
          <a:xfrm>
            <a:off x="2407288" y="1875526"/>
            <a:ext cx="2315792" cy="793210"/>
          </a:xfrm>
          <a:prstGeom prst="rect">
            <a:avLst/>
          </a:prstGeom>
          <a:gradFill>
            <a:gsLst>
              <a:gs pos="0">
                <a:schemeClr val="accent1">
                  <a:gamma/>
                  <a:tint val="8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Negative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DA4561-641E-3B46-8F58-48FC8E3AE35A}"/>
              </a:ext>
            </a:extLst>
          </p:cNvPr>
          <p:cNvSpPr/>
          <p:nvPr/>
        </p:nvSpPr>
        <p:spPr>
          <a:xfrm>
            <a:off x="7482866" y="1875526"/>
            <a:ext cx="2323606" cy="793211"/>
          </a:xfrm>
          <a:prstGeom prst="rect">
            <a:avLst/>
          </a:prstGeom>
          <a:solidFill>
            <a:schemeClr val="accent5"/>
          </a:solidFill>
        </p:spPr>
        <p:txBody>
          <a:bodyPr wrap="none" lIns="182880" anchor="ctr" anchorCtr="0"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</a:rPr>
              <a:t>Constructive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D1D9657-2E95-6045-980A-58B6C4E8FC2A}"/>
              </a:ext>
            </a:extLst>
          </p:cNvPr>
          <p:cNvSpPr txBox="1">
            <a:spLocks/>
          </p:cNvSpPr>
          <p:nvPr/>
        </p:nvSpPr>
        <p:spPr>
          <a:xfrm>
            <a:off x="4941591" y="2643336"/>
            <a:ext cx="2308818" cy="2619543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vert="horz" lIns="182880" tIns="91440" rIns="91440" bIns="9144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Expresses encouragement &amp; approval.</a:t>
            </a:r>
          </a:p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Purpose: to reinforce (continue) positive behavior.</a:t>
            </a:r>
          </a:p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e.g. “I enjoyed your well-researched &amp; written report!”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AD6AEC1-4A4F-3C4C-9114-560433791167}"/>
              </a:ext>
            </a:extLst>
          </p:cNvPr>
          <p:cNvSpPr txBox="1">
            <a:spLocks/>
          </p:cNvSpPr>
          <p:nvPr/>
        </p:nvSpPr>
        <p:spPr>
          <a:xfrm>
            <a:off x="7482867" y="2643336"/>
            <a:ext cx="2308818" cy="2619542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vert="horz" lIns="182880" tIns="91440" rIns="91440" bIns="9144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Specific &amp; concrete steps to improve performance.</a:t>
            </a:r>
          </a:p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Purpose: behavior modification or change.</a:t>
            </a:r>
          </a:p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Inviting, respectful &amp; behavior based.</a:t>
            </a:r>
          </a:p>
          <a:p>
            <a:pPr marL="111125" indent="-111125">
              <a:spcAft>
                <a:spcPct val="35000"/>
              </a:spcAft>
              <a:buClr>
                <a:schemeClr val="tx1"/>
              </a:buClr>
              <a:buFontTx/>
              <a:buChar char="•"/>
            </a:pPr>
            <a:r>
              <a:rPr lang="en-US" sz="1400" dirty="0"/>
              <a:t>e.g. “You can improve by doing ...”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2FA411-8E36-0A4E-8C4E-45C146F49AE4}"/>
              </a:ext>
            </a:extLst>
          </p:cNvPr>
          <p:cNvSpPr/>
          <p:nvPr/>
        </p:nvSpPr>
        <p:spPr>
          <a:xfrm>
            <a:off x="4941591" y="1875526"/>
            <a:ext cx="2315792" cy="793211"/>
          </a:xfrm>
          <a:prstGeom prst="rect">
            <a:avLst/>
          </a:prstGeom>
          <a:solidFill>
            <a:schemeClr val="accent2"/>
          </a:solidFill>
        </p:spPr>
        <p:txBody>
          <a:bodyPr wrap="none" lIns="182880" anchor="ctr" anchorCtr="0"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Positive </a:t>
            </a:r>
          </a:p>
          <a:p>
            <a:r>
              <a:rPr lang="en-US" dirty="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D22A429C-317A-7B45-B1C7-A40A1D84087E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4791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rmAutofit/>
          </a:bodyPr>
          <a:lstStyle/>
          <a:p>
            <a:r>
              <a:rPr lang="en-US" dirty="0"/>
              <a:t>Value-Added Feedback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2381" y="5873860"/>
            <a:ext cx="8058149" cy="5481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endParaRPr lang="en-US" sz="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3E99365-32EC-6A4F-A875-0946D7218D25}"/>
              </a:ext>
            </a:extLst>
          </p:cNvPr>
          <p:cNvSpPr txBox="1">
            <a:spLocks/>
          </p:cNvSpPr>
          <p:nvPr/>
        </p:nvSpPr>
        <p:spPr bwMode="gray">
          <a:xfrm>
            <a:off x="3" y="1473201"/>
            <a:ext cx="12191999" cy="4400659"/>
          </a:xfrm>
          <a:prstGeom prst="rect">
            <a:avLst/>
          </a:prstGeom>
          <a:solidFill>
            <a:schemeClr val="accent2"/>
          </a:solidFill>
        </p:spPr>
        <p:txBody>
          <a:bodyPr vert="horz" lIns="914400" tIns="121920" rIns="0" bIns="121920" numCol="2" rtlCol="0" anchor="ctr">
            <a:noAutofit/>
          </a:bodyPr>
          <a:lstStyle>
            <a:lvl1pPr marL="0" indent="0" algn="l" defTabSz="6858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50"/>
              </a:spcAft>
              <a:buFont typeface="Arial" panose="020B0604020202020204" pitchFamily="34" charset="0"/>
              <a:buChar char="​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264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4091" indent="-172641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435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5800" indent="-171450" algn="l" defTabSz="6858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67" indent="-457167">
              <a:spcAft>
                <a:spcPts val="1600"/>
              </a:spcAft>
              <a:buClr>
                <a:schemeClr val="bg1"/>
              </a:buClr>
              <a:buFontTx/>
              <a:buChar char="•"/>
            </a:pPr>
            <a:endParaRPr lang="en-US" altLang="en-US" sz="2667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10705"/>
            <a:ext cx="10652312" cy="4363155"/>
          </a:xfrm>
        </p:spPr>
        <p:txBody>
          <a:bodyPr anchor="ctr"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Helps each person to thrive within the parameters of the job, while promoting professional &amp; personal growth.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Describes what you see &amp; how you feel when you encounter “a moment of excellence” from an employee.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Enhances optimal learning when someone pays attention to what’s working already &amp; requests it to be cultivated  more fully.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Fosters open lines of communication with employees.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Sets performance standards that cultivate employee empowerment and enhance overall performance.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84A1D56-7ABA-9640-A89E-AD4A5AE5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86984"/>
            <a:ext cx="5924549" cy="365125"/>
          </a:xfrm>
        </p:spPr>
        <p:txBody>
          <a:bodyPr/>
          <a:lstStyle/>
          <a:p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5169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US" sz="3050" dirty="0"/>
              <a:t>Keys To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507342"/>
            <a:ext cx="3740524" cy="3804245"/>
          </a:xfrm>
        </p:spPr>
        <p:txBody>
          <a:bodyPr/>
          <a:lstStyle/>
          <a:p>
            <a:pPr marL="239713" indent="-2397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Deliver with well-timed and well-developed communication skills. </a:t>
            </a:r>
          </a:p>
          <a:p>
            <a:pPr marL="239713" indent="-2397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Approach from perspective of either positive or constructive feedback to promote growth.</a:t>
            </a:r>
          </a:p>
          <a:p>
            <a:pPr marL="239713" indent="-2397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Focus on creating safety to enhance receptivity.</a:t>
            </a:r>
          </a:p>
          <a:p>
            <a:pPr marL="239713" indent="-2397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Pursue to help each person thrive &amp; excel.</a:t>
            </a:r>
          </a:p>
          <a:p>
            <a:pPr marL="239713" indent="-239713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Be immediate; productive feedback requires offering it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in a timely manner.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5311587"/>
            <a:ext cx="2651312" cy="5782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endParaRPr lang="en-US" sz="800">
              <a:cs typeface="Arial"/>
            </a:endParaRPr>
          </a:p>
          <a:p>
            <a:r>
              <a:rPr lang="en-US" sz="800" dirty="0"/>
              <a:t>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C:\Users\dtlouga1\Downloads\MP2_8182_227022291_227022292_276386622.jpg">
            <a:extLst>
              <a:ext uri="{FF2B5EF4-FFF2-40B4-BE49-F238E27FC236}">
                <a16:creationId xmlns:a16="http://schemas.microsoft.com/office/drawing/2014/main" id="{59E0F715-48EA-2044-86B3-F3F826881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27978" r="6763" b="-230"/>
          <a:stretch/>
        </p:blipFill>
        <p:spPr bwMode="auto">
          <a:xfrm>
            <a:off x="4622800" y="1507342"/>
            <a:ext cx="7569200" cy="438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E329BF82-5CC7-0244-8A16-55E66170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86984"/>
            <a:ext cx="5924549" cy="365125"/>
          </a:xfrm>
        </p:spPr>
        <p:txBody>
          <a:bodyPr/>
          <a:lstStyle/>
          <a:p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74287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0"/>
            <a:ext cx="11315700" cy="1074059"/>
          </a:xfrm>
        </p:spPr>
        <p:txBody>
          <a:bodyPr>
            <a:noAutofit/>
          </a:bodyPr>
          <a:lstStyle/>
          <a:p>
            <a:r>
              <a:rPr lang="en-US" dirty="0"/>
              <a:t>Limitations of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492624"/>
            <a:ext cx="4105835" cy="3700089"/>
          </a:xfrm>
        </p:spPr>
        <p:txBody>
          <a:bodyPr/>
          <a:lstStyle/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Reflects the perception &amp; inherent biases of the person delivering.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Affected by the motives of the person giving feedback, which are not always conscious or clear.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Recipients often struggle to discern the feedback that accurately relates to their situation.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Distorted feedback created by idiosyncratic-rater effect.</a:t>
            </a:r>
          </a:p>
          <a:p>
            <a:pPr marL="293688" lvl="1" indent="-198438">
              <a:buClr>
                <a:srgbClr val="D45D00"/>
              </a:buClr>
              <a:defRPr/>
            </a:pPr>
            <a:r>
              <a:rPr lang="en-US" sz="1800" dirty="0"/>
              <a:t>Learning impaired when feedback focused on limitations.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084" y="5561416"/>
            <a:ext cx="8152263" cy="3164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endParaRPr lang="en-US" sz="800">
              <a:cs typeface="Arial"/>
            </a:endParaRPr>
          </a:p>
          <a:p>
            <a:r>
              <a:rPr lang="en-US" sz="1200" dirty="0"/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37FF2-D3CD-4244-93B7-0F00E8251AB4}"/>
              </a:ext>
            </a:extLst>
          </p:cNvPr>
          <p:cNvSpPr txBox="1"/>
          <p:nvPr/>
        </p:nvSpPr>
        <p:spPr>
          <a:xfrm>
            <a:off x="523875" y="5201982"/>
            <a:ext cx="8152263" cy="316771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mgarne14\Pictures\Optum\Euro_Formal_Meeting_0011.tif">
            <a:extLst>
              <a:ext uri="{FF2B5EF4-FFF2-40B4-BE49-F238E27FC236}">
                <a16:creationId xmlns:a16="http://schemas.microsoft.com/office/drawing/2014/main" id="{C86947F9-9438-6E45-9FFC-BCE6CCD9B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2" t="25913" b="13406"/>
          <a:stretch/>
        </p:blipFill>
        <p:spPr bwMode="auto">
          <a:xfrm>
            <a:off x="4524375" y="1492624"/>
            <a:ext cx="7550149" cy="43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D70FD7A-E6F2-144A-9B9B-E0F98A84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86984"/>
            <a:ext cx="5924549" cy="365125"/>
          </a:xfrm>
        </p:spPr>
        <p:txBody>
          <a:bodyPr/>
          <a:lstStyle/>
          <a:p>
            <a:r>
              <a:rPr lang="en-US" altLang="en-US"/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958096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50" dirty="0"/>
              <a:t>Which Feedback Approach May Provoke a Reaction?</a:t>
            </a:r>
            <a:endParaRPr lang="en-AU" sz="305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4860" y="2936620"/>
            <a:ext cx="4380026" cy="1915934"/>
          </a:xfrm>
          <a:prstGeom prst="rect">
            <a:avLst/>
          </a:prstGeom>
          <a:ln w="6350">
            <a:solidFill>
              <a:schemeClr val="accent6"/>
            </a:solidFill>
          </a:ln>
        </p:spPr>
        <p:txBody>
          <a:bodyPr vert="horz" lIns="182880" tIns="182880" rIns="182880" bIns="45720" rtlCol="0" anchor="t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39713">
              <a:buClrTx/>
            </a:pPr>
            <a:r>
              <a:rPr lang="en-US" sz="2000" dirty="0"/>
              <a:t>Rude.</a:t>
            </a:r>
          </a:p>
          <a:p>
            <a:pPr marL="239713" indent="-239713">
              <a:buClrTx/>
            </a:pPr>
            <a:r>
              <a:rPr lang="en-US" sz="2000" dirty="0"/>
              <a:t>Lazy.</a:t>
            </a:r>
          </a:p>
          <a:p>
            <a:pPr marL="239713" indent="-239713">
              <a:buClrTx/>
            </a:pPr>
            <a:r>
              <a:rPr lang="en-US" sz="2000" dirty="0"/>
              <a:t>Inconsiderate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4857" y="2296539"/>
            <a:ext cx="4380029" cy="640080"/>
          </a:xfrm>
          <a:prstGeom prst="rect">
            <a:avLst/>
          </a:prstGeom>
          <a:gradFill>
            <a:gsLst>
              <a:gs pos="0">
                <a:schemeClr val="accent1">
                  <a:gamma/>
                  <a:tint val="8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pPr lvl="0"/>
            <a:r>
              <a:rPr lang="en-US" sz="2400" dirty="0">
                <a:solidFill>
                  <a:srgbClr val="FFFFFF"/>
                </a:solidFill>
              </a:rPr>
              <a:t>You are…</a:t>
            </a:r>
            <a:endParaRPr lang="en-AU" sz="2400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37275" y="2900086"/>
            <a:ext cx="4380025" cy="1942792"/>
          </a:xfrm>
          <a:prstGeom prst="rect">
            <a:avLst/>
          </a:prstGeom>
          <a:ln w="6350">
            <a:solidFill>
              <a:schemeClr val="accent6"/>
            </a:solidFill>
          </a:ln>
        </p:spPr>
        <p:txBody>
          <a:bodyPr vert="horz" lIns="182880" tIns="182880" rIns="182880" bIns="45720" rtlCol="0" anchor="t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39713">
              <a:buClrTx/>
            </a:pPr>
            <a:r>
              <a:rPr lang="en-US" sz="2000" dirty="0"/>
              <a:t>Absent from required team meetings. </a:t>
            </a:r>
          </a:p>
          <a:p>
            <a:pPr marL="239713" indent="-239713">
              <a:buClrTx/>
            </a:pPr>
            <a:r>
              <a:rPr lang="en-US" sz="2000" dirty="0"/>
              <a:t>Tardy to client meetings.</a:t>
            </a:r>
          </a:p>
          <a:p>
            <a:pPr marL="239713" indent="-239713">
              <a:buClrTx/>
            </a:pPr>
            <a:r>
              <a:rPr lang="en-US" sz="2000" dirty="0"/>
              <a:t>Late with reports.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7275" y="2267908"/>
            <a:ext cx="4380029" cy="668711"/>
          </a:xfrm>
          <a:prstGeom prst="rect">
            <a:avLst/>
          </a:prstGeom>
          <a:gradFill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 notice that you have been…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735E4F7-801B-E54B-B95F-E67AF6C7615F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8285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Your Turn To Practice Now!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43C4D9-3814-0945-94F0-CA14DBEF5C11}"/>
              </a:ext>
            </a:extLst>
          </p:cNvPr>
          <p:cNvSpPr txBox="1">
            <a:spLocks/>
          </p:cNvSpPr>
          <p:nvPr/>
        </p:nvSpPr>
        <p:spPr>
          <a:xfrm>
            <a:off x="1674860" y="2936620"/>
            <a:ext cx="4380026" cy="1915934"/>
          </a:xfrm>
          <a:prstGeom prst="rect">
            <a:avLst/>
          </a:prstGeom>
          <a:ln w="6350">
            <a:solidFill>
              <a:schemeClr val="accent6"/>
            </a:solidFill>
          </a:ln>
        </p:spPr>
        <p:txBody>
          <a:bodyPr vert="horz" lIns="182880" tIns="182880" rIns="182880" bIns="45720" rtlCol="0" anchor="t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39713">
              <a:buClrTx/>
            </a:pPr>
            <a:r>
              <a:rPr lang="en-US" sz="2000" dirty="0"/>
              <a:t>Careless/clumsy.</a:t>
            </a:r>
          </a:p>
          <a:p>
            <a:pPr marL="239713" indent="-239713">
              <a:buClrTx/>
            </a:pPr>
            <a:r>
              <a:rPr lang="en-US" sz="2000" dirty="0"/>
              <a:t>Unhelpful/rude</a:t>
            </a:r>
          </a:p>
          <a:p>
            <a:pPr marL="239713" indent="-239713">
              <a:buClrTx/>
            </a:pPr>
            <a:r>
              <a:rPr lang="en-US" sz="2000" dirty="0"/>
              <a:t>Not doing your job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4C0CBC-6C3C-D046-89FC-249CA3552B42}"/>
              </a:ext>
            </a:extLst>
          </p:cNvPr>
          <p:cNvSpPr/>
          <p:nvPr/>
        </p:nvSpPr>
        <p:spPr>
          <a:xfrm>
            <a:off x="1674857" y="2296539"/>
            <a:ext cx="4380029" cy="640080"/>
          </a:xfrm>
          <a:prstGeom prst="rect">
            <a:avLst/>
          </a:prstGeom>
          <a:gradFill>
            <a:gsLst>
              <a:gs pos="0">
                <a:schemeClr val="accent1">
                  <a:gamma/>
                  <a:tint val="8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pPr lvl="0"/>
            <a:r>
              <a:rPr lang="en-US" sz="2400" dirty="0">
                <a:solidFill>
                  <a:srgbClr val="FFFFFF"/>
                </a:solidFill>
              </a:rPr>
              <a:t>You are…</a:t>
            </a:r>
            <a:endParaRPr lang="en-AU" sz="2400" dirty="0">
              <a:solidFill>
                <a:srgbClr val="FFFF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369E08-ACB6-4347-A8C9-862FCB569F1E}"/>
              </a:ext>
            </a:extLst>
          </p:cNvPr>
          <p:cNvSpPr txBox="1">
            <a:spLocks/>
          </p:cNvSpPr>
          <p:nvPr/>
        </p:nvSpPr>
        <p:spPr>
          <a:xfrm>
            <a:off x="6337275" y="2900086"/>
            <a:ext cx="4380025" cy="1942792"/>
          </a:xfrm>
          <a:prstGeom prst="rect">
            <a:avLst/>
          </a:prstGeom>
          <a:ln w="6350">
            <a:solidFill>
              <a:schemeClr val="accent6"/>
            </a:solidFill>
          </a:ln>
        </p:spPr>
        <p:txBody>
          <a:bodyPr vert="horz" lIns="182880" tIns="182880" rIns="182880" bIns="45720" rtlCol="0" anchor="t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ClrTx/>
            </a:pP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095C11-6F18-4D42-878D-1C6869799D53}"/>
              </a:ext>
            </a:extLst>
          </p:cNvPr>
          <p:cNvSpPr/>
          <p:nvPr/>
        </p:nvSpPr>
        <p:spPr>
          <a:xfrm>
            <a:off x="6337275" y="2267908"/>
            <a:ext cx="4380029" cy="668711"/>
          </a:xfrm>
          <a:prstGeom prst="rect">
            <a:avLst/>
          </a:prstGeom>
          <a:gradFill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none" lIns="182880" anchor="ctr" anchorCtr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 notice that you have been…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9FBBDE4-39D2-D849-8773-E917B90ED569}"/>
              </a:ext>
            </a:extLst>
          </p:cNvPr>
          <p:cNvSpPr txBox="1">
            <a:spLocks/>
          </p:cNvSpPr>
          <p:nvPr/>
        </p:nvSpPr>
        <p:spPr>
          <a:xfrm>
            <a:off x="5295900" y="6486984"/>
            <a:ext cx="59245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933">
                <a:solidFill>
                  <a:schemeClr val="tx1">
                    <a:tint val="75000"/>
                  </a:schemeClr>
                </a:solidFill>
              </a:rPr>
              <a:t>Do not reproduce, transmit or modify the content set forth herein in any form or by any means without written permission of UnitedHealthcare. © 2020 United HealthCare Services, Inc. All rights reserved.</a:t>
            </a:r>
            <a:endParaRPr lang="en-US" altLang="en-US" sz="933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88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ptumWidescreen">
  <a:themeElements>
    <a:clrScheme name="Optum May 2017">
      <a:dk1>
        <a:srgbClr val="55565A"/>
      </a:dk1>
      <a:lt1>
        <a:srgbClr val="FFFFFF"/>
      </a:lt1>
      <a:dk2>
        <a:srgbClr val="55565A"/>
      </a:dk2>
      <a:lt2>
        <a:srgbClr val="FFFFFF"/>
      </a:lt2>
      <a:accent1>
        <a:srgbClr val="E87722"/>
      </a:accent1>
      <a:accent2>
        <a:srgbClr val="EAAA00"/>
      </a:accent2>
      <a:accent3>
        <a:srgbClr val="63666A"/>
      </a:accent3>
      <a:accent4>
        <a:srgbClr val="888B8D"/>
      </a:accent4>
      <a:accent5>
        <a:srgbClr val="B1B3B3"/>
      </a:accent5>
      <a:accent6>
        <a:srgbClr val="D0D0CE"/>
      </a:accent6>
      <a:hlink>
        <a:srgbClr val="E87722"/>
      </a:hlink>
      <a:folHlink>
        <a:srgbClr val="888B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Custom Color 1">
      <a:srgbClr val="E87722"/>
    </a:custClr>
    <a:custClr name="Custom Color 2">
      <a:srgbClr val="888B8D"/>
    </a:custClr>
    <a:custClr name="Custom Color 3">
      <a:srgbClr val="739600"/>
    </a:custClr>
    <a:custClr name="Custom Color 4">
      <a:srgbClr val="008770"/>
    </a:custClr>
    <a:custClr name="Custom Color 5">
      <a:srgbClr val="00549F"/>
    </a:custClr>
    <a:custClr name="Custom Color 6">
      <a:srgbClr val="3B0083"/>
    </a:custClr>
    <a:custClr name="Custom Color 7">
      <a:srgbClr val="A22B38"/>
    </a:custClr>
  </a:custClrLst>
  <a:extLst>
    <a:ext uri="{05A4C25C-085E-4340-85A3-A5531E510DB2}">
      <thm15:themeFamily xmlns:thm15="http://schemas.microsoft.com/office/thememl/2012/main" name="Optum Template Widescreen - 2017 - 06.27.17.potx" id="{14CCB6DF-C717-4413-BCDA-15B71AA5CDD8}" vid="{817E4C5E-750D-4B97-8ADE-F637BD8C0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1EE8A72B8AE4980CDE9969CE37903" ma:contentTypeVersion="4" ma:contentTypeDescription="Create a new document." ma:contentTypeScope="" ma:versionID="6396699fb2d23bbdcdc250672ea22339">
  <xsd:schema xmlns:xsd="http://www.w3.org/2001/XMLSchema" xmlns:xs="http://www.w3.org/2001/XMLSchema" xmlns:p="http://schemas.microsoft.com/office/2006/metadata/properties" xmlns:ns2="d7b5156c-7859-495b-a65c-a7601d85f73c" targetNamespace="http://schemas.microsoft.com/office/2006/metadata/properties" ma:root="true" ma:fieldsID="96bd85ec804b84d5cac1abbaee854adf" ns2:_="">
    <xsd:import namespace="d7b5156c-7859-495b-a65c-a7601d85f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5156c-7859-495b-a65c-a7601d85f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72DBA8-2504-4AD1-BD72-3562DB5094EB}">
  <ds:schemaRefs>
    <ds:schemaRef ds:uri="http://purl.org/dc/elements/1.1/"/>
    <ds:schemaRef ds:uri="http://schemas.microsoft.com/office/2006/metadata/properties"/>
    <ds:schemaRef ds:uri="8521867a-bdbc-4ac9-a562-0c4ec40f535f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084DF00-8037-4D5A-8498-D3D10CF35BAF}"/>
</file>

<file path=customXml/itemProps3.xml><?xml version="1.0" encoding="utf-8"?>
<ds:datastoreItem xmlns:ds="http://schemas.openxmlformats.org/officeDocument/2006/customXml" ds:itemID="{300E1AAE-6F4D-4C53-8725-C6A497174279}"/>
</file>

<file path=docProps/app.xml><?xml version="1.0" encoding="utf-8"?>
<Properties xmlns="http://schemas.openxmlformats.org/officeDocument/2006/extended-properties" xmlns:vt="http://schemas.openxmlformats.org/officeDocument/2006/docPropsVTypes">
  <Template>OptumWidescreen</Template>
  <TotalTime>447</TotalTime>
  <Words>1895</Words>
  <Application>Microsoft Office PowerPoint</Application>
  <PresentationFormat>Widescreen</PresentationFormat>
  <Paragraphs>221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GT America</vt:lpstr>
      <vt:lpstr>Lava Std</vt:lpstr>
      <vt:lpstr>OptumWidescreen</vt:lpstr>
      <vt:lpstr>How To Make the  Most of Feedback</vt:lpstr>
      <vt:lpstr>Learning Points</vt:lpstr>
      <vt:lpstr>The Program</vt:lpstr>
      <vt:lpstr>Feedback Types, Definition, &amp; Examples</vt:lpstr>
      <vt:lpstr>Value-Added Feedback</vt:lpstr>
      <vt:lpstr>Keys To Feedback</vt:lpstr>
      <vt:lpstr>Limitations of Feedback</vt:lpstr>
      <vt:lpstr>Which Feedback Approach May Provoke a Reaction?</vt:lpstr>
      <vt:lpstr>Your Turn To Practice Now!</vt:lpstr>
      <vt:lpstr>Blocks To Accurate &amp; Effective Feedback</vt:lpstr>
      <vt:lpstr>Setting the Stage for Giving &amp; Receiving Feedback</vt:lpstr>
      <vt:lpstr>Tips for Offering Effective Feedback</vt:lpstr>
      <vt:lpstr>Tips for Receiving Feedback</vt:lpstr>
      <vt:lpstr>Heighten Strategies for Increased Self Awareness</vt:lpstr>
      <vt:lpstr>Listening Skills</vt:lpstr>
      <vt:lpstr>Active Listening Skills</vt:lpstr>
      <vt:lpstr>SMART Goals</vt:lpstr>
      <vt:lpstr>Feedback Delivered Remotely</vt:lpstr>
      <vt:lpstr>Follow-Up Strategy</vt:lpstr>
      <vt:lpstr>Employee Assistance Program (EAP)</vt:lpstr>
      <vt:lpstr>About Professional Support</vt:lpstr>
      <vt:lpstr>Thanks for attending today’s presentation. </vt:lpstr>
    </vt:vector>
  </TitlesOfParts>
  <Company>UnitedHealth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HowtoMakeBetterDecisionsCriticalThinking</dc:title>
  <dc:creator>Garner, Melissa</dc:creator>
  <cp:lastModifiedBy>Jones, Erin E</cp:lastModifiedBy>
  <cp:revision>22</cp:revision>
  <dcterms:created xsi:type="dcterms:W3CDTF">2018-10-22T16:12:09Z</dcterms:created>
  <dcterms:modified xsi:type="dcterms:W3CDTF">2020-09-25T19:47:48Z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0x0101005B81EE8A72B8AE4980CDE9969CE37903</vt:lpwstr>
  </property>
  <property fmtid="{D5CDD505-2E9C-101B-9397-08002B2CF9AE}" pid="3" name="Order">
    <vt:r8>173400</vt:r8>
  </property>
</Properties>
</file>