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5" r:id="rId4"/>
  </p:sldMasterIdLst>
  <p:notesMasterIdLst>
    <p:notesMasterId r:id="rId20"/>
  </p:notesMasterIdLst>
  <p:handoutMasterIdLst>
    <p:handoutMasterId r:id="rId21"/>
  </p:handoutMasterIdLst>
  <p:sldIdLst>
    <p:sldId id="333" r:id="rId5"/>
    <p:sldId id="3218" r:id="rId6"/>
    <p:sldId id="335" r:id="rId7"/>
    <p:sldId id="257" r:id="rId8"/>
    <p:sldId id="258" r:id="rId9"/>
    <p:sldId id="259" r:id="rId10"/>
    <p:sldId id="260" r:id="rId11"/>
    <p:sldId id="261" r:id="rId12"/>
    <p:sldId id="262" r:id="rId13"/>
    <p:sldId id="264" r:id="rId14"/>
    <p:sldId id="265" r:id="rId15"/>
    <p:sldId id="3219" r:id="rId16"/>
    <p:sldId id="267" r:id="rId17"/>
    <p:sldId id="268" r:id="rId18"/>
    <p:sldId id="348" r:id="rId19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orient="horz" pos="521">
          <p15:clr>
            <a:srgbClr val="A4A3A4"/>
          </p15:clr>
        </p15:guide>
        <p15:guide id="5" orient="horz" pos="2939">
          <p15:clr>
            <a:srgbClr val="A4A3A4"/>
          </p15:clr>
        </p15:guide>
        <p15:guide id="6" orient="horz" pos="556">
          <p15:clr>
            <a:srgbClr val="A4A3A4"/>
          </p15:clr>
        </p15:guide>
        <p15:guide id="7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3B3"/>
    <a:srgbClr val="D0D0CE"/>
    <a:srgbClr val="888B8D"/>
    <a:srgbClr val="63666A"/>
    <a:srgbClr val="F2B411"/>
    <a:srgbClr val="E87722"/>
    <a:srgbClr val="FFFFFF"/>
    <a:srgbClr val="55565A"/>
    <a:srgbClr val="A22B38"/>
    <a:srgbClr val="008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FD0F851-EC5A-4D38-B0AD-8093EC10F33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8" autoAdjust="0"/>
    <p:restoredTop sz="87109" autoAdjust="0"/>
  </p:normalViewPr>
  <p:slideViewPr>
    <p:cSldViewPr snapToGrid="0">
      <p:cViewPr varScale="1">
        <p:scale>
          <a:sx n="84" d="100"/>
          <a:sy n="84" d="100"/>
        </p:scale>
        <p:origin x="1092" y="84"/>
      </p:cViewPr>
      <p:guideLst>
        <p:guide orient="horz" pos="2160"/>
        <p:guide pos="3840"/>
        <p:guide orient="horz" pos="1620"/>
        <p:guide orient="horz" pos="521"/>
        <p:guide orient="horz" pos="2939"/>
        <p:guide orient="horz" pos="55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00"/>
    </p:cViewPr>
  </p:sorterViewPr>
  <p:notesViewPr>
    <p:cSldViewPr snapToGrid="0">
      <p:cViewPr varScale="1">
        <p:scale>
          <a:sx n="44" d="100"/>
          <a:sy n="44" d="100"/>
        </p:scale>
        <p:origin x="259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92E0AA-C8AE-406F-8674-9A8F59288C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0878CF-8CC7-490E-BB4D-F42CEB9753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3FF35F-4C9D-4E64-B0DC-056AB6E70D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DB3A1-9BD3-4A30-B82D-EAF5AB39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28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059E1-8A92-412E-9FFC-46DC2A12AD1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1AA27-3892-4360-B986-D6B124C22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88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1AA27-3892-4360-B986-D6B124C223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58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45D3D-E143-FB45-A2CC-D7331558FD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2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45D3D-E143-FB45-A2CC-D7331558FD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03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45D3D-E143-FB45-A2CC-D7331558FD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73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45D3D-E143-FB45-A2CC-D7331558FD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10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BA184-9458-46CC-8621-3DC4070E7E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87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427" tIns="45713" rIns="91427" bIns="45713"/>
          <a:lstStyle/>
          <a:p>
            <a:endParaRPr lang="en-US" altLang="en-US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411F162-A956-434A-9750-C5C1FBC48021}" type="slidenum">
              <a:rPr lang="en-US" altLang="en-US">
                <a:solidFill>
                  <a:srgbClr val="646D72"/>
                </a:solidFill>
                <a:latin typeface="Calibri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646D7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786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45D3D-E143-FB45-A2CC-D7331558FD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67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1AA27-3892-4360-B986-D6B124C223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81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45D3D-E143-FB45-A2CC-D7331558FD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52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45D3D-E143-FB45-A2CC-D7331558FD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63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45D3D-E143-FB45-A2CC-D7331558FD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00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45D3D-E143-FB45-A2CC-D7331558FD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0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Type insightful headline in sentence case | One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type text. To change text formatting (approved color, size, bullets), place cursor at beginning of text/line and hit Tab or Shift Tab. Click icon for chart or table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E3036-9110-45D5-B191-B287EAAC2A1B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</p:spTree>
    <p:extLst>
      <p:ext uri="{BB962C8B-B14F-4D97-AF65-F5344CB8AC3E}">
        <p14:creationId xmlns:p14="http://schemas.microsoft.com/office/powerpoint/2010/main" val="316272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 Column | 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CF96-6241-4261-B390-D3AD1B6C9222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1371598"/>
            <a:ext cx="2743200" cy="497681"/>
          </a:xfrm>
          <a:solidFill>
            <a:schemeClr val="tx2"/>
          </a:solidFill>
        </p:spPr>
        <p:txBody>
          <a:bodyPr lIns="102870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3252220" y="1371598"/>
            <a:ext cx="2743200" cy="497681"/>
          </a:xfrm>
          <a:solidFill>
            <a:schemeClr val="accent2"/>
          </a:solidFill>
        </p:spPr>
        <p:txBody>
          <a:bodyPr lIns="102870" anchor="ctr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6132964" y="1371598"/>
            <a:ext cx="2743200" cy="497681"/>
          </a:xfrm>
          <a:solidFill>
            <a:schemeClr val="accent4"/>
          </a:solidFill>
        </p:spPr>
        <p:txBody>
          <a:bodyPr lIns="102870" anchor="ctr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71475" y="1869279"/>
            <a:ext cx="274320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3252220" y="1869279"/>
            <a:ext cx="274320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6132964" y="1869279"/>
            <a:ext cx="274320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</p:spTree>
    <p:extLst>
      <p:ext uri="{BB962C8B-B14F-4D97-AF65-F5344CB8AC3E}">
        <p14:creationId xmlns:p14="http://schemas.microsoft.com/office/powerpoint/2010/main" val="6328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2 Column | 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775B-24B6-4B7D-A073-C5F38163A3AB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71474" y="1371601"/>
            <a:ext cx="4114800" cy="497681"/>
          </a:xfrm>
          <a:solidFill>
            <a:schemeClr val="tx2"/>
          </a:solidFill>
        </p:spPr>
        <p:txBody>
          <a:bodyPr lIns="102870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4735284" y="1371598"/>
            <a:ext cx="4114800" cy="497681"/>
          </a:xfrm>
          <a:solidFill>
            <a:schemeClr val="accent2"/>
          </a:solidFill>
        </p:spPr>
        <p:txBody>
          <a:bodyPr lIns="102870" anchor="ctr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71474" y="1869279"/>
            <a:ext cx="411480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4735284" y="1869279"/>
            <a:ext cx="411480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</p:spTree>
    <p:extLst>
      <p:ext uri="{BB962C8B-B14F-4D97-AF65-F5344CB8AC3E}">
        <p14:creationId xmlns:p14="http://schemas.microsoft.com/office/powerpoint/2010/main" val="41518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hoto w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2 Photo | 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0969-9B4F-40B4-86A5-AB247D169305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393247" y="1371600"/>
            <a:ext cx="4178753" cy="305752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1883228" y="3352800"/>
            <a:ext cx="2688771" cy="1076325"/>
          </a:xfrm>
          <a:solidFill>
            <a:schemeClr val="accent2"/>
          </a:solidFill>
        </p:spPr>
        <p:txBody>
          <a:bodyPr lIns="102870" tIns="10287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caption here | Remove if not needed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4572000" y="1371600"/>
            <a:ext cx="4286250" cy="305752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6169914" y="3352800"/>
            <a:ext cx="2688336" cy="1076325"/>
          </a:xfrm>
          <a:solidFill>
            <a:schemeClr val="accent4"/>
          </a:solidFill>
        </p:spPr>
        <p:txBody>
          <a:bodyPr lIns="102870" tIns="10287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caption here | Remove if not needed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817BE-EAFE-488D-818F-3A834185D3B9}"/>
              </a:ext>
            </a:extLst>
          </p:cNvPr>
          <p:cNvSpPr/>
          <p:nvPr userDrawn="1"/>
        </p:nvSpPr>
        <p:spPr bwMode="gray">
          <a:xfrm>
            <a:off x="9194101" y="-4420"/>
            <a:ext cx="1638301" cy="5143500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algn="l"/>
            <a:r>
              <a:rPr lang="en-US" sz="1100" dirty="0"/>
              <a:t>For Image / Photography options. navigate to https://hub.uhg.com/sites/hub/Optum/Resources/Brand/Documents/Photo%20Library%20Overview_June2017.docx</a:t>
            </a:r>
          </a:p>
        </p:txBody>
      </p:sp>
    </p:spTree>
    <p:extLst>
      <p:ext uri="{BB962C8B-B14F-4D97-AF65-F5344CB8AC3E}">
        <p14:creationId xmlns:p14="http://schemas.microsoft.com/office/powerpoint/2010/main" val="1924394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hoto w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385763" y="1371600"/>
            <a:ext cx="2832354" cy="305752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 Photo | 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48EB-04EC-459B-B95A-08732F6BD72D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653241" y="2905293"/>
            <a:ext cx="1558019" cy="1523832"/>
          </a:xfrm>
          <a:solidFill>
            <a:schemeClr val="tx1"/>
          </a:solidFill>
        </p:spPr>
        <p:txBody>
          <a:bodyPr lIns="102870" tIns="10287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caption here | Remove if not needed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3214799" y="1371600"/>
            <a:ext cx="2832354" cy="305752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4489134" y="2905293"/>
            <a:ext cx="1558019" cy="1523832"/>
          </a:xfrm>
          <a:solidFill>
            <a:schemeClr val="accent2"/>
          </a:solidFill>
        </p:spPr>
        <p:txBody>
          <a:bodyPr lIns="102870" tIns="10287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caption here | Remove if not needed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6050554" y="1376531"/>
            <a:ext cx="2832354" cy="305752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7324889" y="2905293"/>
            <a:ext cx="1558019" cy="1523832"/>
          </a:xfrm>
          <a:solidFill>
            <a:schemeClr val="accent4"/>
          </a:solidFill>
        </p:spPr>
        <p:txBody>
          <a:bodyPr lIns="102870" tIns="10287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caption here | Remove if not needed</a:t>
            </a:r>
          </a:p>
        </p:txBody>
      </p:sp>
    </p:spTree>
    <p:extLst>
      <p:ext uri="{BB962C8B-B14F-4D97-AF65-F5344CB8AC3E}">
        <p14:creationId xmlns:p14="http://schemas.microsoft.com/office/powerpoint/2010/main" val="3781410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hoto w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385762" y="1371601"/>
            <a:ext cx="2114550" cy="1937657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4 Photo | 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4952-4DAA-4D24-A756-8B9334D1FB7F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2500313" y="1371601"/>
            <a:ext cx="2118122" cy="1937657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4618434" y="1369898"/>
            <a:ext cx="2116336" cy="1937657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6732985" y="1369898"/>
            <a:ext cx="2125266" cy="1937657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404257" y="2228850"/>
            <a:ext cx="1096055" cy="1079556"/>
          </a:xfrm>
          <a:solidFill>
            <a:schemeClr val="tx1"/>
          </a:solidFill>
        </p:spPr>
        <p:txBody>
          <a:bodyPr lIns="102870" tIns="10287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caption </a:t>
            </a:r>
            <a:r>
              <a:rPr lang="en-US" dirty="0" err="1"/>
              <a:t>here|Remove</a:t>
            </a:r>
            <a:r>
              <a:rPr lang="en-US" dirty="0"/>
              <a:t> if not needed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3522379" y="2228850"/>
            <a:ext cx="1096055" cy="1079556"/>
          </a:xfrm>
          <a:solidFill>
            <a:schemeClr val="accent2"/>
          </a:solidFill>
        </p:spPr>
        <p:txBody>
          <a:bodyPr lIns="102870" tIns="10287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caption </a:t>
            </a:r>
            <a:r>
              <a:rPr lang="en-US" dirty="0" err="1"/>
              <a:t>here|Remove</a:t>
            </a:r>
            <a:r>
              <a:rPr lang="en-US" dirty="0"/>
              <a:t> if not needed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5638714" y="2228850"/>
            <a:ext cx="1096055" cy="1079556"/>
          </a:xfrm>
          <a:solidFill>
            <a:schemeClr val="accent4"/>
          </a:solidFill>
        </p:spPr>
        <p:txBody>
          <a:bodyPr lIns="102870" tIns="10287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caption </a:t>
            </a:r>
            <a:r>
              <a:rPr lang="en-US" dirty="0" err="1"/>
              <a:t>here|Remove</a:t>
            </a:r>
            <a:r>
              <a:rPr lang="en-US" dirty="0"/>
              <a:t> if not needed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7762195" y="2228850"/>
            <a:ext cx="1096055" cy="1079556"/>
          </a:xfrm>
          <a:solidFill>
            <a:srgbClr val="A22B38"/>
          </a:solidFill>
        </p:spPr>
        <p:txBody>
          <a:bodyPr lIns="102870" tIns="10287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caption </a:t>
            </a:r>
            <a:r>
              <a:rPr lang="en-US" dirty="0" err="1"/>
              <a:t>here|Remove</a:t>
            </a:r>
            <a:r>
              <a:rPr lang="en-US" dirty="0"/>
              <a:t> if not needed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88C153F-3CBA-4181-B037-6B310FABB909}"/>
              </a:ext>
            </a:extLst>
          </p:cNvPr>
          <p:cNvSpPr/>
          <p:nvPr userDrawn="1"/>
        </p:nvSpPr>
        <p:spPr bwMode="gray">
          <a:xfrm>
            <a:off x="9194101" y="-4420"/>
            <a:ext cx="1638301" cy="5143500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algn="l"/>
            <a:r>
              <a:rPr lang="en-US" sz="1100" dirty="0"/>
              <a:t>For Image / Photography options. navigate to https://hub.uhg.com/sites/hub/Optum/Resources/Brand/Documents/Photo%20Library%20Overview_June2017.docx</a:t>
            </a:r>
          </a:p>
        </p:txBody>
      </p:sp>
    </p:spTree>
    <p:extLst>
      <p:ext uri="{BB962C8B-B14F-4D97-AF65-F5344CB8AC3E}">
        <p14:creationId xmlns:p14="http://schemas.microsoft.com/office/powerpoint/2010/main" val="806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hoto w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385762" y="1369897"/>
            <a:ext cx="1680210" cy="1480607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5 Photo | 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EF639-902A-4F45-90C1-6BBAC07C47BC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2082842" y="1369897"/>
            <a:ext cx="1680210" cy="1480607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3779921" y="1369899"/>
            <a:ext cx="1680210" cy="148060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5477001" y="1369897"/>
            <a:ext cx="1680210" cy="1480607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8"/>
          <p:cNvSpPr>
            <a:spLocks noGrp="1"/>
          </p:cNvSpPr>
          <p:nvPr>
            <p:ph type="pic" sz="quarter" idx="29"/>
          </p:nvPr>
        </p:nvSpPr>
        <p:spPr>
          <a:xfrm>
            <a:off x="7174081" y="1369897"/>
            <a:ext cx="1680210" cy="1480607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228452" y="2025592"/>
            <a:ext cx="837520" cy="824912"/>
          </a:xfrm>
          <a:solidFill>
            <a:schemeClr val="tx1"/>
          </a:solidFill>
        </p:spPr>
        <p:txBody>
          <a:bodyPr lIns="102870" tIns="3429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cap-</a:t>
            </a:r>
            <a:r>
              <a:rPr lang="en-US" dirty="0" err="1"/>
              <a:t>tion</a:t>
            </a:r>
            <a:r>
              <a:rPr lang="en-US" dirty="0"/>
              <a:t> here | Remove if not needed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2925532" y="2025592"/>
            <a:ext cx="837520" cy="824912"/>
          </a:xfrm>
          <a:solidFill>
            <a:schemeClr val="accent2"/>
          </a:solidFill>
        </p:spPr>
        <p:txBody>
          <a:bodyPr lIns="102870" tIns="3429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cap-</a:t>
            </a:r>
            <a:r>
              <a:rPr lang="en-US" dirty="0" err="1"/>
              <a:t>tion</a:t>
            </a:r>
            <a:r>
              <a:rPr lang="en-US" dirty="0"/>
              <a:t> here | Remove if not needed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4622612" y="2025592"/>
            <a:ext cx="837520" cy="824912"/>
          </a:xfrm>
          <a:solidFill>
            <a:schemeClr val="accent4"/>
          </a:solidFill>
        </p:spPr>
        <p:txBody>
          <a:bodyPr lIns="102870" tIns="3429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cap-</a:t>
            </a:r>
            <a:r>
              <a:rPr lang="en-US" dirty="0" err="1"/>
              <a:t>tion</a:t>
            </a:r>
            <a:r>
              <a:rPr lang="en-US" dirty="0"/>
              <a:t> here | Remove if not needed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319692" y="2025592"/>
            <a:ext cx="837520" cy="824912"/>
          </a:xfrm>
          <a:solidFill>
            <a:schemeClr val="accent1"/>
          </a:solidFill>
        </p:spPr>
        <p:txBody>
          <a:bodyPr lIns="102870" tIns="3429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cap-</a:t>
            </a:r>
            <a:r>
              <a:rPr lang="en-US" dirty="0" err="1"/>
              <a:t>tion</a:t>
            </a:r>
            <a:r>
              <a:rPr lang="en-US" dirty="0"/>
              <a:t> here | Remove if not needed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30" hasCustomPrompt="1"/>
          </p:nvPr>
        </p:nvSpPr>
        <p:spPr>
          <a:xfrm>
            <a:off x="7996578" y="2025592"/>
            <a:ext cx="837520" cy="824912"/>
          </a:xfrm>
          <a:solidFill>
            <a:srgbClr val="A22B38"/>
          </a:solidFill>
        </p:spPr>
        <p:txBody>
          <a:bodyPr lIns="102870" tIns="34290" anchor="t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cap-</a:t>
            </a:r>
            <a:r>
              <a:rPr lang="en-US" dirty="0" err="1"/>
              <a:t>tion</a:t>
            </a:r>
            <a:r>
              <a:rPr lang="en-US" dirty="0"/>
              <a:t> here | Remove if not needed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F65E925-2FCB-43EF-8928-862B5DDB1D8D}"/>
              </a:ext>
            </a:extLst>
          </p:cNvPr>
          <p:cNvSpPr/>
          <p:nvPr userDrawn="1"/>
        </p:nvSpPr>
        <p:spPr bwMode="gray">
          <a:xfrm>
            <a:off x="9194101" y="-4420"/>
            <a:ext cx="1638301" cy="5143500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algn="l"/>
            <a:r>
              <a:rPr lang="en-US" sz="1100" dirty="0"/>
              <a:t>For Image / Photography options. navigate to https://hub.uhg.com/sites/hub/Optum/Resources/Brand/Documents/Photo%20Library%20Overview_June2017.docx</a:t>
            </a:r>
          </a:p>
        </p:txBody>
      </p:sp>
    </p:spTree>
    <p:extLst>
      <p:ext uri="{BB962C8B-B14F-4D97-AF65-F5344CB8AC3E}">
        <p14:creationId xmlns:p14="http://schemas.microsoft.com/office/powerpoint/2010/main" val="103911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5 Column icon | Type insightful headline in sentence case | 1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9A622-9143-44ED-93C8-A171CF507D95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1371598"/>
            <a:ext cx="1645920" cy="1477737"/>
          </a:xfrm>
          <a:solidFill>
            <a:schemeClr val="tx2"/>
          </a:solidFill>
        </p:spPr>
        <p:txBody>
          <a:bodyPr lIns="102870" anchor="ctr"/>
          <a:lstStyle>
            <a:lvl1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bar.]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2085635" y="1371599"/>
            <a:ext cx="1645920" cy="1477737"/>
          </a:xfrm>
          <a:solidFill>
            <a:schemeClr val="accent2"/>
          </a:solidFill>
        </p:spPr>
        <p:txBody>
          <a:bodyPr lIns="102870" anchor="ctr"/>
          <a:lstStyle>
            <a:lvl1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bar.]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799796" y="1371599"/>
            <a:ext cx="1645920" cy="1477737"/>
          </a:xfrm>
          <a:solidFill>
            <a:schemeClr val="accent4"/>
          </a:solidFill>
        </p:spPr>
        <p:txBody>
          <a:bodyPr lIns="102870" anchor="ctr"/>
          <a:lstStyle>
            <a:lvl1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bar.]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5513956" y="1371599"/>
            <a:ext cx="1645920" cy="1477737"/>
          </a:xfrm>
          <a:solidFill>
            <a:schemeClr val="accent1"/>
          </a:solidFill>
        </p:spPr>
        <p:txBody>
          <a:bodyPr lIns="102870" anchor="ctr"/>
          <a:lstStyle>
            <a:lvl1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bar.]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7228115" y="1371599"/>
            <a:ext cx="1645920" cy="1477737"/>
          </a:xfrm>
          <a:solidFill>
            <a:srgbClr val="A22B38"/>
          </a:solidFill>
        </p:spPr>
        <p:txBody>
          <a:bodyPr lIns="102870" anchor="ctr"/>
          <a:lstStyle>
            <a:lvl1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bar.]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71475" y="2849335"/>
            <a:ext cx="1645920" cy="157979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  <a:lvl2pPr>
              <a:defRPr sz="12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Text – add bullet if needed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2085634" y="2849335"/>
            <a:ext cx="1645922" cy="157979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  <a:lvl2pPr>
              <a:defRPr sz="12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Text – add bullet if needed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3799796" y="2849335"/>
            <a:ext cx="1645920" cy="157979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  <a:lvl2pPr>
              <a:defRPr sz="12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Text – add bullet if needed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5513956" y="2849335"/>
            <a:ext cx="1645920" cy="157979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  <a:lvl2pPr>
              <a:defRPr sz="12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Text – add bullet if needed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7228115" y="2849335"/>
            <a:ext cx="1645920" cy="157979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  <a:lvl2pPr>
              <a:defRPr sz="1200"/>
            </a:lvl2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Text – add bullet if needed</a:t>
            </a:r>
          </a:p>
        </p:txBody>
      </p:sp>
    </p:spTree>
    <p:extLst>
      <p:ext uri="{BB962C8B-B14F-4D97-AF65-F5344CB8AC3E}">
        <p14:creationId xmlns:p14="http://schemas.microsoft.com/office/powerpoint/2010/main" val="3133439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ow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 row icon | Type insightful headline in sentence case | 1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DEDD-5C8B-4C87-8B38-46B162F00781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1396092"/>
            <a:ext cx="1273088" cy="980694"/>
          </a:xfrm>
          <a:solidFill>
            <a:schemeClr val="tx2"/>
          </a:solidFill>
        </p:spPr>
        <p:txBody>
          <a:bodyPr lIns="102870" rIns="13716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417818"/>
            <a:ext cx="1273088" cy="980694"/>
          </a:xfrm>
          <a:solidFill>
            <a:schemeClr val="accent2"/>
          </a:solidFill>
        </p:spPr>
        <p:txBody>
          <a:bodyPr lIns="102870" rIns="13716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371475" y="3439545"/>
            <a:ext cx="1273088" cy="980694"/>
          </a:xfrm>
          <a:solidFill>
            <a:schemeClr val="accent4"/>
          </a:solidFill>
        </p:spPr>
        <p:txBody>
          <a:bodyPr lIns="102870" rIns="13716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1738653" y="1396092"/>
            <a:ext cx="7116876" cy="9601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738653" y="2432106"/>
            <a:ext cx="7116876" cy="9601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1738653" y="3468121"/>
            <a:ext cx="7116876" cy="96012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252915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Row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4 row icon | Type insightful headline in sentence case | 1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75EB8-2656-49C1-9740-01815796A32F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1396092"/>
            <a:ext cx="1275588" cy="740664"/>
          </a:xfrm>
          <a:solidFill>
            <a:schemeClr val="tx2"/>
          </a:solidFill>
        </p:spPr>
        <p:txBody>
          <a:bodyPr lIns="102870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165929"/>
            <a:ext cx="1275588" cy="740664"/>
          </a:xfrm>
          <a:solidFill>
            <a:schemeClr val="accent2"/>
          </a:solidFill>
        </p:spPr>
        <p:txBody>
          <a:bodyPr lIns="102870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371475" y="2935766"/>
            <a:ext cx="1275588" cy="740664"/>
          </a:xfrm>
          <a:solidFill>
            <a:schemeClr val="accent4"/>
          </a:solidFill>
        </p:spPr>
        <p:txBody>
          <a:bodyPr lIns="102870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1709737" y="1396092"/>
            <a:ext cx="7145792" cy="740664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709737" y="2166227"/>
            <a:ext cx="7145792" cy="740664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1712458" y="2935766"/>
            <a:ext cx="7145792" cy="740664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371475" y="3705602"/>
            <a:ext cx="1275588" cy="740664"/>
          </a:xfrm>
          <a:solidFill>
            <a:schemeClr val="accent1"/>
          </a:solidFill>
        </p:spPr>
        <p:txBody>
          <a:bodyPr lIns="102870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1712458" y="3705305"/>
            <a:ext cx="7145792" cy="740664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813401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Row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5 row icon | Type insightful headline in sentence case | 1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D7C09-75AB-4D39-A31B-C85DA7E58FF2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71476" y="1396092"/>
            <a:ext cx="787853" cy="576072"/>
          </a:xfrm>
          <a:solidFill>
            <a:schemeClr val="tx2"/>
          </a:solidFill>
        </p:spPr>
        <p:txBody>
          <a:bodyPr lIns="34290" rIns="13716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71476" y="2011410"/>
            <a:ext cx="787853" cy="576072"/>
          </a:xfrm>
          <a:solidFill>
            <a:schemeClr val="accent2"/>
          </a:solidFill>
        </p:spPr>
        <p:txBody>
          <a:bodyPr lIns="34290" rIns="13716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371476" y="2626728"/>
            <a:ext cx="787853" cy="576072"/>
          </a:xfrm>
          <a:solidFill>
            <a:schemeClr val="accent4"/>
          </a:solidFill>
        </p:spPr>
        <p:txBody>
          <a:bodyPr lIns="34290" rIns="13716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1221922" y="1396092"/>
            <a:ext cx="7633607" cy="57607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224643" y="2009676"/>
            <a:ext cx="7633607" cy="57607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1224643" y="2623260"/>
            <a:ext cx="7633607" cy="57607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371476" y="3242046"/>
            <a:ext cx="787853" cy="576072"/>
          </a:xfrm>
          <a:solidFill>
            <a:schemeClr val="accent1"/>
          </a:solidFill>
        </p:spPr>
        <p:txBody>
          <a:bodyPr lIns="34290" rIns="13716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1221922" y="3236844"/>
            <a:ext cx="7633607" cy="57607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371476" y="3857363"/>
            <a:ext cx="787853" cy="576072"/>
          </a:xfrm>
          <a:solidFill>
            <a:srgbClr val="A22B38"/>
          </a:solidFill>
        </p:spPr>
        <p:txBody>
          <a:bodyPr lIns="34290" rIns="13716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[place icon here. To  remove text, place cursor then hit space bar]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1224643" y="3850429"/>
            <a:ext cx="7633607" cy="57607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</a:lstStyle>
          <a:p>
            <a:pPr lvl="0"/>
            <a:r>
              <a:rPr lang="en-US" dirty="0"/>
              <a:t>Level 1 text is 18 pt, hit return then Tab to get to level 2 – 16 pt gray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6664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Type insightful headline in sentence case | One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1475" y="838712"/>
            <a:ext cx="8486775" cy="305582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type text. To change text formatting (approved color, size, bullets), place cursor at beginning of text/line and hit Tab or Shift Tab. Click icon for chart or table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26B0-1587-4CA6-A835-50DD7A0391D7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71925" y="4806242"/>
            <a:ext cx="4443412" cy="273844"/>
          </a:xfrm>
        </p:spPr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48675" y="4806242"/>
            <a:ext cx="406854" cy="273844"/>
          </a:xfrm>
        </p:spPr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273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CF104B67-98D3-4D39-890F-73424F9077CD}" type="datetime1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84947" y="2231742"/>
            <a:ext cx="2374106" cy="457030"/>
          </a:xfrm>
        </p:spPr>
        <p:txBody>
          <a:bodyPr anchor="ctr"/>
          <a:lstStyle>
            <a:lvl1pPr algn="ctr"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[blank]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A2E36E-0880-4ED1-941C-15199A0FA8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4" t="18631" r="7973" b="19012"/>
          <a:stretch/>
        </p:blipFill>
        <p:spPr>
          <a:xfrm>
            <a:off x="294460" y="4697525"/>
            <a:ext cx="1069318" cy="3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818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le or Section Hea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6000750" y="0"/>
            <a:ext cx="3143250" cy="514350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472" tIns="107577" rIns="134472" bIns="10757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685647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85762" y="1371600"/>
            <a:ext cx="5383666" cy="1596628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/>
              <a:t>Section title in sentence case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385762" y="3091543"/>
            <a:ext cx="5383666" cy="1337582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Subhead if needed or speaker name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74B351-B70F-40D4-9AE2-195CAECD3D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4" t="18631" r="7973" b="19012"/>
          <a:stretch/>
        </p:blipFill>
        <p:spPr>
          <a:xfrm>
            <a:off x="294460" y="4697525"/>
            <a:ext cx="1069318" cy="3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602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le or Section Header - Med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85762" y="1371600"/>
            <a:ext cx="5383666" cy="1596628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/>
              <a:t>Section title in sentence case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385762" y="3091543"/>
            <a:ext cx="5383666" cy="1337582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Subhead if needed or speaker name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B694CC-B592-44F3-8181-C62CCD2755B7}"/>
              </a:ext>
            </a:extLst>
          </p:cNvPr>
          <p:cNvSpPr/>
          <p:nvPr/>
        </p:nvSpPr>
        <p:spPr bwMode="gray">
          <a:xfrm>
            <a:off x="6000750" y="0"/>
            <a:ext cx="3143250" cy="5143500"/>
          </a:xfrm>
          <a:prstGeom prst="rect">
            <a:avLst/>
          </a:prstGeom>
          <a:solidFill>
            <a:schemeClr val="accent4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472" tIns="107577" rIns="134472" bIns="10757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685647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BC29CE-FDE1-4EE7-87CF-02422434B872}"/>
              </a:ext>
            </a:extLst>
          </p:cNvPr>
          <p:cNvSpPr/>
          <p:nvPr userDrawn="1"/>
        </p:nvSpPr>
        <p:spPr bwMode="gray">
          <a:xfrm>
            <a:off x="6000750" y="0"/>
            <a:ext cx="3143250" cy="5143500"/>
          </a:xfrm>
          <a:prstGeom prst="rect">
            <a:avLst/>
          </a:prstGeom>
          <a:solidFill>
            <a:schemeClr val="accent4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472" tIns="107577" rIns="134472" bIns="10757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685647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8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9E92DE-FB09-4887-9870-C8EA7C3907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4" t="18631" r="7973" b="19012"/>
          <a:stretch/>
        </p:blipFill>
        <p:spPr>
          <a:xfrm>
            <a:off x="294460" y="4697525"/>
            <a:ext cx="1069318" cy="3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9712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384CC8E-C163-4D27-8E8B-087072A6A5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742" y="1714499"/>
            <a:ext cx="4080518" cy="171450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3B213E98-8452-456A-9AC8-345E8EA07410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38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1565012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, 1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Type insightful headline in sentence case | One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71475" y="1369219"/>
            <a:ext cx="4143375" cy="30599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type text. To change text formatting (approved color, size, bullets), place cursor at beginning of text/line and hit Tab or Shift Tab. Click icon for chart or table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4245429" cy="30599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type text. To change text formatting (approved color, size, bullets), place cursor at beginning of text/line and hit Tab or Shift Tab. Click icon for chart or table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8469-D69F-4096-A97B-E3DFD14EA6F1}" type="datetime1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</p:spTree>
    <p:extLst>
      <p:ext uri="{BB962C8B-B14F-4D97-AF65-F5344CB8AC3E}">
        <p14:creationId xmlns:p14="http://schemas.microsoft.com/office/powerpoint/2010/main" val="393536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, 2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Type insightful headline in sentence case | One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71475" y="1369219"/>
            <a:ext cx="4143375" cy="30599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type text. To change text formatting (approved color, size, bullets), place cursor at beginning of text/line and hit Tab or Shift Tab. Click icon for chart or table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4245429" cy="30599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type text. To change text formatting (approved color, size, bullets), place cursor at beginning of text/line and hit Tab or Shift Tab. Click icon for chart or table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670D-E492-4AD3-9E1A-C721EA3DDDEE}" type="datetime1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71475" y="838712"/>
            <a:ext cx="4126706" cy="369094"/>
          </a:xfrm>
        </p:spPr>
        <p:txBody>
          <a:bodyPr anchor="t"/>
          <a:lstStyle>
            <a:lvl1pPr marL="0" indent="0">
              <a:buNone/>
              <a:defRPr sz="2000" b="0">
                <a:solidFill>
                  <a:schemeClr val="accent4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Short subhead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838712"/>
            <a:ext cx="4229100" cy="369094"/>
          </a:xfrm>
        </p:spPr>
        <p:txBody>
          <a:bodyPr anchor="t"/>
          <a:lstStyle>
            <a:lvl1pPr marL="0" indent="0">
              <a:buNone/>
              <a:defRPr sz="2000" b="0">
                <a:solidFill>
                  <a:schemeClr val="accent4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Short subhead</a:t>
            </a:r>
          </a:p>
        </p:txBody>
      </p:sp>
    </p:spTree>
    <p:extLst>
      <p:ext uri="{BB962C8B-B14F-4D97-AF65-F5344CB8AC3E}">
        <p14:creationId xmlns:p14="http://schemas.microsoft.com/office/powerpoint/2010/main" val="70746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4FE0-513F-4ABC-9DFF-2F2ED46139B1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15337" y="4865237"/>
            <a:ext cx="459242" cy="273844"/>
          </a:xfrm>
        </p:spPr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3971925" y="4865237"/>
            <a:ext cx="4443412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3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3B6C-107C-4B31-A311-298191C28918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</p:spTree>
    <p:extLst>
      <p:ext uri="{BB962C8B-B14F-4D97-AF65-F5344CB8AC3E}">
        <p14:creationId xmlns:p14="http://schemas.microsoft.com/office/powerpoint/2010/main" val="166584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A0FA-7B98-4DFF-BD96-C946C04AD3E7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1139675" y="1371600"/>
            <a:ext cx="1399032" cy="1400175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 anchor="ctr"/>
          <a:lstStyle>
            <a:lvl1pPr algn="ctr">
              <a:buNone/>
              <a:defRPr sz="900">
                <a:solidFill>
                  <a:schemeClr val="bg2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/>
              <a:t>Place icon here. To hide this text, place cursor then hit space bar. Duplicate or delete as needed.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878922" y="1371600"/>
            <a:ext cx="1399032" cy="1400175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 anchor="ctr"/>
          <a:lstStyle>
            <a:lvl1pPr algn="ctr">
              <a:buNone/>
              <a:defRPr sz="900">
                <a:solidFill>
                  <a:schemeClr val="bg2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/>
              <a:t>Place icon here. To hide this text, place cursor then hit space bar. Duplicate or delete as needed.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6683111" y="1371600"/>
            <a:ext cx="1399032" cy="1400175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 anchor="ctr"/>
          <a:lstStyle>
            <a:lvl1pPr algn="ctr">
              <a:buNone/>
              <a:defRPr sz="900">
                <a:solidFill>
                  <a:schemeClr val="bg2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/>
              <a:t>Place icon here. To hide this text, place cursor then hit space bar. Duplicate or delete as needed.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8385" y="3301267"/>
            <a:ext cx="2501612" cy="1127857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 marL="171450" indent="-171450">
              <a:buFont typeface="Arial" panose="020B0604020202020204" pitchFamily="34" charset="0"/>
              <a:buChar char="•"/>
              <a:defRPr sz="1200"/>
            </a:lvl2pPr>
            <a:lvl3pPr marL="342900" indent="-171450">
              <a:buClr>
                <a:schemeClr val="tx1"/>
              </a:buClr>
              <a:buFont typeface="Arial" panose="020B0604020202020204" pitchFamily="34" charset="0"/>
              <a:buChar char="−"/>
              <a:defRPr sz="1200"/>
            </a:lvl3pPr>
            <a:lvl4pPr marL="515541" indent="-172641">
              <a:buFont typeface="Arial" panose="020B0604020202020204" pitchFamily="34" charset="0"/>
              <a:buChar char="•"/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Type 16 pt gray text max three lines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1B99C12-BC4B-42D3-9852-1F9B4101E133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327632" y="3301267"/>
            <a:ext cx="2501612" cy="1127857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 marL="171450" indent="-171450">
              <a:buFont typeface="Arial" panose="020B0604020202020204" pitchFamily="34" charset="0"/>
              <a:buChar char="•"/>
              <a:defRPr sz="1200"/>
            </a:lvl2pPr>
            <a:lvl3pPr marL="342900" indent="-171450">
              <a:buClr>
                <a:schemeClr val="tx1"/>
              </a:buClr>
              <a:buFont typeface="Arial" panose="020B0604020202020204" pitchFamily="34" charset="0"/>
              <a:buChar char="−"/>
              <a:defRPr sz="1200"/>
            </a:lvl3pPr>
            <a:lvl4pPr marL="515541" indent="-172641">
              <a:buFont typeface="Arial" panose="020B0604020202020204" pitchFamily="34" charset="0"/>
              <a:buChar char="•"/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Type 16 pt gray text max three lines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9004B96-D94C-4153-B36B-4355853060EA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6131821" y="3301267"/>
            <a:ext cx="2501612" cy="1127857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 marL="171450" indent="-171450">
              <a:buFont typeface="Arial" panose="020B0604020202020204" pitchFamily="34" charset="0"/>
              <a:buChar char="•"/>
              <a:defRPr sz="1200"/>
            </a:lvl2pPr>
            <a:lvl3pPr marL="342900" indent="-171450">
              <a:buClr>
                <a:schemeClr val="tx1"/>
              </a:buClr>
              <a:buFont typeface="Arial" panose="020B0604020202020204" pitchFamily="34" charset="0"/>
              <a:buChar char="−"/>
              <a:defRPr sz="1200"/>
            </a:lvl3pPr>
            <a:lvl4pPr marL="515541" indent="-172641">
              <a:buFont typeface="Arial" panose="020B0604020202020204" pitchFamily="34" charset="0"/>
              <a:buChar char="•"/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Type 16 pt gray text max three lines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36416D-EB4F-4346-8783-FC896DC0CA6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8385" y="2901554"/>
            <a:ext cx="2501612" cy="342900"/>
          </a:xfrm>
        </p:spPr>
        <p:txBody>
          <a:bodyPr/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Type subhead in 16 pt orange | Max two lines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5BAB981D-A627-42CC-B2DE-02C26E3DF94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27632" y="2899005"/>
            <a:ext cx="2501612" cy="342900"/>
          </a:xfrm>
        </p:spPr>
        <p:txBody>
          <a:bodyPr/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Type subhead in 16 pt orange | Max two lines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E65F5722-9D51-4EC9-BA8C-FDC59DB8463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31821" y="2899005"/>
            <a:ext cx="2501612" cy="342900"/>
          </a:xfrm>
        </p:spPr>
        <p:txBody>
          <a:bodyPr/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Type subhead in 16 pt orange | Max two lines</a:t>
            </a:r>
          </a:p>
        </p:txBody>
      </p:sp>
    </p:spTree>
    <p:extLst>
      <p:ext uri="{BB962C8B-B14F-4D97-AF65-F5344CB8AC3E}">
        <p14:creationId xmlns:p14="http://schemas.microsoft.com/office/powerpoint/2010/main" val="377501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5 Column | 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FC76-490C-44EE-A349-549D5ACC39A2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1371598"/>
            <a:ext cx="1645920" cy="497681"/>
          </a:xfrm>
          <a:solidFill>
            <a:schemeClr val="tx2"/>
          </a:solidFill>
        </p:spPr>
        <p:txBody>
          <a:bodyPr lIns="102870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2085635" y="1371599"/>
            <a:ext cx="1645920" cy="497681"/>
          </a:xfrm>
          <a:solidFill>
            <a:schemeClr val="accent2"/>
          </a:solidFill>
        </p:spPr>
        <p:txBody>
          <a:bodyPr lIns="102870" anchor="ctr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799796" y="1371599"/>
            <a:ext cx="1645920" cy="497681"/>
          </a:xfrm>
          <a:solidFill>
            <a:schemeClr val="accent4"/>
          </a:solidFill>
        </p:spPr>
        <p:txBody>
          <a:bodyPr lIns="102870" anchor="ctr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5513956" y="1371599"/>
            <a:ext cx="1645920" cy="497681"/>
          </a:xfrm>
          <a:solidFill>
            <a:schemeClr val="accent1"/>
          </a:solidFill>
        </p:spPr>
        <p:txBody>
          <a:bodyPr lIns="102870" anchor="ctr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7228115" y="1371599"/>
            <a:ext cx="1645920" cy="497681"/>
          </a:xfrm>
          <a:solidFill>
            <a:srgbClr val="A22B38"/>
          </a:solidFill>
        </p:spPr>
        <p:txBody>
          <a:bodyPr lIns="102870" anchor="ctr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71475" y="1869279"/>
            <a:ext cx="164592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2085635" y="1869279"/>
            <a:ext cx="164592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3799796" y="1869279"/>
            <a:ext cx="164592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  <p:sp>
        <p:nvSpPr>
          <p:cNvPr id="3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5513956" y="1869279"/>
            <a:ext cx="164592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7228116" y="1869279"/>
            <a:ext cx="164592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</p:spTree>
    <p:extLst>
      <p:ext uri="{BB962C8B-B14F-4D97-AF65-F5344CB8AC3E}">
        <p14:creationId xmlns:p14="http://schemas.microsoft.com/office/powerpoint/2010/main" val="329471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4 Column | Type insightful headline in sentence case | One 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B6D6-4119-40A9-83FC-2C2246C3D8B9}" type="datetime1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838712"/>
            <a:ext cx="8486775" cy="369094"/>
          </a:xfrm>
        </p:spPr>
        <p:txBody>
          <a:bodyPr/>
          <a:lstStyle>
            <a:lvl1pPr>
              <a:defRPr sz="20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Use this space for one line subhead if needed | One line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1371598"/>
            <a:ext cx="2057400" cy="497681"/>
          </a:xfrm>
          <a:solidFill>
            <a:schemeClr val="tx2"/>
          </a:solidFill>
        </p:spPr>
        <p:txBody>
          <a:bodyPr lIns="102870" anchor="ctr"/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2517436" y="1371599"/>
            <a:ext cx="2057400" cy="497681"/>
          </a:xfrm>
          <a:solidFill>
            <a:schemeClr val="accent2"/>
          </a:solidFill>
        </p:spPr>
        <p:txBody>
          <a:bodyPr lIns="102870" anchor="ctr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4663397" y="1371599"/>
            <a:ext cx="2057400" cy="497681"/>
          </a:xfrm>
          <a:solidFill>
            <a:schemeClr val="accent4"/>
          </a:solidFill>
        </p:spPr>
        <p:txBody>
          <a:bodyPr lIns="102870" anchor="ctr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6809357" y="1371599"/>
            <a:ext cx="2057400" cy="497681"/>
          </a:xfrm>
          <a:solidFill>
            <a:schemeClr val="accent1"/>
          </a:solidFill>
        </p:spPr>
        <p:txBody>
          <a:bodyPr lIns="102870" anchor="ctr"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71475" y="1869279"/>
            <a:ext cx="205740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2517436" y="1869279"/>
            <a:ext cx="205740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4663397" y="1869279"/>
            <a:ext cx="205740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  <p:sp>
        <p:nvSpPr>
          <p:cNvPr id="3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6809357" y="1869279"/>
            <a:ext cx="2057400" cy="255984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02870" tIns="102870" anchor="t"/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Text – add bullet if needed</a:t>
            </a:r>
          </a:p>
        </p:txBody>
      </p:sp>
    </p:spTree>
    <p:extLst>
      <p:ext uri="{BB962C8B-B14F-4D97-AF65-F5344CB8AC3E}">
        <p14:creationId xmlns:p14="http://schemas.microsoft.com/office/powerpoint/2010/main" val="80568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364D087D-EF83-4A62-AD98-E31A422A9423}"/>
              </a:ext>
            </a:extLst>
          </p:cNvPr>
          <p:cNvPicPr>
            <a:picLocks noChangeAspect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4" t="18631" r="7973" b="19012"/>
          <a:stretch/>
        </p:blipFill>
        <p:spPr>
          <a:xfrm>
            <a:off x="294460" y="4697525"/>
            <a:ext cx="1069318" cy="333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1475" y="0"/>
            <a:ext cx="8486775" cy="80554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1475" y="1369219"/>
            <a:ext cx="8486775" cy="30558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285750" y="5540149"/>
            <a:ext cx="20574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9BFEB-C466-4BBD-BA13-A0F843576C30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3971925" y="4825909"/>
            <a:ext cx="4443412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US" sz="7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448675" y="4825909"/>
            <a:ext cx="406854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D8EA-3107-4873-B9AB-DD7D3E79053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 bwMode="gray">
          <a:xfrm>
            <a:off x="342900" y="825500"/>
            <a:ext cx="85153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 bwMode="gray">
          <a:xfrm>
            <a:off x="342900" y="825500"/>
            <a:ext cx="85153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 bwMode="gray">
          <a:xfrm>
            <a:off x="342900" y="825500"/>
            <a:ext cx="85153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B2CE75-020D-45A1-B141-8BC43E0F6356}"/>
              </a:ext>
            </a:extLst>
          </p:cNvPr>
          <p:cNvCxnSpPr>
            <a:cxnSpLocks/>
          </p:cNvCxnSpPr>
          <p:nvPr/>
        </p:nvCxnSpPr>
        <p:spPr bwMode="gray">
          <a:xfrm>
            <a:off x="342900" y="825500"/>
            <a:ext cx="85153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4E70631-2200-435E-8B78-C15380687CB2}"/>
              </a:ext>
            </a:extLst>
          </p:cNvPr>
          <p:cNvCxnSpPr>
            <a:cxnSpLocks/>
          </p:cNvCxnSpPr>
          <p:nvPr/>
        </p:nvCxnSpPr>
        <p:spPr bwMode="gray">
          <a:xfrm>
            <a:off x="342900" y="825500"/>
            <a:ext cx="85153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B69FDF-A621-430B-ADCC-6492A766DF3E}"/>
              </a:ext>
            </a:extLst>
          </p:cNvPr>
          <p:cNvCxnSpPr>
            <a:cxnSpLocks/>
          </p:cNvCxnSpPr>
          <p:nvPr/>
        </p:nvCxnSpPr>
        <p:spPr bwMode="gray">
          <a:xfrm>
            <a:off x="342900" y="825500"/>
            <a:ext cx="85153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21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79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  <p:sldLayoutId id="2147483865" r:id="rId17"/>
    <p:sldLayoutId id="2147483866" r:id="rId18"/>
    <p:sldLayoutId id="2147483867" r:id="rId19"/>
    <p:sldLayoutId id="2147483871" r:id="rId20"/>
    <p:sldLayoutId id="2147483872" r:id="rId21"/>
    <p:sldLayoutId id="2147483875" r:id="rId22"/>
    <p:sldLayoutId id="2147483877" r:id="rId23"/>
    <p:sldLayoutId id="2147483880" r:id="rId2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300" kern="1200">
          <a:solidFill>
            <a:srgbClr val="55565A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5000"/>
        </a:lnSpc>
        <a:spcBef>
          <a:spcPts val="600"/>
        </a:spcBef>
        <a:spcAft>
          <a:spcPts val="450"/>
        </a:spcAft>
        <a:buFont typeface="Arial" panose="020B0604020202020204" pitchFamily="34" charset="0"/>
        <a:buChar char="​"/>
        <a:defRPr sz="1700" kern="1200">
          <a:solidFill>
            <a:schemeClr val="tx2"/>
          </a:solidFill>
          <a:latin typeface="+mn-lt"/>
          <a:ea typeface="+mn-ea"/>
          <a:cs typeface="+mn-cs"/>
        </a:defRPr>
      </a:lvl1pPr>
      <a:lvl2pPr marL="172641" indent="-172641" algn="l" defTabSz="685800" rtl="0" eaLnBrk="1" latinLnBrk="0" hangingPunct="1">
        <a:lnSpc>
          <a:spcPct val="95000"/>
        </a:lnSpc>
        <a:spcBef>
          <a:spcPts val="0"/>
        </a:spcBef>
        <a:spcAft>
          <a:spcPts val="45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" indent="-171450" algn="l" defTabSz="685800" rtl="0" eaLnBrk="1" latinLnBrk="0" hangingPunct="1">
        <a:lnSpc>
          <a:spcPct val="95000"/>
        </a:lnSpc>
        <a:spcBef>
          <a:spcPts val="0"/>
        </a:spcBef>
        <a:spcAft>
          <a:spcPts val="450"/>
        </a:spcAft>
        <a:buClr>
          <a:schemeClr val="accent1"/>
        </a:buClr>
        <a:buFont typeface="Arial" panose="020B0604020202020204" pitchFamily="34" charset="0"/>
        <a:buChar char="​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344091" indent="-172641" algn="l" defTabSz="685800" rtl="0" eaLnBrk="1" latinLnBrk="0" hangingPunct="1">
        <a:lnSpc>
          <a:spcPct val="95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−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514350" indent="-171450" algn="l" defTabSz="685800" rtl="0" eaLnBrk="1" latinLnBrk="0" hangingPunct="1">
        <a:lnSpc>
          <a:spcPct val="95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71450" algn="l" defTabSz="685800" rtl="0" eaLnBrk="1" latinLnBrk="0" hangingPunct="1">
        <a:lnSpc>
          <a:spcPct val="95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685800" indent="-171450" algn="l" defTabSz="685800" rtl="0" eaLnBrk="1" latinLnBrk="0" hangingPunct="1">
        <a:lnSpc>
          <a:spcPct val="95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" indent="-171450" algn="l" defTabSz="685800" rtl="0" eaLnBrk="1" latinLnBrk="0" hangingPunct="1">
        <a:lnSpc>
          <a:spcPct val="95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685800" indent="-171450" algn="l" defTabSz="685800" rtl="0" eaLnBrk="1" latinLnBrk="0" hangingPunct="1">
        <a:lnSpc>
          <a:spcPct val="95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2" pos="3816" userDrawn="1">
          <p15:clr>
            <a:srgbClr val="FDE53C"/>
          </p15:clr>
        </p15:guide>
        <p15:guide id="73" orient="horz" pos="3720" userDrawn="1">
          <p15:clr>
            <a:srgbClr val="F26B43"/>
          </p15:clr>
        </p15:guide>
        <p15:guide id="74" userDrawn="1">
          <p15:clr>
            <a:srgbClr val="F26B43"/>
          </p15:clr>
        </p15:guide>
        <p15:guide id="75" pos="7440" userDrawn="1">
          <p15:clr>
            <a:srgbClr val="F26B43"/>
          </p15:clr>
        </p15:guide>
        <p15:guide id="76" pos="264" userDrawn="1">
          <p15:clr>
            <a:srgbClr val="F26B43"/>
          </p15:clr>
        </p15:guide>
        <p15:guide id="77" orient="horz" pos="4080" userDrawn="1">
          <p15:clr>
            <a:srgbClr val="F26B43"/>
          </p15:clr>
        </p15:guide>
        <p15:guide id="78" pos="312" userDrawn="1">
          <p15:clr>
            <a:srgbClr val="F26B43"/>
          </p15:clr>
        </p15:guide>
        <p15:guide id="79" orient="horz" pos="240" userDrawn="1">
          <p15:clr>
            <a:srgbClr val="F26B43"/>
          </p15:clr>
        </p15:guide>
        <p15:guide id="80" orient="horz" pos="360" userDrawn="1">
          <p15:clr>
            <a:srgbClr val="F26B43"/>
          </p15:clr>
        </p15:guide>
        <p15:guide id="81" orient="horz" pos="696" userDrawn="1">
          <p15:clr>
            <a:srgbClr val="F26B43"/>
          </p15:clr>
        </p15:guide>
        <p15:guide id="82" orient="horz" pos="2472" userDrawn="1">
          <p15:clr>
            <a:srgbClr val="F26B43"/>
          </p15:clr>
        </p15:guide>
        <p15:guide id="83" orient="horz" pos="4224" userDrawn="1">
          <p15:clr>
            <a:srgbClr val="F26B43"/>
          </p15:clr>
        </p15:guide>
        <p15:guide id="84" pos="7392" userDrawn="1">
          <p15:clr>
            <a:srgbClr val="F26B43"/>
          </p15:clr>
        </p15:guide>
        <p15:guide id="85" pos="3864" userDrawn="1">
          <p15:clr>
            <a:srgbClr val="FDE53C"/>
          </p15:clr>
        </p15:guide>
        <p15:guide id="86" pos="2688" userDrawn="1">
          <p15:clr>
            <a:srgbClr val="F26B43"/>
          </p15:clr>
        </p15:guide>
        <p15:guide id="87" pos="4992" userDrawn="1">
          <p15:clr>
            <a:srgbClr val="F26B43"/>
          </p15:clr>
        </p15:guide>
        <p15:guide id="88" pos="2640" userDrawn="1">
          <p15:clr>
            <a:srgbClr val="F26B43"/>
          </p15:clr>
        </p15:guide>
        <p15:guide id="89" pos="5040" userDrawn="1">
          <p15:clr>
            <a:srgbClr val="F26B43"/>
          </p15:clr>
        </p15:guide>
        <p15:guide id="90" orient="horz" pos="2424" userDrawn="1">
          <p15:clr>
            <a:srgbClr val="F26B43"/>
          </p15:clr>
        </p15:guide>
        <p15:guide id="91" orient="horz" pos="1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Unconscious Bias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27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Awareness to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49124"/>
            <a:ext cx="8486775" cy="2945412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Offer awareness training (Should be a safe place for organization members to become mindful in decision making)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Label the type of bias which may occur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Conversation (all levels) about what biases are present in the company and steps that may be taken to minimize them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18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Best Practices in the Workplace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49123"/>
            <a:ext cx="8486775" cy="3565003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Commitment to Respectful Workplace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Encourage Networking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Structural Racism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Cultural Awareness and Intelligence (Alternate perspectives)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Valuing Diversity/Inclusion (Understanding that we each share the same characteristic of “Difference”)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Performance appraisal (Feedback on work performance)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915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277D4-A24C-43C5-9B29-90308FC4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Best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F84DAD-18B5-469F-BED1-6920A2602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D8EA-3107-4873-B9AB-DD7D3E79053A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70DE4-5022-44F5-B285-D7B4599714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Do not reproduce, transmit or modify the content set forth herein in any form or by any means without written permission of UnitedHealthcare. © 2018 United HealthCare Services, Inc. All rights reserved.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10D5F9-9F74-4529-8202-9891A28CE0CA}"/>
              </a:ext>
            </a:extLst>
          </p:cNvPr>
          <p:cNvSpPr txBox="1"/>
          <p:nvPr/>
        </p:nvSpPr>
        <p:spPr>
          <a:xfrm>
            <a:off x="371475" y="1132115"/>
            <a:ext cx="64443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Appropriate Role Models (such as Wharton’s first black dean and Princeton’s first black valedictorian)</a:t>
            </a:r>
          </a:p>
          <a:p>
            <a:endParaRPr lang="en-US" sz="1800" dirty="0"/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Creating a culture where people feel safe asking appropriate probing questions</a:t>
            </a:r>
          </a:p>
          <a:p>
            <a:endParaRPr lang="en-US" sz="1800" dirty="0"/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Encouraging employees to share their stories/backgrounds</a:t>
            </a:r>
          </a:p>
        </p:txBody>
      </p:sp>
    </p:spTree>
    <p:extLst>
      <p:ext uri="{BB962C8B-B14F-4D97-AF65-F5344CB8AC3E}">
        <p14:creationId xmlns:p14="http://schemas.microsoft.com/office/powerpoint/2010/main" val="2440327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Follow Up 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099044"/>
            <a:ext cx="8486775" cy="2945412"/>
          </a:xfrm>
        </p:spPr>
        <p:txBody>
          <a:bodyPr/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How do we measure/determine unconscious biases?</a:t>
            </a:r>
          </a:p>
          <a:p>
            <a:pPr lvl="1"/>
            <a:r>
              <a:rPr lang="en-US" dirty="0"/>
              <a:t>The Implicit Association Test (IAT) is a tool developed jointly by Harvard University, University of Washington, and University of Virginia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07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60698"/>
            <a:ext cx="8486775" cy="3565003"/>
          </a:xfrm>
        </p:spPr>
        <p:txBody>
          <a:bodyPr/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Remember that you are not alone – we are </a:t>
            </a:r>
            <a:r>
              <a:rPr lang="en-US" u="sng" dirty="0"/>
              <a:t>all</a:t>
            </a:r>
            <a:r>
              <a:rPr lang="en-US" dirty="0"/>
              <a:t> a participant of unconscious bias at one point or another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You took an important step today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Confronting unconscious biases is a continuous process, not one single event.</a:t>
            </a:r>
          </a:p>
          <a:p>
            <a:pPr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29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attending today’s session!</a:t>
            </a:r>
            <a:endParaRPr lang="en-US" altLang="en-US" dirty="0"/>
          </a:p>
        </p:txBody>
      </p:sp>
      <p:sp>
        <p:nvSpPr>
          <p:cNvPr id="21506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 pitchFamily="34" charset="0"/>
              </a:rPr>
              <a:t>Unconscious Bias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1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 pitchFamily="34" charset="0"/>
              </a:rPr>
              <a:t>What to Expect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72273"/>
            <a:ext cx="8486775" cy="3588151"/>
          </a:xfrm>
        </p:spPr>
        <p:txBody>
          <a:bodyPr vert="horz" lIns="0" tIns="0" rIns="0" bIns="0" rtlCol="0" anchor="t">
            <a:noAutofit/>
          </a:bodyPr>
          <a:lstStyle/>
          <a:p>
            <a:pPr marL="285750" indent="-28575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What is Unconscious Bias?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Possible Causes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New Concept - Selective Attention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Selective Attention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Self-Awareness</a:t>
            </a:r>
            <a:endParaRPr lang="en-US" dirty="0">
              <a:cs typeface="Arial"/>
            </a:endParaRP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Awareness to Action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Best Practices in the Workplace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More Best Practices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Questions to Follow Up On</a:t>
            </a:r>
          </a:p>
        </p:txBody>
      </p:sp>
    </p:spTree>
    <p:extLst>
      <p:ext uri="{BB962C8B-B14F-4D97-AF65-F5344CB8AC3E}">
        <p14:creationId xmlns:p14="http://schemas.microsoft.com/office/powerpoint/2010/main" val="83873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Learning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3A99-F08D-4E19-B72F-A7FCC460322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ext Placeholder 10"/>
          <p:cNvSpPr txBox="1">
            <a:spLocks/>
          </p:cNvSpPr>
          <p:nvPr/>
        </p:nvSpPr>
        <p:spPr bwMode="gray">
          <a:xfrm>
            <a:off x="455612" y="1022826"/>
            <a:ext cx="8232775" cy="3097847"/>
          </a:xfrm>
          <a:prstGeom prst="rect">
            <a:avLst/>
          </a:prstGeom>
          <a:solidFill>
            <a:schemeClr val="tx1"/>
          </a:solidFill>
        </p:spPr>
        <p:txBody>
          <a:bodyPr vert="horz" lIns="274320" tIns="91440" rIns="91440" bIns="91440" rtlCol="0" anchor="ctr">
            <a:noAutofit/>
          </a:bodyPr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ts val="600"/>
              </a:spcBef>
              <a:spcAft>
                <a:spcPts val="450"/>
              </a:spcAft>
              <a:buFont typeface="Arial" panose="020B0604020202020204" pitchFamily="34" charset="0"/>
              <a:buChar char="​"/>
              <a:defRPr sz="1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72641" indent="-172641" algn="l" defTabSz="6858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4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50" indent="-171450" algn="l" defTabSz="6858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450"/>
              </a:spcAft>
              <a:buClr>
                <a:schemeClr val="accent1"/>
              </a:buClr>
              <a:buFont typeface="Arial" panose="020B0604020202020204" pitchFamily="34" charset="0"/>
              <a:buChar char="​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4091" indent="-172641" algn="l" defTabSz="6858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−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4350" indent="-171450" algn="l" defTabSz="6858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" indent="-171450" algn="l" defTabSz="6858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85800" indent="-171450" algn="l" defTabSz="6858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" indent="-171450" algn="l" defTabSz="6858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5800" indent="-171450" algn="l" defTabSz="6858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−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Defining Unconscious Bias</a:t>
            </a:r>
          </a:p>
          <a:p>
            <a:pPr marL="285750" indent="-285750" defTabSz="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Learning about Unconscious Bias</a:t>
            </a:r>
          </a:p>
          <a:p>
            <a:pPr marL="285750" indent="-285750" defTabSz="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Exploring the role of self awareness</a:t>
            </a:r>
          </a:p>
          <a:p>
            <a:pPr marL="285750" indent="-285750" defTabSz="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Discussing action steps to change </a:t>
            </a:r>
          </a:p>
        </p:txBody>
      </p:sp>
    </p:spTree>
    <p:extLst>
      <p:ext uri="{BB962C8B-B14F-4D97-AF65-F5344CB8AC3E}">
        <p14:creationId xmlns:p14="http://schemas.microsoft.com/office/powerpoint/2010/main" val="308232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Start: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099044"/>
            <a:ext cx="8486775" cy="2945412"/>
          </a:xfrm>
        </p:spPr>
        <p:txBody>
          <a:bodyPr/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Are we aware of our unconscious biases? Do we accept them?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What types of biases are you aware of?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Do you have experience with your own or have seen biases in others?</a:t>
            </a:r>
          </a:p>
        </p:txBody>
      </p:sp>
    </p:spTree>
    <p:extLst>
      <p:ext uri="{BB962C8B-B14F-4D97-AF65-F5344CB8AC3E}">
        <p14:creationId xmlns:p14="http://schemas.microsoft.com/office/powerpoint/2010/main" val="112374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Unconscious Bias?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60698"/>
            <a:ext cx="8486775" cy="2933837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/>
              <a:t>Our unconscious biases are simply our </a:t>
            </a:r>
            <a:r>
              <a:rPr lang="en-GB" i="1" dirty="0"/>
              <a:t>natural people preferences</a:t>
            </a:r>
            <a:r>
              <a:rPr lang="en-GB" dirty="0"/>
              <a:t>.  Biologically, we are hard-wired to prefer people who look like us, sound like us and share our interests. Social psychologists call this phenomenon "social categorisation‟ where we sort people into groups. 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/>
              <a:t>This preference bypasses our normal, rational and logical thinking. We use these processes very effectively (we call it </a:t>
            </a:r>
            <a:r>
              <a:rPr lang="en-GB" i="1" dirty="0"/>
              <a:t>intuition</a:t>
            </a:r>
            <a:r>
              <a:rPr lang="en-GB" dirty="0"/>
              <a:t>) but the categories we use to sort people are not logical, modern or perhaps even legal. (ecu.co.uk)</a:t>
            </a:r>
          </a:p>
        </p:txBody>
      </p:sp>
    </p:spTree>
    <p:extLst>
      <p:ext uri="{BB962C8B-B14F-4D97-AF65-F5344CB8AC3E}">
        <p14:creationId xmlns:p14="http://schemas.microsoft.com/office/powerpoint/2010/main" val="3604447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60698"/>
            <a:ext cx="8486775" cy="2933837"/>
          </a:xfrm>
        </p:spPr>
        <p:txBody>
          <a:bodyPr/>
          <a:lstStyle/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In addition to cultural backgrounds, pop culture norms, perpetuating stereotypes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Bypassing rationality &amp; logic</a:t>
            </a:r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Assumptions “positive or negative”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8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Concept - Selective Attention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49124"/>
            <a:ext cx="8486775" cy="2945412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Selective attention is a cognitive process in which a person attends to one or a few sensory inputs while ignoring the other ones. 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Selective attention limits you from seeing the bigger picture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By including a variety of experiences, expertise, and points of view in our working groups and teams, you get benefits and perspective that you wouldn’t have seen otherwise!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62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911" y="1055400"/>
            <a:ext cx="8486775" cy="3485428"/>
          </a:xfrm>
        </p:spPr>
        <p:txBody>
          <a:bodyPr vert="horz" lIns="0" tIns="0" rIns="0" bIns="0" rtlCol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Font typeface="Arial,Sans-Serif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How do you think selective attention can be beneficial?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Confronting selective attention is an important step in addressing</a:t>
            </a:r>
            <a:r>
              <a:rPr lang="en-US" dirty="0"/>
              <a:t> unconscious bias</a:t>
            </a:r>
            <a:endParaRPr lang="en-US" dirty="0">
              <a:cs typeface="Arial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So addressing unconscious biases not only prevents losses in diversity, but also can contribute to innovative thinking and </a:t>
            </a:r>
            <a:r>
              <a:rPr lang="en-US" i="1" dirty="0"/>
              <a:t>increase</a:t>
            </a:r>
            <a:r>
              <a:rPr lang="en-US" dirty="0"/>
              <a:t> productivity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Selective Attention</a:t>
            </a:r>
          </a:p>
        </p:txBody>
      </p:sp>
    </p:spTree>
    <p:extLst>
      <p:ext uri="{BB962C8B-B14F-4D97-AF65-F5344CB8AC3E}">
        <p14:creationId xmlns:p14="http://schemas.microsoft.com/office/powerpoint/2010/main" val="688597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Self-Awareness</a:t>
            </a:r>
            <a:endParaRPr lang="en-US" dirty="0"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60698"/>
            <a:ext cx="8486775" cy="3565003"/>
          </a:xfrm>
        </p:spPr>
        <p:txBody>
          <a:bodyPr/>
          <a:lstStyle/>
          <a:p>
            <a:pPr algn="ctr"/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“Until you make the unconscious conscious, it will direct your life and you will call it Fate”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Carl Jung</a:t>
            </a:r>
          </a:p>
        </p:txBody>
      </p:sp>
    </p:spTree>
    <p:extLst>
      <p:ext uri="{BB962C8B-B14F-4D97-AF65-F5344CB8AC3E}">
        <p14:creationId xmlns:p14="http://schemas.microsoft.com/office/powerpoint/2010/main" val="52547554"/>
      </p:ext>
    </p:extLst>
  </p:cSld>
  <p:clrMapOvr>
    <a:masterClrMapping/>
  </p:clrMapOvr>
</p:sld>
</file>

<file path=ppt/theme/theme1.xml><?xml version="1.0" encoding="utf-8"?>
<a:theme xmlns:a="http://schemas.openxmlformats.org/drawingml/2006/main" name="OptumWidescreen">
  <a:themeElements>
    <a:clrScheme name="Custom 2">
      <a:dk1>
        <a:srgbClr val="55565A"/>
      </a:dk1>
      <a:lt1>
        <a:srgbClr val="FFFFFF"/>
      </a:lt1>
      <a:dk2>
        <a:srgbClr val="55565A"/>
      </a:dk2>
      <a:lt2>
        <a:srgbClr val="B1B3B3"/>
      </a:lt2>
      <a:accent1>
        <a:srgbClr val="E87722"/>
      </a:accent1>
      <a:accent2>
        <a:srgbClr val="F2AA00"/>
      </a:accent2>
      <a:accent3>
        <a:srgbClr val="63666A"/>
      </a:accent3>
      <a:accent4>
        <a:srgbClr val="888B8D"/>
      </a:accent4>
      <a:accent5>
        <a:srgbClr val="B1B3B3"/>
      </a:accent5>
      <a:accent6>
        <a:srgbClr val="D0D0CE"/>
      </a:accent6>
      <a:hlink>
        <a:srgbClr val="E87722"/>
      </a:hlink>
      <a:folHlink>
        <a:srgbClr val="63666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  <a:custClrLst>
    <a:custClr name="Custom Color 1">
      <a:srgbClr val="E87722"/>
    </a:custClr>
    <a:custClr name="Custom Color 2">
      <a:srgbClr val="888B8D"/>
    </a:custClr>
    <a:custClr name="Custom Color 3">
      <a:srgbClr val="739600"/>
    </a:custClr>
    <a:custClr name="Custom Color 4">
      <a:srgbClr val="008770"/>
    </a:custClr>
    <a:custClr name="Custom Color 5">
      <a:srgbClr val="00549F"/>
    </a:custClr>
    <a:custClr name="Custom Color 6">
      <a:srgbClr val="3B0083"/>
    </a:custClr>
    <a:custClr name="Custom Color 7">
      <a:srgbClr val="A22B38"/>
    </a:custClr>
  </a:custClrLst>
  <a:extLst>
    <a:ext uri="{05A4C25C-085E-4340-85A3-A5531E510DB2}">
      <thm15:themeFamily xmlns:thm15="http://schemas.microsoft.com/office/thememl/2012/main" name="Optum Template Widescreen - 2017 - 06.27.17.potx" id="{14CCB6DF-C717-4413-BCDA-15B71AA5CDD8}" vid="{817E4C5E-750D-4B97-8ADE-F637BD8C07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2D5FAC1B0F474EA0A4CE63B594478E" ma:contentTypeVersion="12" ma:contentTypeDescription="Create a new document." ma:contentTypeScope="" ma:versionID="9991dc0766c806b55f2cb81627205128">
  <xsd:schema xmlns:xsd="http://www.w3.org/2001/XMLSchema" xmlns:xs="http://www.w3.org/2001/XMLSchema" xmlns:p="http://schemas.microsoft.com/office/2006/metadata/properties" xmlns:ns2="09a30ee2-1caf-47ed-b0bd-3ae54742cbde" xmlns:ns3="8249b341-fd8d-4f11-a3f4-f93b81cf4a24" targetNamespace="http://schemas.microsoft.com/office/2006/metadata/properties" ma:root="true" ma:fieldsID="43703ec363eed5bf96ac60e59857f4c5" ns2:_="" ns3:_="">
    <xsd:import namespace="09a30ee2-1caf-47ed-b0bd-3ae54742cbde"/>
    <xsd:import namespace="8249b341-fd8d-4f11-a3f4-f93b81cf4a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30ee2-1caf-47ed-b0bd-3ae54742cb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49b341-fd8d-4f11-a3f4-f93b81cf4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9a30ee2-1caf-47ed-b0bd-3ae54742cbde">
      <UserInfo>
        <DisplayName>wendy wollner</DisplayName>
        <AccountId>13</AccountId>
        <AccountType/>
      </UserInfo>
      <UserInfo>
        <DisplayName>Diane</DisplayName>
        <AccountId>27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3F82EC-2EA8-481E-91EE-AF27087F7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a30ee2-1caf-47ed-b0bd-3ae54742cbde"/>
    <ds:schemaRef ds:uri="8249b341-fd8d-4f11-a3f4-f93b81cf4a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72DBA8-2504-4AD1-BD72-3562DB5094EB}">
  <ds:schemaRefs>
    <ds:schemaRef ds:uri="http://schemas.openxmlformats.org/package/2006/metadata/core-properties"/>
    <ds:schemaRef ds:uri="8249b341-fd8d-4f11-a3f4-f93b81cf4a24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09a30ee2-1caf-47ed-b0bd-3ae54742cbde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30297D7-6120-4AEC-BD90-27546ED06F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OptumWidescreen</Template>
  <TotalTime>539</TotalTime>
  <Words>624</Words>
  <Application>Microsoft Office PowerPoint</Application>
  <PresentationFormat>On-screen Show (16:9)</PresentationFormat>
  <Paragraphs>87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Arial,Sans-Serif</vt:lpstr>
      <vt:lpstr>Calibri</vt:lpstr>
      <vt:lpstr>Segoe UI</vt:lpstr>
      <vt:lpstr>OptumWidescreen</vt:lpstr>
      <vt:lpstr>Unconscious Bias</vt:lpstr>
      <vt:lpstr>What to Expect</vt:lpstr>
      <vt:lpstr>Learning Points</vt:lpstr>
      <vt:lpstr>Questions to Start:</vt:lpstr>
      <vt:lpstr>What is Unconscious Bias?</vt:lpstr>
      <vt:lpstr>Possible Causes</vt:lpstr>
      <vt:lpstr>New Concept - Selective Attention</vt:lpstr>
      <vt:lpstr>Selective Attention</vt:lpstr>
      <vt:lpstr>Self-Awareness</vt:lpstr>
      <vt:lpstr>Awareness to Action</vt:lpstr>
      <vt:lpstr>Best Practices in the Workplace</vt:lpstr>
      <vt:lpstr>More Best Practices</vt:lpstr>
      <vt:lpstr>Questions to Follow Up On</vt:lpstr>
      <vt:lpstr>Thank you!</vt:lpstr>
      <vt:lpstr>Thank you for attending today’s session!</vt:lpstr>
    </vt:vector>
  </TitlesOfParts>
  <Company>UnitedHealth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GetTheBestofStress</dc:title>
  <dc:creator>Garner, Melissa</dc:creator>
  <cp:lastModifiedBy>Michelle Vega</cp:lastModifiedBy>
  <cp:revision>246</cp:revision>
  <dcterms:created xsi:type="dcterms:W3CDTF">2018-11-15T21:57:47Z</dcterms:created>
  <dcterms:modified xsi:type="dcterms:W3CDTF">2021-06-02T15:43:06Z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0x010100BB2D5FAC1B0F474EA0A4CE63B594478E</vt:lpwstr>
  </property>
  <property fmtid="{D5CDD505-2E9C-101B-9397-08002B2CF9AE}" pid="3" name="Order">
    <vt:r8>10112600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