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88" r:id="rId4"/>
    <p:sldMasterId id="2147484383" r:id="rId5"/>
  </p:sldMasterIdLst>
  <p:notesMasterIdLst>
    <p:notesMasterId r:id="rId17"/>
  </p:notesMasterIdLst>
  <p:handoutMasterIdLst>
    <p:handoutMasterId r:id="rId18"/>
  </p:handoutMasterIdLst>
  <p:sldIdLst>
    <p:sldId id="492" r:id="rId6"/>
    <p:sldId id="493" r:id="rId7"/>
    <p:sldId id="494" r:id="rId8"/>
    <p:sldId id="3203" r:id="rId9"/>
    <p:sldId id="261" r:id="rId10"/>
    <p:sldId id="262" r:id="rId11"/>
    <p:sldId id="263" r:id="rId12"/>
    <p:sldId id="3202" r:id="rId13"/>
    <p:sldId id="259" r:id="rId14"/>
    <p:sldId id="362" r:id="rId15"/>
    <p:sldId id="507" r:id="rId16"/>
  </p:sldIdLst>
  <p:sldSz cx="9144000" cy="6858000" type="screen4x3"/>
  <p:notesSz cx="7315200" cy="9601200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rgbClr val="646D7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021"/>
    <a:srgbClr val="535A5D"/>
    <a:srgbClr val="8EAA98"/>
    <a:srgbClr val="D2DDD6"/>
    <a:srgbClr val="D3D8DC"/>
    <a:srgbClr val="DDD7E6"/>
    <a:srgbClr val="BBAFCD"/>
    <a:srgbClr val="CC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0962E-AAC3-6E4F-8712-28D613880491}" v="250" dt="2020-04-28T21:55:5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90" autoAdjust="0"/>
  </p:normalViewPr>
  <p:slideViewPr>
    <p:cSldViewPr snapToGrid="0" showGuides="1">
      <p:cViewPr>
        <p:scale>
          <a:sx n="30" d="100"/>
          <a:sy n="30" d="100"/>
        </p:scale>
        <p:origin x="-136" y="-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aa0a8b29-ee84-470b-b320-f3990d3ea5e0" providerId="ADAL" clId="{9DF0962E-AAC3-6E4F-8712-28D613880491}"/>
    <pc:docChg chg="addSld delSld modSld">
      <pc:chgData name=" " userId="aa0a8b29-ee84-470b-b320-f3990d3ea5e0" providerId="ADAL" clId="{9DF0962E-AAC3-6E4F-8712-28D613880491}" dt="2020-04-28T21:55:56.603" v="259" actId="20577"/>
      <pc:docMkLst>
        <pc:docMk/>
      </pc:docMkLst>
      <pc:sldChg chg="modSp">
        <pc:chgData name=" " userId="aa0a8b29-ee84-470b-b320-f3990d3ea5e0" providerId="ADAL" clId="{9DF0962E-AAC3-6E4F-8712-28D613880491}" dt="2020-04-28T21:55:52.621" v="258" actId="20577"/>
        <pc:sldMkLst>
          <pc:docMk/>
          <pc:sldMk cId="3318975286" sldId="259"/>
        </pc:sldMkLst>
        <pc:spChg chg="mod">
          <ac:chgData name=" " userId="aa0a8b29-ee84-470b-b320-f3990d3ea5e0" providerId="ADAL" clId="{9DF0962E-AAC3-6E4F-8712-28D613880491}" dt="2020-04-28T21:55:52.621" v="258" actId="20577"/>
          <ac:spMkLst>
            <pc:docMk/>
            <pc:sldMk cId="3318975286" sldId="259"/>
            <ac:spMk id="3" creationId="{5EECF5B5-1E27-4BB4-9F7C-AD28F8228416}"/>
          </ac:spMkLst>
        </pc:spChg>
      </pc:sldChg>
      <pc:sldChg chg="modSp">
        <pc:chgData name=" " userId="aa0a8b29-ee84-470b-b320-f3990d3ea5e0" providerId="ADAL" clId="{9DF0962E-AAC3-6E4F-8712-28D613880491}" dt="2020-04-28T21:55:56.603" v="259" actId="20577"/>
        <pc:sldMkLst>
          <pc:docMk/>
          <pc:sldMk cId="4276319902" sldId="266"/>
        </pc:sldMkLst>
        <pc:spChg chg="mod">
          <ac:chgData name=" " userId="aa0a8b29-ee84-470b-b320-f3990d3ea5e0" providerId="ADAL" clId="{9DF0962E-AAC3-6E4F-8712-28D613880491}" dt="2020-04-28T21:55:56.603" v="259" actId="20577"/>
          <ac:spMkLst>
            <pc:docMk/>
            <pc:sldMk cId="4276319902" sldId="266"/>
            <ac:spMk id="3" creationId="{EB88BE42-034C-4ABD-AB37-F7E113EC084A}"/>
          </ac:spMkLst>
        </pc:spChg>
      </pc:sldChg>
      <pc:sldChg chg="addSp delSp modSp">
        <pc:chgData name=" " userId="aa0a8b29-ee84-470b-b320-f3990d3ea5e0" providerId="ADAL" clId="{9DF0962E-AAC3-6E4F-8712-28D613880491}" dt="2020-04-28T21:55:36.751" v="256" actId="20577"/>
        <pc:sldMkLst>
          <pc:docMk/>
          <pc:sldMk cId="0" sldId="493"/>
        </pc:sldMkLst>
        <pc:spChg chg="add mod">
          <ac:chgData name=" " userId="aa0a8b29-ee84-470b-b320-f3990d3ea5e0" providerId="ADAL" clId="{9DF0962E-AAC3-6E4F-8712-28D613880491}" dt="2020-04-28T21:55:36.751" v="256" actId="20577"/>
          <ac:spMkLst>
            <pc:docMk/>
            <pc:sldMk cId="0" sldId="493"/>
            <ac:spMk id="2" creationId="{C49BC5F4-3B02-7C42-AB07-9279D9515858}"/>
          </ac:spMkLst>
        </pc:spChg>
        <pc:spChg chg="add del mod">
          <ac:chgData name=" " userId="aa0a8b29-ee84-470b-b320-f3990d3ea5e0" providerId="ADAL" clId="{9DF0962E-AAC3-6E4F-8712-28D613880491}" dt="2020-04-28T21:54:09.456" v="14" actId="478"/>
          <ac:spMkLst>
            <pc:docMk/>
            <pc:sldMk cId="0" sldId="493"/>
            <ac:spMk id="6" creationId="{E2D4662C-55C2-C640-8821-2360395A1785}"/>
          </ac:spMkLst>
        </pc:spChg>
      </pc:sldChg>
      <pc:sldChg chg="add del">
        <pc:chgData name=" " userId="aa0a8b29-ee84-470b-b320-f3990d3ea5e0" providerId="ADAL" clId="{9DF0962E-AAC3-6E4F-8712-28D613880491}" dt="2020-04-28T21:54:00.021" v="11" actId="2696"/>
        <pc:sldMkLst>
          <pc:docMk/>
          <pc:sldMk cId="3826011751" sldId="3202"/>
        </pc:sldMkLst>
      </pc:sldChg>
    </pc:docChg>
  </pc:docChgLst>
  <pc:docChgLst>
    <pc:chgData name="carrie gallagher" userId="S::carrie@balancinglifesissues.onmicrosoft.com::327a7bea-46c2-4907-84ec-aa54a0822bcd" providerId="AD" clId="Web-{7F855115-3C72-383D-C2D8-491FD1839C32}"/>
    <pc:docChg chg="modSld">
      <pc:chgData name="carrie gallagher" userId="S::carrie@balancinglifesissues.onmicrosoft.com::327a7bea-46c2-4907-84ec-aa54a0822bcd" providerId="AD" clId="Web-{7F855115-3C72-383D-C2D8-491FD1839C32}" dt="2020-04-27T15:04:04.767" v="24" actId="20577"/>
      <pc:docMkLst>
        <pc:docMk/>
      </pc:docMkLst>
      <pc:sldChg chg="modSp">
        <pc:chgData name="carrie gallagher" userId="S::carrie@balancinglifesissues.onmicrosoft.com::327a7bea-46c2-4907-84ec-aa54a0822bcd" providerId="AD" clId="Web-{7F855115-3C72-383D-C2D8-491FD1839C32}" dt="2020-04-27T15:04:04.767" v="24" actId="20577"/>
        <pc:sldMkLst>
          <pc:docMk/>
          <pc:sldMk cId="0" sldId="492"/>
        </pc:sldMkLst>
        <pc:spChg chg="mod">
          <ac:chgData name="carrie gallagher" userId="S::carrie@balancinglifesissues.onmicrosoft.com::327a7bea-46c2-4907-84ec-aa54a0822bcd" providerId="AD" clId="Web-{7F855115-3C72-383D-C2D8-491FD1839C32}" dt="2020-04-27T15:04:04.767" v="24" actId="20577"/>
          <ac:spMkLst>
            <pc:docMk/>
            <pc:sldMk cId="0" sldId="492"/>
            <ac:spMk id="614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E693E3F-D332-46A8-BCEA-C9E0DD7AF47C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151DEA-3E99-44CB-B58A-B86F012D0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38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67CEA5-29E4-48AD-953F-1E88B541437E}" type="datetime1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2253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02F5603-F915-4138-8660-CB3F4F21C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95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F5603-F915-4138-8660-CB3F4F21C01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73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56" tIns="48328" rIns="96656" bIns="48328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461E1C-2961-4791-9565-D62F07B6F799}" type="slidenum">
              <a:rPr lang="en-US" altLang="en-US" sz="1300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56" tIns="48328" rIns="96656" bIns="48328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11F162-A956-434A-9750-C5C1FBC48021}" type="slidenum">
              <a:rPr lang="en-US" altLang="en-US" sz="1300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F5603-F915-4138-8660-CB3F4F21C01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7515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992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2388" y="1770064"/>
            <a:ext cx="1824037" cy="1417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9" y="1770064"/>
            <a:ext cx="5321300" cy="1417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5960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43D4-C1EB-468F-9016-8B29F2DF9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34430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58F0-EFF8-4539-8F2E-E4F73D32D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52244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77EF-583C-4ACE-B6C6-CA56F4E20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44053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4451"/>
            <a:ext cx="3741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40" y="1314451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D43C-DCF1-425E-B240-BF7107929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95406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FB87-07A1-42ED-BDE0-F94F85CAD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08768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D6CD-619B-4A25-9471-298A8C5B8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49511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3A99-F08D-4E19-B72F-A7FCC4603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72828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8EFF-65BE-4998-8BFC-8EA5832D9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15749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6930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671E-082A-422A-8CB1-0204BBAE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62474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B36B-52BC-4103-AC01-7B8524973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60357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234951"/>
            <a:ext cx="1908175" cy="5605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34951"/>
            <a:ext cx="5575300" cy="5605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4932-3E93-405B-84CE-59FF7CAF1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96644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0" y="5062538"/>
            <a:ext cx="9144000" cy="1795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4" y="893763"/>
            <a:ext cx="6831013" cy="4067703"/>
          </a:xfrm>
          <a:prstGeom prst="rect">
            <a:avLst/>
          </a:prstGeom>
        </p:spPr>
        <p:txBody>
          <a:bodyPr anchor="ctr"/>
          <a:lstStyle>
            <a:lvl1pPr>
              <a:defRPr sz="24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01874" y="5063068"/>
            <a:ext cx="6842126" cy="1794933"/>
          </a:xfrm>
          <a:prstGeom prst="rect">
            <a:avLst/>
          </a:prstGeom>
        </p:spPr>
        <p:txBody>
          <a:bodyPr anchor="ctr"/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33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9932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609851"/>
            <a:ext cx="3565525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609851"/>
            <a:ext cx="3565525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6690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1345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0088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075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0322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577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928688" y="1770063"/>
            <a:ext cx="72993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28688" y="2609850"/>
            <a:ext cx="7283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5484813" y="5638800"/>
            <a:ext cx="3379787" cy="850900"/>
            <a:chOff x="3455" y="3552"/>
            <a:chExt cx="2129" cy="536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gray">
            <a:xfrm>
              <a:off x="3455" y="3552"/>
              <a:ext cx="2129" cy="5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646D7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1030" name="Picture 6" descr="UHC_Logo_large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97" y="3622"/>
              <a:ext cx="184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ransition>
    <p:fade/>
  </p:transition>
  <p:hf hd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rgbClr val="00529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48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075" name="Picture 4" descr="UHC_Logo_lar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D788031-67E2-4178-AFB3-F842E4948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0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429756"/>
            <a:ext cx="66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sz="800" dirty="0">
                <a:solidFill>
                  <a:schemeClr val="bg2"/>
                </a:solidFill>
              </a:rPr>
              <a:t>Do not reproduce, transmit or modify the content set forth herein in any form or by any means without written permission of </a:t>
            </a:r>
            <a:r>
              <a:rPr lang="en-US" altLang="en-US" sz="800" dirty="0" err="1">
                <a:solidFill>
                  <a:schemeClr val="bg2"/>
                </a:solidFill>
              </a:rPr>
              <a:t>UnitedHealthcare</a:t>
            </a:r>
            <a:r>
              <a:rPr lang="en-US" altLang="en-US" sz="800" dirty="0">
                <a:solidFill>
                  <a:schemeClr val="bg2"/>
                </a:solidFill>
              </a:rPr>
              <a:t>. © 2018 United HealthCare Services, Inc. All rights reserved.</a:t>
            </a:r>
            <a:endParaRPr lang="en-US" altLang="en-US" dirty="0"/>
          </a:p>
        </p:txBody>
      </p:sp>
      <p:sp>
        <p:nvSpPr>
          <p:cNvPr id="307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74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802" r:id="rId12"/>
  </p:sldLayoutIdLst>
  <p:transition>
    <p:fade/>
  </p:transition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SzPct val="115000"/>
        <a:defRPr sz="2000">
          <a:solidFill>
            <a:srgbClr val="535A5D"/>
          </a:solidFill>
          <a:latin typeface="+mn-lt"/>
          <a:ea typeface="+mn-ea"/>
          <a:cs typeface="+mn-cs"/>
        </a:defRPr>
      </a:lvl1pPr>
      <a:lvl2pPr marL="347663" indent="11113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charset="0"/>
        <a:defRPr>
          <a:solidFill>
            <a:srgbClr val="535A5D"/>
          </a:solidFill>
          <a:latin typeface="+mn-lt"/>
          <a:ea typeface="+mn-ea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+mn-ea"/>
        </a:defRPr>
      </a:lvl3pPr>
      <a:lvl4pPr marL="1379538" indent="-7938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+mn-ea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charset="0"/>
        <a:defRPr>
          <a:solidFill>
            <a:srgbClr val="535A5D"/>
          </a:solidFill>
          <a:latin typeface="+mn-lt"/>
          <a:ea typeface="+mn-ea"/>
        </a:defRPr>
      </a:lvl5pPr>
      <a:lvl6pPr marL="22860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6pPr>
      <a:lvl7pPr marL="27432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7pPr>
      <a:lvl8pPr marL="3200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8pPr>
      <a:lvl9pPr marL="36576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Normal: Life After COVID-19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Returning to the Outside World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>
          <a:xfrm>
            <a:off x="920116" y="1257735"/>
            <a:ext cx="7347985" cy="3646024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Be mindful of over shopping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Be mindful of overspending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/>
              <a:t>to the world of investing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Allow yourself the time to </a:t>
            </a:r>
            <a:r>
              <a:rPr lang="en-US" dirty="0" smtClean="0"/>
              <a:t>re-enter </a:t>
            </a:r>
            <a:r>
              <a:rPr lang="en-US" dirty="0"/>
              <a:t>slowly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Return with an increased focus on safety</a:t>
            </a:r>
          </a:p>
          <a:p>
            <a:pPr lvl="1"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  How to catch/avoid the virus</a:t>
            </a:r>
          </a:p>
          <a:p>
            <a:pPr lvl="1"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  Traveling (via air, subway, train, bus </a:t>
            </a:r>
            <a:r>
              <a:rPr lang="en-US" sz="2000" dirty="0" smtClean="0"/>
              <a:t>etc.)</a:t>
            </a:r>
            <a:endParaRPr lang="en-US" sz="2000" dirty="0"/>
          </a:p>
          <a:p>
            <a:pPr lvl="1">
              <a:spcAft>
                <a:spcPts val="12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  Navigating crowds</a:t>
            </a:r>
          </a:p>
          <a:p>
            <a:pPr lvl="4">
              <a:spcAft>
                <a:spcPts val="12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22913" y="5663492"/>
            <a:ext cx="4234950" cy="277624"/>
          </a:xfrm>
          <a:prstGeom prst="rect">
            <a:avLst/>
          </a:prstGeom>
        </p:spPr>
        <p:txBody>
          <a:bodyPr/>
          <a:lstStyle/>
          <a:p>
            <a:pPr defTabSz="514337"/>
            <a:r>
              <a:rPr lang="en-US" altLang="en-US" dirty="0">
                <a:solidFill>
                  <a:srgbClr val="55565A">
                    <a:tint val="75000"/>
                  </a:srgbClr>
                </a:solidFill>
                <a:latin typeface="Arial" panose="020B0604020202020204"/>
              </a:rPr>
              <a:t>Do not reproduce, transmit or modify the content set forth herein in any form or by any means without written permission of </a:t>
            </a:r>
            <a:r>
              <a:rPr lang="en-US" altLang="en-US" dirty="0" err="1">
                <a:solidFill>
                  <a:srgbClr val="55565A">
                    <a:tint val="75000"/>
                  </a:srgbClr>
                </a:solidFill>
                <a:latin typeface="Arial" panose="020B0604020202020204"/>
              </a:rPr>
              <a:t>UnitedHealthcare</a:t>
            </a:r>
            <a:r>
              <a:rPr lang="en-US" altLang="en-US" dirty="0">
                <a:solidFill>
                  <a:srgbClr val="55565A">
                    <a:tint val="75000"/>
                  </a:srgbClr>
                </a:solidFill>
                <a:latin typeface="Arial" panose="020B0604020202020204"/>
              </a:rPr>
              <a:t>. © 2018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xfrm>
            <a:off x="8448675" y="4806242"/>
            <a:ext cx="40685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fld id="{3310D8EA-3107-4873-B9AB-DD7D3E79053A}" type="slidenum">
              <a:rPr lang="en-US" smtClean="0"/>
              <a:pPr defTabSz="514337"/>
              <a:t>10</a:t>
            </a:fld>
            <a:endParaRPr lang="en-US" altLang="en-US">
              <a:solidFill>
                <a:srgbClr val="55565A">
                  <a:tint val="75000"/>
                </a:srgbClr>
              </a:solidFill>
              <a:latin typeface="Arial" panose="020B060402020202020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53" y="1245782"/>
            <a:ext cx="2285996" cy="246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Thanks for attending today’s presentation. </a:t>
            </a:r>
          </a:p>
        </p:txBody>
      </p:sp>
      <p:sp>
        <p:nvSpPr>
          <p:cNvPr id="21506" name="Text Placeholder 6"/>
          <p:cNvSpPr>
            <a:spLocks noGrp="1"/>
          </p:cNvSpPr>
          <p:nvPr>
            <p:ph type="subTitle" idx="1"/>
          </p:nvPr>
        </p:nvSpPr>
        <p:spPr>
          <a:xfrm>
            <a:off x="697831" y="3684070"/>
            <a:ext cx="5681703" cy="1752600"/>
          </a:xfrm>
        </p:spPr>
        <p:txBody>
          <a:bodyPr/>
          <a:lstStyle/>
          <a:p>
            <a:pPr algn="l"/>
            <a:r>
              <a:rPr lang="en-US" altLang="en-US" sz="1800" dirty="0" smtClean="0"/>
              <a:t>The New Normal: Life After COVID-19</a:t>
            </a:r>
            <a:endParaRPr lang="en-US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to Expect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249363" y="1211263"/>
            <a:ext cx="6645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646D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3A99-F08D-4E19-B72F-A7FCC46032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49BC5F4-3B02-7C42-AB07-9279D951585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Welcome/Learning </a:t>
            </a:r>
            <a:r>
              <a:rPr lang="en-US" dirty="0"/>
              <a:t>Points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Daily Life</a:t>
            </a:r>
            <a:endParaRPr lang="en-US" dirty="0"/>
          </a:p>
          <a:p>
            <a:r>
              <a:rPr lang="en-US" baseline="0" dirty="0" smtClean="0"/>
              <a:t>Considerations  </a:t>
            </a:r>
            <a:r>
              <a:rPr lang="en-US" baseline="0" dirty="0" smtClean="0"/>
              <a:t>for </a:t>
            </a:r>
            <a:r>
              <a:rPr lang="en-US" baseline="0" dirty="0"/>
              <a:t>the Senior Population</a:t>
            </a:r>
          </a:p>
          <a:p>
            <a:r>
              <a:rPr lang="en-US" baseline="0" dirty="0" smtClean="0"/>
              <a:t>Considerations for  </a:t>
            </a:r>
            <a:r>
              <a:rPr lang="en-US" baseline="0" dirty="0"/>
              <a:t>Children</a:t>
            </a:r>
          </a:p>
          <a:p>
            <a:r>
              <a:rPr lang="en-US" baseline="0" dirty="0" smtClean="0"/>
              <a:t>Considerations</a:t>
            </a:r>
            <a:r>
              <a:rPr lang="en-US" dirty="0" smtClean="0"/>
              <a:t> f</a:t>
            </a:r>
            <a:r>
              <a:rPr lang="en-US" baseline="0" dirty="0" smtClean="0"/>
              <a:t>or Couples</a:t>
            </a:r>
          </a:p>
          <a:p>
            <a:r>
              <a:rPr lang="en-US" dirty="0" smtClean="0"/>
              <a:t>Considerations for </a:t>
            </a:r>
            <a:r>
              <a:rPr lang="en-US" dirty="0" smtClean="0"/>
              <a:t>Singles</a:t>
            </a:r>
          </a:p>
          <a:p>
            <a:r>
              <a:rPr lang="en-US" dirty="0"/>
              <a:t>Mitigating the Risk of Resurgence</a:t>
            </a:r>
          </a:p>
          <a:p>
            <a:r>
              <a:rPr lang="en-US" baseline="0" dirty="0" smtClean="0"/>
              <a:t>Returning </a:t>
            </a:r>
            <a:r>
              <a:rPr lang="en-US" baseline="0" dirty="0"/>
              <a:t>to the Outside World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14403" y="1370400"/>
            <a:ext cx="7753147" cy="4498975"/>
          </a:xfrm>
          <a:solidFill>
            <a:schemeClr val="tx1"/>
          </a:solidFill>
        </p:spPr>
        <p:txBody>
          <a:bodyPr lIns="182880" anchor="ctr"/>
          <a:lstStyle/>
          <a:p>
            <a:pPr marL="285750" indent="-285750" defTabSz="3429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Assess your current daily life and consider the changes that are needed as you return</a:t>
            </a:r>
          </a:p>
          <a:p>
            <a:pPr marL="285750" indent="-285750" defTabSz="3429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Review the skills that have been helpful during this time, using them as you go forward</a:t>
            </a:r>
          </a:p>
          <a:p>
            <a:pPr marL="285750" indent="-285750" defTabSz="3429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Become </a:t>
            </a:r>
            <a:r>
              <a:rPr lang="en-US" sz="2400" dirty="0">
                <a:solidFill>
                  <a:schemeClr val="bg1"/>
                </a:solidFill>
              </a:rPr>
              <a:t>aware of different perspectives of children, seniors, couples etc.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 bwMode="gray">
          <a:xfrm>
            <a:off x="914400" y="225425"/>
            <a:ext cx="54848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529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Learning Points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2018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3A99-F08D-4E19-B72F-A7FCC46032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Changes will be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Family decisions will have to be discussed and made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Previous functions may or may not be rescheduled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Living with this “new reality”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Caution when making plans for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patience for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Practical things to carry with you: Mask, sanitizer, mini-soap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F58F0-EFF8-4539-8F2E-E4F73D32D6B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 not reproduce, transmit or modify the content set forth herein in any form or by any means without written permission of UnitedHealthcare. © 2018 United HealthCare Services, Inc. All rights reserved.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150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96280B-B54F-4508-B458-D3A919F5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2" y="234950"/>
            <a:ext cx="7899991" cy="796408"/>
          </a:xfrm>
        </p:spPr>
        <p:txBody>
          <a:bodyPr/>
          <a:lstStyle/>
          <a:p>
            <a:r>
              <a:rPr lang="en-US" sz="2400" dirty="0" smtClean="0"/>
              <a:t>Considerations for </a:t>
            </a:r>
            <a:r>
              <a:rPr lang="en-US" sz="2400" dirty="0"/>
              <a:t>the Senior Population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CD341B-44D8-4005-A4CA-7913B5CF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48" y="1269324"/>
            <a:ext cx="8001603" cy="2933837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Potentially has </a:t>
            </a:r>
            <a:r>
              <a:rPr lang="en-US" dirty="0"/>
              <a:t>lost more friends than the rest of the population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Could </a:t>
            </a:r>
            <a:r>
              <a:rPr lang="en-US" dirty="0"/>
              <a:t>have brought more fears of the reality of end of </a:t>
            </a:r>
            <a:r>
              <a:rPr lang="en-US" dirty="0" smtClean="0"/>
              <a:t>life than prior to the pandemic</a:t>
            </a: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May have the most difficulty of overcoming the fear of socializing again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May have missed seeing their families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77" y="3885314"/>
            <a:ext cx="31146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064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7D0A6-64E5-4DAE-9237-95247BB3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</a:t>
            </a:r>
            <a:r>
              <a:rPr lang="en-US" dirty="0"/>
              <a:t>Children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B7862-C6B1-40C6-ADF2-86044730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9" y="1226924"/>
            <a:ext cx="7963102" cy="2956987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Children tend </a:t>
            </a:r>
            <a:r>
              <a:rPr lang="en-US" dirty="0"/>
              <a:t>to be the most resilient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Will bounce back quickly and move 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Parents need to let them have their </a:t>
            </a:r>
            <a:r>
              <a:rPr lang="en-US" dirty="0" smtClean="0"/>
              <a:t>feelings and </a:t>
            </a:r>
            <a:r>
              <a:rPr lang="en-US" dirty="0"/>
              <a:t>discuss their </a:t>
            </a:r>
            <a:r>
              <a:rPr lang="en-US" dirty="0" smtClean="0"/>
              <a:t>emotions</a:t>
            </a: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Most will not need to discuss the pandemic in any detail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6" y="3524509"/>
            <a:ext cx="2279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17" y="3549909"/>
            <a:ext cx="2384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9" y="3549909"/>
            <a:ext cx="18224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954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60ED7-6120-4EBC-ADC8-8B9FDAE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</a:t>
            </a:r>
            <a:r>
              <a:rPr lang="en-US" dirty="0"/>
              <a:t>Couples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D0F35-C86C-4681-B9E4-21BDF1C6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1" y="1236549"/>
            <a:ext cx="7924600" cy="2956987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 major change as they were used to be together 24/7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Allow some time to breathe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Get used to the “new” routine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Communicate, communicate, communicate</a:t>
            </a:r>
          </a:p>
        </p:txBody>
      </p:sp>
    </p:spTree>
    <p:extLst>
      <p:ext uri="{BB962C8B-B14F-4D97-AF65-F5344CB8AC3E}">
        <p14:creationId xmlns:p14="http://schemas.microsoft.com/office/powerpoint/2010/main" val="16075552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Single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0" y="1297172"/>
            <a:ext cx="7594933" cy="45432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return to the dating world?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did the quarantine affect you as a single person?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were the learning take-a-ways?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changes in your social life can you (should you) make?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F58F0-EFF8-4539-8F2E-E4F73D32D6B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 not reproduce, transmit or modify the content set forth herein in any form or by any means without written permission of UnitedHealthcare. © 2018 United HealthCare Services, Inc. All rights reserved.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977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2A3FC-6038-4AEB-81D5-1D34C412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4950"/>
            <a:ext cx="7213600" cy="776288"/>
          </a:xfrm>
        </p:spPr>
        <p:txBody>
          <a:bodyPr/>
          <a:lstStyle/>
          <a:p>
            <a:r>
              <a:rPr lang="en-US" dirty="0"/>
              <a:t>Mitigating the Risk of Resurgence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ECF5B5-1E27-4BB4-9F7C-AD28F822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7" y="1238499"/>
            <a:ext cx="8059354" cy="2945412"/>
          </a:xfrm>
        </p:spPr>
        <p:txBody>
          <a:bodyPr/>
          <a:lstStyle/>
          <a:p>
            <a:r>
              <a:rPr lang="en-US" dirty="0"/>
              <a:t>We may still need to practice social distancing: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To shake hands or not?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To hug or not?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To kiss hello or not?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Hesitation to go into crowds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Keep focus on managing risks </a:t>
            </a:r>
          </a:p>
          <a:p>
            <a:pPr marL="633413" lvl="1" indent="-285750"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When to visit higher risk people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752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BLANK Title (NO) images">
  <a:themeElements>
    <a:clrScheme name="2_BLANK Title (NO) images 1">
      <a:dk1>
        <a:srgbClr val="000000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B3C8"/>
      </a:accent5>
      <a:accent6>
        <a:srgbClr val="E7E7E7"/>
      </a:accent6>
      <a:hlink>
        <a:srgbClr val="FFFFFF"/>
      </a:hlink>
      <a:folHlink>
        <a:srgbClr val="FFFFFF"/>
      </a:folHlink>
    </a:clrScheme>
    <a:fontScheme name="2_BLANK Title (NO) imag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Title (NO) images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text slide">
  <a:themeElements>
    <a:clrScheme name="BLUE text slide 1">
      <a:dk1>
        <a:srgbClr val="005293"/>
      </a:dk1>
      <a:lt1>
        <a:srgbClr val="FFFFFF"/>
      </a:lt1>
      <a:dk2>
        <a:srgbClr val="222C80"/>
      </a:dk2>
      <a:lt2>
        <a:srgbClr val="879196"/>
      </a:lt2>
      <a:accent1>
        <a:srgbClr val="FFFFFF"/>
      </a:accent1>
      <a:accent2>
        <a:srgbClr val="CD5812"/>
      </a:accent2>
      <a:accent3>
        <a:srgbClr val="FFFFFF"/>
      </a:accent3>
      <a:accent4>
        <a:srgbClr val="00457D"/>
      </a:accent4>
      <a:accent5>
        <a:srgbClr val="FFFFFF"/>
      </a:accent5>
      <a:accent6>
        <a:srgbClr val="BA4F0F"/>
      </a:accent6>
      <a:hlink>
        <a:srgbClr val="1E5532"/>
      </a:hlink>
      <a:folHlink>
        <a:srgbClr val="871E26"/>
      </a:folHlink>
    </a:clrScheme>
    <a:fontScheme name="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626A8E05D54479A59E2760AE334AB" ma:contentTypeVersion="0" ma:contentTypeDescription="Create a new document." ma:contentTypeScope="" ma:versionID="19ab260277260dc14799f69e71b6c6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BF45FA-D94A-42D5-A409-57E68CE9E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C53938-9AEF-4D11-B74F-5CBAC24D8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25A4BE-9E3F-4182-9D06-7C9C424ABDC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16975</TotalTime>
  <Words>616</Words>
  <Application>Microsoft Office PowerPoint</Application>
  <PresentationFormat>On-screen Show (4:3)</PresentationFormat>
  <Paragraphs>75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2_BLANK Title (NO) images</vt:lpstr>
      <vt:lpstr>BLUE text slide</vt:lpstr>
      <vt:lpstr>The New Normal: Life After COVID-19</vt:lpstr>
      <vt:lpstr>What to Expect</vt:lpstr>
      <vt:lpstr>PowerPoint Presentation</vt:lpstr>
      <vt:lpstr>Our Daily Life</vt:lpstr>
      <vt:lpstr>Considerations for the Senior Population </vt:lpstr>
      <vt:lpstr>Considerations for Children </vt:lpstr>
      <vt:lpstr>Considerations for Couples </vt:lpstr>
      <vt:lpstr>Considerations for Single</vt:lpstr>
      <vt:lpstr>Mitigating the Risk of Resurgence</vt:lpstr>
      <vt:lpstr>Returning to the Outside World</vt:lpstr>
      <vt:lpstr>Thanks for attending today’s presentation. </vt:lpstr>
    </vt:vector>
  </TitlesOfParts>
  <Company>UnitedHealthcare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GetTheBestofStress</dc:title>
  <dc:creator>Aziel</dc:creator>
  <cp:lastModifiedBy>Jones, Erin E</cp:lastModifiedBy>
  <cp:revision>423</cp:revision>
  <cp:lastPrinted>2010-05-18T16:03:00Z</cp:lastPrinted>
  <dcterms:created xsi:type="dcterms:W3CDTF">2010-06-15T23:09:07Z</dcterms:created>
  <dcterms:modified xsi:type="dcterms:W3CDTF">2020-04-29T19:14:31Z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0x0101000DA626A8E05D54479A59E2760AE334AB</vt:lpwstr>
  </property>
</Properties>
</file>